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57" r:id="rId4"/>
    <p:sldId id="259" r:id="rId5"/>
    <p:sldId id="260" r:id="rId6"/>
    <p:sldId id="278" r:id="rId7"/>
    <p:sldId id="261" r:id="rId8"/>
    <p:sldId id="262" r:id="rId9"/>
    <p:sldId id="263" r:id="rId10"/>
    <p:sldId id="264" r:id="rId11"/>
    <p:sldId id="271" r:id="rId12"/>
    <p:sldId id="270" r:id="rId13"/>
    <p:sldId id="272" r:id="rId14"/>
    <p:sldId id="279" r:id="rId15"/>
    <p:sldId id="280" r:id="rId16"/>
    <p:sldId id="265" r:id="rId17"/>
    <p:sldId id="266" r:id="rId18"/>
    <p:sldId id="267" r:id="rId19"/>
    <p:sldId id="274" r:id="rId20"/>
    <p:sldId id="275" r:id="rId21"/>
    <p:sldId id="276" r:id="rId22"/>
    <p:sldId id="27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122A8-663E-428C-88BA-E2CE642BA6AE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926E-9B06-4E10-B4E2-51115E25E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122A8-663E-428C-88BA-E2CE642BA6AE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926E-9B06-4E10-B4E2-51115E25E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122A8-663E-428C-88BA-E2CE642BA6AE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926E-9B06-4E10-B4E2-51115E25E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122A8-663E-428C-88BA-E2CE642BA6AE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926E-9B06-4E10-B4E2-51115E25E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122A8-663E-428C-88BA-E2CE642BA6AE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926E-9B06-4E10-B4E2-51115E25E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122A8-663E-428C-88BA-E2CE642BA6AE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926E-9B06-4E10-B4E2-51115E25E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122A8-663E-428C-88BA-E2CE642BA6AE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926E-9B06-4E10-B4E2-51115E25E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122A8-663E-428C-88BA-E2CE642BA6AE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926E-9B06-4E10-B4E2-51115E25E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122A8-663E-428C-88BA-E2CE642BA6AE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926E-9B06-4E10-B4E2-51115E25E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122A8-663E-428C-88BA-E2CE642BA6AE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926E-9B06-4E10-B4E2-51115E25E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122A8-663E-428C-88BA-E2CE642BA6AE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926E-9B06-4E10-B4E2-51115E25E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122A8-663E-428C-88BA-E2CE642BA6AE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9926E-9B06-4E10-B4E2-51115E25E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5928" cy="664371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829" y="2204864"/>
            <a:ext cx="8799333" cy="22775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Психолого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педагогические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особенности четвероклассников»</a:t>
            </a:r>
          </a:p>
          <a:p>
            <a:pPr algn="ctr"/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5928" cy="6643710"/>
          </a:xfrm>
          <a:prstGeom prst="rect">
            <a:avLst/>
          </a:prstGeom>
        </p:spPr>
      </p:pic>
      <p:pic>
        <p:nvPicPr>
          <p:cNvPr id="21506" name="Picture 2" descr="http://img819.imageshack.us/img819/329/769576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412776"/>
            <a:ext cx="3240360" cy="512429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556792"/>
            <a:ext cx="55446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 это время у большинства школьников намечается дифференциация учебных интересов, складывается разное отношение к учебным предметам Поддерживайте </a:t>
            </a:r>
            <a:r>
              <a:rPr lang="ru-RU" sz="2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 ребенка склонности, указывающие на более сильные стороны его развития</a:t>
            </a:r>
            <a:r>
              <a:rPr lang="ru-RU" sz="2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5928" cy="66437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0992" y="1988840"/>
            <a:ext cx="9073008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Новообразования</a:t>
            </a:r>
          </a:p>
          <a:p>
            <a:pPr algn="ctr"/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6" name="Picture 6" descr="http://img02.darudar.org/s600/00/00/56/2e/562ee842d38efd618f5b5cd83d7ab7a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780928"/>
            <a:ext cx="3886200" cy="3886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5928" cy="66437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15816" y="1556792"/>
            <a:ext cx="5760640" cy="5406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Важнейшим новообразованием является способность к осознанию причин учебных успехов и неудач. Развивается личностная рефлексия. Ребенок постепенно начинает узнавать и дифференцировать свои личностные качества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 четвероклассников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уже встречаются самооценки различных типов: адекватные, завышенные и заниженные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www.design-warez.ru/uploads/posts/2012-04/1333401621_nrj416r5egfpzyc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772816"/>
            <a:ext cx="2655824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5928" cy="66437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1772816"/>
            <a:ext cx="51125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Рекомендация: Если ученик  себя переоценивает, то обратите внимание на его неудачи. И объясните, как их можно избежать.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Если он себя недооценивает, просто за что-нибудь похвалите его.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sz="2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он научится адекватно себя оценивать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Picture 4" descr="http://vsevteme.ru/network/900/attachments/show?content=307881&amp;width=560&amp;height=37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916832"/>
            <a:ext cx="3059832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5928" cy="664371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0992" y="1988840"/>
            <a:ext cx="9073008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Познавательные процессы</a:t>
            </a:r>
            <a:endParaRPr lang="ru-RU" sz="4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5928" cy="664371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1772816"/>
            <a:ext cx="756084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пособны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достаточно долго сохранять внимание и выполнять произвольно заданную программу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действий.</a:t>
            </a:r>
            <a:r>
              <a:rPr lang="ru-RU" sz="3600" dirty="0" smtClean="0"/>
              <a:t> </a:t>
            </a:r>
            <a:endParaRPr lang="ru-RU" sz="3600" dirty="0" smtClean="0"/>
          </a:p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Память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претерпевает изменения – приобретает черты произвольности, становится сознательно регулируемой и опосредованной.</a:t>
            </a:r>
            <a:endParaRPr lang="ru-RU" sz="3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5928" cy="66437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0992" y="1988840"/>
            <a:ext cx="9073008" cy="230832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Социальная ситуация</a:t>
            </a:r>
          </a:p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развития</a:t>
            </a:r>
          </a:p>
          <a:p>
            <a:pPr algn="ctr"/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www.edu.cap.ru/home/8831/kartinka%20%2812%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501008"/>
            <a:ext cx="4019550" cy="2733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5928" cy="66437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51920" y="1628800"/>
            <a:ext cx="44644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Четвероклассник продолжает приспосабливаться к </a:t>
            </a:r>
            <a:r>
              <a:rPr lang="ru-RU" sz="2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системе требований взрослых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, связанных с его учебной деятельностью, и приспосабливается к </a:t>
            </a:r>
            <a:r>
              <a:rPr lang="ru-RU" sz="2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системе требований сверстников при общении с ними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/>
              <a:t> 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6" name="Picture 4" descr="http://img188.imageshack.us/img188/5152/457912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00808"/>
            <a:ext cx="3305175" cy="3886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5928" cy="66437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3968" y="1700808"/>
            <a:ext cx="40324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Рекомендация: контролируя ученика, не забывайте хвалить почаще.  </a:t>
            </a:r>
          </a:p>
          <a:p>
            <a:r>
              <a:rPr lang="ru-RU" sz="2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Только успех порождает новый успех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 для этого он должен верить в свои силы, знать, что самоценен</a:t>
            </a:r>
            <a:r>
              <a:rPr lang="ru-RU" sz="2400" dirty="0" smtClean="0"/>
              <a:t>. </a:t>
            </a:r>
            <a:endParaRPr lang="ru-RU" sz="2400" dirty="0"/>
          </a:p>
        </p:txBody>
      </p:sp>
      <p:pic>
        <p:nvPicPr>
          <p:cNvPr id="24578" name="Picture 2" descr="http://www.nachalka.com.ua/_ph/113/2/7620626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916832"/>
            <a:ext cx="3333750" cy="3886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5928" cy="66437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0992" y="1988840"/>
            <a:ext cx="9073008" cy="230832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Общение</a:t>
            </a:r>
          </a:p>
          <a:p>
            <a:pPr algn="ctr"/>
            <a:endParaRPr lang="ru-RU" sz="4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900igr.net/datai/pedagogika/Adaptatsija-uchaschikhsja/0001-001-Adaptatsija-uchaschikhsja-5-kh-klassov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924944"/>
            <a:ext cx="3485099" cy="32868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5928" cy="6643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844824"/>
            <a:ext cx="882047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Четвертый год обучения в младших классах завершает первый этап школьной жизни ребенка.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Четвероклассники - это выпускники начальной школы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5928" cy="66437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1772816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Общению  четвероклассника  характерны следующие признаки:</a:t>
            </a:r>
          </a:p>
          <a:p>
            <a:pPr lvl="0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-Неустойчивость контактов.</a:t>
            </a:r>
          </a:p>
          <a:p>
            <a:pPr lvl="0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 Эмоциональность.</a:t>
            </a:r>
          </a:p>
          <a:p>
            <a:pPr lvl="0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  Зависимость от оценки взрослых: учителя, родителей. Ребенок общается с теми, кого взрослые одобряют.</a:t>
            </a:r>
          </a:p>
          <a:p>
            <a:pPr lvl="0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 -  Разрыв между мальчиками и девочками.</a:t>
            </a:r>
          </a:p>
          <a:p>
            <a:pPr lvl="0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 -  Взаимосвязь общения с деятельностью ребенка.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5928" cy="66437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031432" y="2060848"/>
            <a:ext cx="41409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Рекомендация: </a:t>
            </a:r>
            <a:r>
              <a:rPr lang="ru-RU" sz="2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не говорите при ученике негативно о его одноклассниках и их родителях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 Ваша отрицательная оценка может стать причиной появления в классе изгоя.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im0-tub-ru.yandex.net/i?id=36468797-3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420888"/>
            <a:ext cx="3723569" cy="27176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5928" cy="66437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0992" y="1988840"/>
            <a:ext cx="9073008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/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im6-tub-ru.yandex.net/i?id=314281045-01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924944"/>
            <a:ext cx="4536504" cy="34023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5928" cy="6643710"/>
          </a:xfrm>
          <a:prstGeom prst="rect">
            <a:avLst/>
          </a:prstGeom>
        </p:spPr>
      </p:pic>
      <p:pic>
        <p:nvPicPr>
          <p:cNvPr id="1026" name="Picture 2" descr="http://skyclipart.ru/uploads/posts/2010-07/1279566127_deti-za-partoj-ob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348880"/>
            <a:ext cx="2699792" cy="244827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99792" y="1772816"/>
            <a:ext cx="58326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Перспектива перехода в среднюю школу заставляет взрослых обращать первостепенное внимание на 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у четвероклассников учебных умений и навыков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5928" cy="6643710"/>
          </a:xfrm>
          <a:prstGeom prst="rect">
            <a:avLst/>
          </a:prstGeom>
        </p:spPr>
      </p:pic>
      <p:pic>
        <p:nvPicPr>
          <p:cNvPr id="16386" name="Picture 2" descr="http://www.sosh6-gkan.edu.cap.ru/Home/4616/doc/ucheniki_w450_h4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8840"/>
            <a:ext cx="3390023" cy="352839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03848" y="1628800"/>
            <a:ext cx="55446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Индивидуальный стиль учебной работы проявляется не только в общем подходе к выполнению учебных заданий, но и в использовании школьниками различных учебных умений и навыков. Владение продуктивными приемами учебной работы означает, что школьник приобрел </a:t>
            </a: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умение учиться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5928" cy="66437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1412776"/>
            <a:ext cx="84249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Общие умения для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успешного обучения</a:t>
            </a: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1.    слушать учителя;</a:t>
            </a: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2.    выделять главную мысль сообщения;</a:t>
            </a: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3.    связно пересказывать содержание текста;</a:t>
            </a: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4.    отвечать на вопросы к тексту;</a:t>
            </a: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5.    ставить вопросы к тексту;</a:t>
            </a: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6.    делать содержательные выводы на основе полученной информации;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письменно выражать свою мысль;</a:t>
            </a: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7.     привлекать дополнительные источники информации, пользоваться справочной литературой (словарями, энциклопедиями и пр.);</a:t>
            </a: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8.     адекватно оценивать результаты собственной работы.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5928" cy="664371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5536" y="1988840"/>
            <a:ext cx="820891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Мыслительные способности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выделять главное, </a:t>
            </a:r>
            <a:endParaRPr lang="ru-RU" sz="3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отличать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существенное от несущественного, </a:t>
            </a:r>
            <a:endParaRPr lang="ru-RU" sz="3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делать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логические заключения и выводы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5928" cy="66437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1844824"/>
            <a:ext cx="41044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Ребенка необходимо учить работать с учебным текстом: учить выделять главную мысль; составлять план текста; запоминать содержание текста и пересказывать его с опорой на план и т.д.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internika.org/sites/default/files/x_74265b5b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00808"/>
            <a:ext cx="3672408" cy="34026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5928" cy="66437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0992" y="1988840"/>
            <a:ext cx="9073008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Ведущий вид деятельности</a:t>
            </a:r>
          </a:p>
          <a:p>
            <a:pPr algn="ctr"/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school-11.edusite.ru/images/portfel-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636912"/>
            <a:ext cx="3905250" cy="3886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5928" cy="66437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75856" y="1844824"/>
            <a:ext cx="55446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 четвертом классе основным механизмом познания окружающего мира является учебная деятельность. 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img3.proshkolu.ru/content/media/pic/std/2000000/1908000/1907221-cc3d99d7f20ba8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132856"/>
            <a:ext cx="3333750" cy="3333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338</Words>
  <Application>Microsoft Office PowerPoint</Application>
  <PresentationFormat>Экран (4:3)</PresentationFormat>
  <Paragraphs>48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Татьяна</cp:lastModifiedBy>
  <cp:revision>34</cp:revision>
  <dcterms:created xsi:type="dcterms:W3CDTF">2013-05-22T15:41:19Z</dcterms:created>
  <dcterms:modified xsi:type="dcterms:W3CDTF">2016-10-23T17:36:58Z</dcterms:modified>
</cp:coreProperties>
</file>