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56" r:id="rId3"/>
    <p:sldId id="258" r:id="rId4"/>
    <p:sldId id="275" r:id="rId5"/>
    <p:sldId id="257" r:id="rId6"/>
    <p:sldId id="259" r:id="rId7"/>
    <p:sldId id="272" r:id="rId8"/>
    <p:sldId id="263" r:id="rId9"/>
    <p:sldId id="260" r:id="rId10"/>
    <p:sldId id="261" r:id="rId11"/>
    <p:sldId id="264" r:id="rId12"/>
    <p:sldId id="268" r:id="rId13"/>
    <p:sldId id="266" r:id="rId14"/>
    <p:sldId id="265" r:id="rId15"/>
    <p:sldId id="270" r:id="rId16"/>
    <p:sldId id="271" r:id="rId17"/>
    <p:sldId id="267" r:id="rId18"/>
    <p:sldId id="269" r:id="rId19"/>
    <p:sldId id="273" r:id="rId20"/>
    <p:sldId id="274" r:id="rId21"/>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84" y="-6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cxnSp>
        <p:nvCxnSpPr>
          <p:cNvPr id="4" name="Straight Connector 15"/>
          <p:cNvCxnSpPr/>
          <p:nvPr/>
        </p:nvCxnSpPr>
        <p:spPr>
          <a:xfrm flipH="1">
            <a:off x="8228013" y="7938"/>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 name="Straight Connector 16"/>
          <p:cNvCxnSpPr/>
          <p:nvPr/>
        </p:nvCxnSpPr>
        <p:spPr>
          <a:xfrm flipH="1">
            <a:off x="6108700" y="92075"/>
            <a:ext cx="6080125" cy="608012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20"/>
          <p:cNvCxnSpPr/>
          <p:nvPr/>
        </p:nvCxnSpPr>
        <p:spPr>
          <a:xfrm flipH="1">
            <a:off x="7335838" y="31750"/>
            <a:ext cx="4852987" cy="4852988"/>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22"/>
          <p:cNvCxnSpPr/>
          <p:nvPr/>
        </p:nvCxnSpPr>
        <p:spPr>
          <a:xfrm flipH="1">
            <a:off x="7845425" y="609600"/>
            <a:ext cx="4343400" cy="434340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684212" y="685799"/>
            <a:ext cx="8001000" cy="2971801"/>
          </a:xfrm>
        </p:spPr>
        <p:txBody>
          <a:bodyPr anchor="b"/>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9" name="Date Placeholder 3"/>
          <p:cNvSpPr>
            <a:spLocks noGrp="1"/>
          </p:cNvSpPr>
          <p:nvPr>
            <p:ph type="dt" sz="half" idx="10"/>
          </p:nvPr>
        </p:nvSpPr>
        <p:spPr/>
        <p:txBody>
          <a:bodyPr/>
          <a:lstStyle>
            <a:lvl1pPr>
              <a:defRPr/>
            </a:lvl1pPr>
          </a:lstStyle>
          <a:p>
            <a:pPr>
              <a:defRPr/>
            </a:pPr>
            <a:fld id="{34128098-DF10-4F74-888F-F975D1AE7ADF}" type="datetimeFigureOut">
              <a:rPr lang="ru-RU"/>
              <a:pPr>
                <a:defRPr/>
              </a:pPr>
              <a:t>13.09.2016</a:t>
            </a:fld>
            <a:endParaRPr lang="ru-RU"/>
          </a:p>
        </p:txBody>
      </p:sp>
      <p:sp>
        <p:nvSpPr>
          <p:cNvPr id="10" name="Footer Placeholder 4"/>
          <p:cNvSpPr>
            <a:spLocks noGrp="1"/>
          </p:cNvSpPr>
          <p:nvPr>
            <p:ph type="ftr" sz="quarter" idx="11"/>
          </p:nvPr>
        </p:nvSpPr>
        <p:spPr/>
        <p:txBody>
          <a:bodyPr/>
          <a:lstStyle>
            <a:lvl1pPr>
              <a:defRPr/>
            </a:lvl1pPr>
          </a:lstStyle>
          <a:p>
            <a:pPr>
              <a:defRPr/>
            </a:pPr>
            <a:endParaRPr lang="ru-RU"/>
          </a:p>
        </p:txBody>
      </p:sp>
      <p:sp>
        <p:nvSpPr>
          <p:cNvPr id="11" name="Slide Number Placeholder 5"/>
          <p:cNvSpPr>
            <a:spLocks noGrp="1"/>
          </p:cNvSpPr>
          <p:nvPr>
            <p:ph type="sldNum" sz="quarter" idx="12"/>
          </p:nvPr>
        </p:nvSpPr>
        <p:spPr/>
        <p:txBody>
          <a:bodyPr/>
          <a:lstStyle>
            <a:lvl1pPr>
              <a:defRPr/>
            </a:lvl1pPr>
          </a:lstStyle>
          <a:p>
            <a:pPr>
              <a:defRPr/>
            </a:pPr>
            <a:fld id="{9F4EB2D2-C2B7-4EBC-8256-A1BC537CCF6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5" name="Date Placeholder 3"/>
          <p:cNvSpPr>
            <a:spLocks noGrp="1"/>
          </p:cNvSpPr>
          <p:nvPr>
            <p:ph type="dt" sz="half" idx="15"/>
          </p:nvPr>
        </p:nvSpPr>
        <p:spPr/>
        <p:txBody>
          <a:bodyPr/>
          <a:lstStyle>
            <a:lvl1pPr>
              <a:defRPr/>
            </a:lvl1pPr>
          </a:lstStyle>
          <a:p>
            <a:pPr>
              <a:defRPr/>
            </a:pPr>
            <a:fld id="{572F064D-3E77-4182-A2BF-FF24D62500F6}" type="datetimeFigureOut">
              <a:rPr lang="ru-RU"/>
              <a:pPr>
                <a:defRPr/>
              </a:pPr>
              <a:t>13.09.2016</a:t>
            </a:fld>
            <a:endParaRPr lang="ru-RU"/>
          </a:p>
        </p:txBody>
      </p:sp>
      <p:sp>
        <p:nvSpPr>
          <p:cNvPr id="6" name="Footer Placeholder 4"/>
          <p:cNvSpPr>
            <a:spLocks noGrp="1"/>
          </p:cNvSpPr>
          <p:nvPr>
            <p:ph type="ftr" sz="quarter" idx="16"/>
          </p:nvPr>
        </p:nvSpPr>
        <p:spPr/>
        <p:txBody>
          <a:bodyPr/>
          <a:lstStyle>
            <a:lvl1pPr>
              <a:defRPr/>
            </a:lvl1pPr>
          </a:lstStyle>
          <a:p>
            <a:pPr>
              <a:defRPr/>
            </a:pPr>
            <a:endParaRPr lang="ru-RU"/>
          </a:p>
        </p:txBody>
      </p:sp>
      <p:sp>
        <p:nvSpPr>
          <p:cNvPr id="7" name="Slide Number Placeholder 5"/>
          <p:cNvSpPr>
            <a:spLocks noGrp="1"/>
          </p:cNvSpPr>
          <p:nvPr>
            <p:ph type="sldNum" sz="quarter" idx="17"/>
          </p:nvPr>
        </p:nvSpPr>
        <p:spPr/>
        <p:txBody>
          <a:bodyPr/>
          <a:lstStyle>
            <a:lvl1pPr>
              <a:defRPr/>
            </a:lvl1pPr>
          </a:lstStyle>
          <a:p>
            <a:pPr>
              <a:defRPr/>
            </a:pPr>
            <a:fld id="{A6816287-6E38-403F-88F8-C202C865EB3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216F28F4-F838-44FC-A6E7-4BF5DF82BA02}" type="datetimeFigureOut">
              <a:rPr lang="ru-RU"/>
              <a:pPr>
                <a:defRPr/>
              </a:pPr>
              <a:t>13.09.2016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BBB18864-5A88-4952-8762-07E960597D12}"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TextBox 13"/>
          <p:cNvSpPr txBox="1"/>
          <p:nvPr/>
        </p:nvSpPr>
        <p:spPr>
          <a:xfrm>
            <a:off x="531813" y="812800"/>
            <a:ext cx="609600" cy="584200"/>
          </a:xfrm>
          <a:prstGeom prst="rect">
            <a:avLst/>
          </a:prstGeom>
        </p:spPr>
        <p:txBody>
          <a:bodyPr anchor="ctr"/>
          <a:lstStyle/>
          <a:p>
            <a:pPr fontAlgn="auto">
              <a:spcBef>
                <a:spcPts val="0"/>
              </a:spcBef>
              <a:spcAft>
                <a:spcPts val="0"/>
              </a:spcAft>
              <a:defRPr/>
            </a:pPr>
            <a:r>
              <a:rPr lang="en-US" sz="8000" dirty="0">
                <a:latin typeface="+mn-lt"/>
                <a:cs typeface="+mn-cs"/>
              </a:rPr>
              <a:t>“</a:t>
            </a:r>
          </a:p>
        </p:txBody>
      </p:sp>
      <p:sp>
        <p:nvSpPr>
          <p:cNvPr id="6" name="TextBox 14"/>
          <p:cNvSpPr txBox="1"/>
          <p:nvPr/>
        </p:nvSpPr>
        <p:spPr>
          <a:xfrm>
            <a:off x="10285413" y="2768600"/>
            <a:ext cx="609600" cy="584200"/>
          </a:xfrm>
          <a:prstGeom prst="rect">
            <a:avLst/>
          </a:prstGeom>
        </p:spPr>
        <p:txBody>
          <a:bodyPr anchor="ctr"/>
          <a:lstStyle/>
          <a:p>
            <a:pPr algn="r" fontAlgn="auto">
              <a:spcBef>
                <a:spcPts val="0"/>
              </a:spcBef>
              <a:spcAft>
                <a:spcPts val="0"/>
              </a:spcAft>
              <a:defRPr/>
            </a:pPr>
            <a:r>
              <a:rPr lang="en-US" sz="8000" dirty="0">
                <a:latin typeface="+mn-lt"/>
                <a:cs typeface="+mn-cs"/>
              </a:rPr>
              <a:t>”</a:t>
            </a:r>
          </a:p>
        </p:txBody>
      </p:sp>
      <p:sp>
        <p:nvSpPr>
          <p:cNvPr id="2" name="Title 1"/>
          <p:cNvSpPr>
            <a:spLocks noGrp="1"/>
          </p:cNvSpPr>
          <p:nvPr>
            <p:ph type="title"/>
          </p:nvPr>
        </p:nvSpPr>
        <p:spPr>
          <a:xfrm>
            <a:off x="1141411" y="685800"/>
            <a:ext cx="9144001" cy="2743200"/>
          </a:xfrm>
        </p:spPr>
        <p:txBody>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3"/>
          <p:cNvSpPr>
            <a:spLocks noGrp="1"/>
          </p:cNvSpPr>
          <p:nvPr>
            <p:ph type="dt" sz="half" idx="14"/>
          </p:nvPr>
        </p:nvSpPr>
        <p:spPr/>
        <p:txBody>
          <a:bodyPr/>
          <a:lstStyle>
            <a:lvl1pPr>
              <a:defRPr/>
            </a:lvl1pPr>
          </a:lstStyle>
          <a:p>
            <a:pPr>
              <a:defRPr/>
            </a:pPr>
            <a:fld id="{25D7A9C8-1E3B-4631-84E7-4336312DDCC7}" type="datetimeFigureOut">
              <a:rPr lang="ru-RU"/>
              <a:pPr>
                <a:defRPr/>
              </a:pPr>
              <a:t>13.09.2016</a:t>
            </a:fld>
            <a:endParaRPr lang="ru-RU"/>
          </a:p>
        </p:txBody>
      </p:sp>
      <p:sp>
        <p:nvSpPr>
          <p:cNvPr id="8" name="Footer Placeholder 4"/>
          <p:cNvSpPr>
            <a:spLocks noGrp="1"/>
          </p:cNvSpPr>
          <p:nvPr>
            <p:ph type="ftr" sz="quarter" idx="15"/>
          </p:nvPr>
        </p:nvSpPr>
        <p:spPr/>
        <p:txBody>
          <a:bodyPr/>
          <a:lstStyle>
            <a:lvl1pPr>
              <a:defRPr/>
            </a:lvl1pPr>
          </a:lstStyle>
          <a:p>
            <a:pPr>
              <a:defRPr/>
            </a:pPr>
            <a:endParaRPr lang="ru-RU"/>
          </a:p>
        </p:txBody>
      </p:sp>
      <p:sp>
        <p:nvSpPr>
          <p:cNvPr id="9" name="Slide Number Placeholder 5"/>
          <p:cNvSpPr>
            <a:spLocks noGrp="1"/>
          </p:cNvSpPr>
          <p:nvPr>
            <p:ph type="sldNum" sz="quarter" idx="16"/>
          </p:nvPr>
        </p:nvSpPr>
        <p:spPr/>
        <p:txBody>
          <a:bodyPr/>
          <a:lstStyle>
            <a:lvl1pPr>
              <a:defRPr/>
            </a:lvl1pPr>
          </a:lstStyle>
          <a:p>
            <a:pPr>
              <a:defRPr/>
            </a:pPr>
            <a:fld id="{E33B9A38-63BE-4E36-93B7-85B4CFE6E259}"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1C835E8E-C917-471C-9FDF-691F4197C20B}" type="datetimeFigureOut">
              <a:rPr lang="ru-RU"/>
              <a:pPr>
                <a:defRPr/>
              </a:pPr>
              <a:t>13.09.2016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E7842873-B84A-41DE-825E-70BDFC8C78D9}"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5" name="TextBox 10"/>
          <p:cNvSpPr txBox="1"/>
          <p:nvPr/>
        </p:nvSpPr>
        <p:spPr>
          <a:xfrm>
            <a:off x="531813" y="812800"/>
            <a:ext cx="609600" cy="584200"/>
          </a:xfrm>
          <a:prstGeom prst="rect">
            <a:avLst/>
          </a:prstGeom>
        </p:spPr>
        <p:txBody>
          <a:bodyPr anchor="ctr"/>
          <a:lstStyle/>
          <a:p>
            <a:pPr fontAlgn="auto">
              <a:spcBef>
                <a:spcPts val="0"/>
              </a:spcBef>
              <a:spcAft>
                <a:spcPts val="0"/>
              </a:spcAft>
              <a:defRPr/>
            </a:pPr>
            <a:r>
              <a:rPr lang="en-US" sz="8000" dirty="0">
                <a:latin typeface="+mn-lt"/>
                <a:cs typeface="+mn-cs"/>
              </a:rPr>
              <a:t>“</a:t>
            </a:r>
          </a:p>
        </p:txBody>
      </p:sp>
      <p:sp>
        <p:nvSpPr>
          <p:cNvPr id="6" name="TextBox 11"/>
          <p:cNvSpPr txBox="1"/>
          <p:nvPr/>
        </p:nvSpPr>
        <p:spPr>
          <a:xfrm>
            <a:off x="10285413" y="2768600"/>
            <a:ext cx="609600" cy="584200"/>
          </a:xfrm>
          <a:prstGeom prst="rect">
            <a:avLst/>
          </a:prstGeom>
        </p:spPr>
        <p:txBody>
          <a:bodyPr anchor="ctr"/>
          <a:lstStyle/>
          <a:p>
            <a:pPr algn="r" fontAlgn="auto">
              <a:spcBef>
                <a:spcPts val="0"/>
              </a:spcBef>
              <a:spcAft>
                <a:spcPts val="0"/>
              </a:spcAft>
              <a:defRPr/>
            </a:pPr>
            <a:r>
              <a:rPr lang="en-US" sz="8000" dirty="0">
                <a:latin typeface="+mn-lt"/>
                <a:cs typeface="+mn-cs"/>
              </a:rPr>
              <a:t>”</a:t>
            </a:r>
          </a:p>
        </p:txBody>
      </p:sp>
      <p:sp>
        <p:nvSpPr>
          <p:cNvPr id="2" name="Title 1"/>
          <p:cNvSpPr>
            <a:spLocks noGrp="1"/>
          </p:cNvSpPr>
          <p:nvPr>
            <p:ph type="title"/>
          </p:nvPr>
        </p:nvSpPr>
        <p:spPr>
          <a:xfrm>
            <a:off x="1141413" y="685800"/>
            <a:ext cx="9144000" cy="2743200"/>
          </a:xfrm>
        </p:spPr>
        <p:txBody>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rtlCol="0" anchor="b">
            <a:normAutofit/>
          </a:bodyPr>
          <a:lstStyle>
            <a:lvl1pPr>
              <a:buNone/>
              <a:defRPr lang="en-US" sz="2400" b="0" cap="all" dirty="0">
                <a:ln w="3175" cmpd="sng">
                  <a:noFill/>
                </a:ln>
                <a:solidFill>
                  <a:schemeClr val="tx1"/>
                </a:solidFill>
                <a:effectLst/>
              </a:defRPr>
            </a:lvl1pPr>
          </a:lstStyle>
          <a:p>
            <a:pPr lvl="0"/>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3"/>
          <p:cNvSpPr>
            <a:spLocks noGrp="1"/>
          </p:cNvSpPr>
          <p:nvPr>
            <p:ph type="dt" sz="half" idx="14"/>
          </p:nvPr>
        </p:nvSpPr>
        <p:spPr/>
        <p:txBody>
          <a:bodyPr/>
          <a:lstStyle>
            <a:lvl1pPr>
              <a:defRPr/>
            </a:lvl1pPr>
          </a:lstStyle>
          <a:p>
            <a:pPr>
              <a:defRPr/>
            </a:pPr>
            <a:fld id="{0C5AD29C-A639-4B57-BE16-E018D45131DB}" type="datetimeFigureOut">
              <a:rPr lang="ru-RU"/>
              <a:pPr>
                <a:defRPr/>
              </a:pPr>
              <a:t>13.09.2016</a:t>
            </a:fld>
            <a:endParaRPr lang="ru-RU"/>
          </a:p>
        </p:txBody>
      </p:sp>
      <p:sp>
        <p:nvSpPr>
          <p:cNvPr id="8" name="Footer Placeholder 4"/>
          <p:cNvSpPr>
            <a:spLocks noGrp="1"/>
          </p:cNvSpPr>
          <p:nvPr>
            <p:ph type="ftr" sz="quarter" idx="15"/>
          </p:nvPr>
        </p:nvSpPr>
        <p:spPr/>
        <p:txBody>
          <a:bodyPr/>
          <a:lstStyle>
            <a:lvl1pPr>
              <a:defRPr/>
            </a:lvl1pPr>
          </a:lstStyle>
          <a:p>
            <a:pPr>
              <a:defRPr/>
            </a:pPr>
            <a:endParaRPr lang="ru-RU"/>
          </a:p>
        </p:txBody>
      </p:sp>
      <p:sp>
        <p:nvSpPr>
          <p:cNvPr id="9" name="Slide Number Placeholder 5"/>
          <p:cNvSpPr>
            <a:spLocks noGrp="1"/>
          </p:cNvSpPr>
          <p:nvPr>
            <p:ph type="sldNum" sz="quarter" idx="16"/>
          </p:nvPr>
        </p:nvSpPr>
        <p:spPr/>
        <p:txBody>
          <a:bodyPr/>
          <a:lstStyle>
            <a:lvl1pPr>
              <a:defRPr/>
            </a:lvl1pPr>
          </a:lstStyle>
          <a:p>
            <a:pPr>
              <a:defRPr/>
            </a:pPr>
            <a:fld id="{AC7022DA-E576-49CB-A7A5-D3D04688AC90}"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lstStyle>
            <a:lvl1pPr>
              <a:defRPr lang="en-US" b="0" dirty="0"/>
            </a:lvl1pPr>
          </a:lstStyle>
          <a:p>
            <a:pPr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rtlCol="0" anchor="b">
            <a:normAutofit/>
          </a:bodyPr>
          <a:lstStyle>
            <a:lvl1pPr>
              <a:buNone/>
              <a:defRPr lang="en-US" sz="2400" b="0" cap="all" dirty="0">
                <a:ln w="3175" cmpd="sng">
                  <a:noFill/>
                </a:ln>
                <a:solidFill>
                  <a:schemeClr val="tx1"/>
                </a:solidFill>
                <a:effectLst/>
              </a:defRPr>
            </a:lvl1pPr>
          </a:lstStyle>
          <a:p>
            <a:pPr lvl="0"/>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4"/>
          </p:nvPr>
        </p:nvSpPr>
        <p:spPr/>
        <p:txBody>
          <a:bodyPr/>
          <a:lstStyle>
            <a:lvl1pPr>
              <a:defRPr/>
            </a:lvl1pPr>
          </a:lstStyle>
          <a:p>
            <a:pPr>
              <a:defRPr/>
            </a:pPr>
            <a:fld id="{28723B46-1583-4D4D-BFF0-C84F5E7F5741}" type="datetimeFigureOut">
              <a:rPr lang="ru-RU"/>
              <a:pPr>
                <a:defRPr/>
              </a:pPr>
              <a:t>13.09.2016</a:t>
            </a:fld>
            <a:endParaRPr lang="ru-RU"/>
          </a:p>
        </p:txBody>
      </p:sp>
      <p:sp>
        <p:nvSpPr>
          <p:cNvPr id="6" name="Footer Placeholder 4"/>
          <p:cNvSpPr>
            <a:spLocks noGrp="1"/>
          </p:cNvSpPr>
          <p:nvPr>
            <p:ph type="ftr" sz="quarter" idx="15"/>
          </p:nvPr>
        </p:nvSpPr>
        <p:spPr/>
        <p:txBody>
          <a:bodyPr/>
          <a:lstStyle>
            <a:lvl1pPr>
              <a:defRPr/>
            </a:lvl1pPr>
          </a:lstStyle>
          <a:p>
            <a:pPr>
              <a:defRPr/>
            </a:pPr>
            <a:endParaRPr lang="ru-RU"/>
          </a:p>
        </p:txBody>
      </p:sp>
      <p:sp>
        <p:nvSpPr>
          <p:cNvPr id="7" name="Slide Number Placeholder 5"/>
          <p:cNvSpPr>
            <a:spLocks noGrp="1"/>
          </p:cNvSpPr>
          <p:nvPr>
            <p:ph type="sldNum" sz="quarter" idx="16"/>
          </p:nvPr>
        </p:nvSpPr>
        <p:spPr/>
        <p:txBody>
          <a:bodyPr/>
          <a:lstStyle>
            <a:lvl1pPr>
              <a:defRPr/>
            </a:lvl1pPr>
          </a:lstStyle>
          <a:p>
            <a:pPr>
              <a:defRPr/>
            </a:pPr>
            <a:fld id="{633EA150-9B0F-4CD2-B20C-BF71720905BF}"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3185CC4E-846C-4841-848C-10BFAC66006E}" type="datetimeFigureOut">
              <a:rPr lang="ru-RU"/>
              <a:pPr>
                <a:defRPr/>
              </a:pPr>
              <a:t>13.09.2016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EF3ADED6-66B9-4D61-91EF-47101829A412}"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F7CB6B44-2467-4E00-9D25-62099261B7D2}" type="datetimeFigureOut">
              <a:rPr lang="ru-RU"/>
              <a:pPr>
                <a:defRPr/>
              </a:pPr>
              <a:t>13.09.2016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916C50D2-D41F-4735-A73C-161E99DB676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03B2B2BC-6270-4B67-9570-F49C13A60318}" type="datetimeFigureOut">
              <a:rPr lang="ru-RU"/>
              <a:pPr>
                <a:defRPr/>
              </a:pPr>
              <a:t>13.09.2016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A07D84B3-EC40-4BDA-AEAE-95E88C2A0D1C}"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45448C94-4B6C-46E9-B524-C17EB7DA3384}" type="datetimeFigureOut">
              <a:rPr lang="ru-RU"/>
              <a:pPr>
                <a:defRPr/>
              </a:pPr>
              <a:t>13.09.2016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7777B1C3-7F57-45DC-9A95-E4F2F4FD2971}"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CD19F66D-0DEB-4A17-8A7C-CF9FB42F7469}" type="datetimeFigureOut">
              <a:rPr lang="ru-RU"/>
              <a:pPr>
                <a:defRPr/>
              </a:pPr>
              <a:t>13.09.2016</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057DD8CF-1970-41CF-933A-E5E7B27A6D6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56E480CE-2F41-426F-B4ED-213410C38EAC}" type="datetimeFigureOut">
              <a:rPr lang="ru-RU"/>
              <a:pPr>
                <a:defRPr/>
              </a:pPr>
              <a:t>13.09.2016</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A8D621CE-56B8-4B7B-A885-B91FB2D4EFE9}"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24AEB976-DE1A-49B8-980D-973DA1D8BFF0}" type="datetimeFigureOut">
              <a:rPr lang="ru-RU"/>
              <a:pPr>
                <a:defRPr/>
              </a:pPr>
              <a:t>13.09.2016</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85C6F5C6-8A79-4F35-930E-7D380F3FA53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B8BCB33-F21D-487E-BC89-875BB8D2B1D3}" type="datetimeFigureOut">
              <a:rPr lang="ru-RU"/>
              <a:pPr>
                <a:defRPr/>
              </a:pPr>
              <a:t>13.09.2016</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11510FD6-14A1-44C9-A51E-17FA666574A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23819E54-8B09-48B4-B6F1-A0643FD23AB8}" type="datetimeFigureOut">
              <a:rPr lang="ru-RU"/>
              <a:pPr>
                <a:defRPr/>
              </a:pPr>
              <a:t>13.09.2016</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D2FE929F-3851-4362-B391-FE2E59DA764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9BE873AB-8573-45FB-91DD-DB8103D6F840}" type="datetimeFigureOut">
              <a:rPr lang="ru-RU"/>
              <a:pPr>
                <a:defRPr/>
              </a:pPr>
              <a:t>13.09.2016</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4ABC93D8-2A78-432D-B1E2-729AFC1554B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9207500" y="2963863"/>
            <a:ext cx="2981325" cy="3208337"/>
            <a:chOff x="9206969" y="2963333"/>
            <a:chExt cx="2981858" cy="3208867"/>
          </a:xfrm>
        </p:grpSpPr>
        <p:cxnSp>
          <p:nvCxnSpPr>
            <p:cNvPr id="8" name="Straight Connector 7"/>
            <p:cNvCxnSpPr/>
            <p:nvPr/>
          </p:nvCxnSpPr>
          <p:spPr>
            <a:xfrm flipH="1">
              <a:off x="11275852" y="2963333"/>
              <a:ext cx="912975" cy="91296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83"/>
              <a:ext cx="2981858" cy="2981817"/>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3013" y="3285648"/>
              <a:ext cx="1895814" cy="1895788"/>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853" y="3131636"/>
              <a:ext cx="1744974" cy="174495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600" y="3682589"/>
              <a:ext cx="1270227" cy="127021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3" y="4487863"/>
            <a:ext cx="8534400" cy="150653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1028" name="Text Placeholder 2"/>
          <p:cNvSpPr>
            <a:spLocks noGrp="1"/>
          </p:cNvSpPr>
          <p:nvPr>
            <p:ph type="body" idx="1"/>
          </p:nvPr>
        </p:nvSpPr>
        <p:spPr bwMode="auto">
          <a:xfrm>
            <a:off x="684213" y="685800"/>
            <a:ext cx="8534400" cy="36147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9904413" y="6172200"/>
            <a:ext cx="1600200" cy="365125"/>
          </a:xfrm>
          <a:prstGeom prst="rect">
            <a:avLst/>
          </a:prstGeom>
        </p:spPr>
        <p:txBody>
          <a:bodyPr vert="horz" lIns="91440" tIns="45720" rIns="91440" bIns="45720" rtlCol="0" anchor="t"/>
          <a:lstStyle>
            <a:lvl1pPr algn="r" fontAlgn="auto">
              <a:spcBef>
                <a:spcPts val="0"/>
              </a:spcBef>
              <a:spcAft>
                <a:spcPts val="0"/>
              </a:spcAft>
              <a:defRPr sz="1000" b="0" i="0" smtClean="0">
                <a:solidFill>
                  <a:schemeClr val="bg2">
                    <a:lumMod val="50000"/>
                  </a:schemeClr>
                </a:solidFill>
                <a:effectLst/>
                <a:latin typeface="+mn-lt"/>
                <a:cs typeface="+mn-cs"/>
              </a:defRPr>
            </a:lvl1pPr>
          </a:lstStyle>
          <a:p>
            <a:pPr>
              <a:defRPr/>
            </a:pPr>
            <a:fld id="{B8147B7E-0B07-4359-B056-FB8143886709}" type="datetimeFigureOut">
              <a:rPr lang="ru-RU"/>
              <a:pPr>
                <a:defRPr/>
              </a:pPr>
              <a:t>13.09.2016</a:t>
            </a:fld>
            <a:endParaRPr lang="ru-RU"/>
          </a:p>
        </p:txBody>
      </p:sp>
      <p:sp>
        <p:nvSpPr>
          <p:cNvPr id="5" name="Footer Placeholder 4"/>
          <p:cNvSpPr>
            <a:spLocks noGrp="1"/>
          </p:cNvSpPr>
          <p:nvPr>
            <p:ph type="ftr" sz="quarter" idx="3"/>
          </p:nvPr>
        </p:nvSpPr>
        <p:spPr>
          <a:xfrm>
            <a:off x="684213" y="6172200"/>
            <a:ext cx="7543800" cy="365125"/>
          </a:xfrm>
          <a:prstGeom prst="rect">
            <a:avLst/>
          </a:prstGeom>
        </p:spPr>
        <p:txBody>
          <a:bodyPr vert="horz" lIns="91440" tIns="45720" rIns="91440" bIns="45720" rtlCol="0" anchor="t"/>
          <a:lstStyle>
            <a:lvl1pPr algn="l" fontAlgn="auto">
              <a:spcBef>
                <a:spcPts val="0"/>
              </a:spcBef>
              <a:spcAft>
                <a:spcPts val="0"/>
              </a:spcAft>
              <a:defRPr sz="1000" b="0" i="0">
                <a:solidFill>
                  <a:schemeClr val="bg2">
                    <a:lumMod val="50000"/>
                  </a:schemeClr>
                </a:solidFill>
                <a:effectLst/>
                <a:latin typeface="+mn-lt"/>
                <a:cs typeface="+mn-cs"/>
              </a:defRPr>
            </a:lvl1pPr>
          </a:lstStyle>
          <a:p>
            <a:pPr>
              <a:defRPr/>
            </a:pPr>
            <a:endParaRPr lang="ru-RU"/>
          </a:p>
        </p:txBody>
      </p:sp>
      <p:sp>
        <p:nvSpPr>
          <p:cNvPr id="6" name="Slide Number Placeholder 5"/>
          <p:cNvSpPr>
            <a:spLocks noGrp="1"/>
          </p:cNvSpPr>
          <p:nvPr>
            <p:ph type="sldNum" sz="quarter" idx="4"/>
          </p:nvPr>
        </p:nvSpPr>
        <p:spPr>
          <a:xfrm>
            <a:off x="10363200" y="5578475"/>
            <a:ext cx="1143000" cy="669925"/>
          </a:xfrm>
          <a:prstGeom prst="rect">
            <a:avLst/>
          </a:prstGeom>
        </p:spPr>
        <p:txBody>
          <a:bodyPr vert="horz" lIns="91440" tIns="45720" rIns="91440" bIns="45720" rtlCol="0" anchor="b"/>
          <a:lstStyle>
            <a:lvl1pPr algn="r" fontAlgn="auto">
              <a:spcBef>
                <a:spcPts val="0"/>
              </a:spcBef>
              <a:spcAft>
                <a:spcPts val="0"/>
              </a:spcAft>
              <a:defRPr sz="3200" b="0" i="0" smtClean="0">
                <a:solidFill>
                  <a:schemeClr val="bg2">
                    <a:lumMod val="50000"/>
                  </a:schemeClr>
                </a:solidFill>
                <a:effectLst/>
                <a:latin typeface="+mn-lt"/>
                <a:cs typeface="+mn-cs"/>
              </a:defRPr>
            </a:lvl1pPr>
          </a:lstStyle>
          <a:p>
            <a:pPr>
              <a:defRPr/>
            </a:pPr>
            <a:fld id="{A78BF89B-ED41-447A-BE95-A685D8428D0D}"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78" r:id="rId1"/>
    <p:sldLayoutId id="2147483677" r:id="rId2"/>
    <p:sldLayoutId id="2147483676" r:id="rId3"/>
    <p:sldLayoutId id="2147483675" r:id="rId4"/>
    <p:sldLayoutId id="2147483674" r:id="rId5"/>
    <p:sldLayoutId id="2147483673" r:id="rId6"/>
    <p:sldLayoutId id="2147483672" r:id="rId7"/>
    <p:sldLayoutId id="2147483671" r:id="rId8"/>
    <p:sldLayoutId id="2147483670" r:id="rId9"/>
    <p:sldLayoutId id="2147483669" r:id="rId10"/>
    <p:sldLayoutId id="2147483668" r:id="rId11"/>
    <p:sldLayoutId id="2147483679" r:id="rId12"/>
    <p:sldLayoutId id="2147483667" r:id="rId13"/>
    <p:sldLayoutId id="2147483680" r:id="rId14"/>
    <p:sldLayoutId id="2147483666" r:id="rId15"/>
    <p:sldLayoutId id="2147483665" r:id="rId16"/>
    <p:sldLayoutId id="2147483664" r:id="rId17"/>
  </p:sldLayoutIdLst>
  <p:txStyles>
    <p:titleStyle>
      <a:lvl1pPr algn="l" defTabSz="457200" rtl="0" fontAlgn="base">
        <a:spcBef>
          <a:spcPct val="0"/>
        </a:spcBef>
        <a:spcAft>
          <a:spcPct val="0"/>
        </a:spcAft>
        <a:defRPr sz="3600" kern="1200" cap="all">
          <a:ln w="3175" cmpd="sng">
            <a:noFill/>
          </a:ln>
          <a:solidFill>
            <a:schemeClr val="tx1"/>
          </a:solidFill>
          <a:latin typeface="+mj-lt"/>
          <a:ea typeface="+mj-ea"/>
          <a:cs typeface="+mj-cs"/>
        </a:defRPr>
      </a:lvl1pPr>
      <a:lvl2pPr algn="l" defTabSz="457200" rtl="0" fontAlgn="base">
        <a:spcBef>
          <a:spcPct val="0"/>
        </a:spcBef>
        <a:spcAft>
          <a:spcPct val="0"/>
        </a:spcAft>
        <a:defRPr sz="3600">
          <a:solidFill>
            <a:schemeClr val="tx1"/>
          </a:solidFill>
          <a:latin typeface="Century Gothic" pitchFamily="34" charset="0"/>
        </a:defRPr>
      </a:lvl2pPr>
      <a:lvl3pPr algn="l" defTabSz="457200" rtl="0" fontAlgn="base">
        <a:spcBef>
          <a:spcPct val="0"/>
        </a:spcBef>
        <a:spcAft>
          <a:spcPct val="0"/>
        </a:spcAft>
        <a:defRPr sz="3600">
          <a:solidFill>
            <a:schemeClr val="tx1"/>
          </a:solidFill>
          <a:latin typeface="Century Gothic" pitchFamily="34" charset="0"/>
        </a:defRPr>
      </a:lvl3pPr>
      <a:lvl4pPr algn="l" defTabSz="457200" rtl="0" fontAlgn="base">
        <a:spcBef>
          <a:spcPct val="0"/>
        </a:spcBef>
        <a:spcAft>
          <a:spcPct val="0"/>
        </a:spcAft>
        <a:defRPr sz="3600">
          <a:solidFill>
            <a:schemeClr val="tx1"/>
          </a:solidFill>
          <a:latin typeface="Century Gothic" pitchFamily="34" charset="0"/>
        </a:defRPr>
      </a:lvl4pPr>
      <a:lvl5pPr algn="l" defTabSz="457200" rtl="0" fontAlgn="base">
        <a:spcBef>
          <a:spcPct val="0"/>
        </a:spcBef>
        <a:spcAft>
          <a:spcPct val="0"/>
        </a:spcAft>
        <a:defRPr sz="3600">
          <a:solidFill>
            <a:schemeClr val="tx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fontAlgn="base">
        <a:spcBef>
          <a:spcPct val="20000"/>
        </a:spcBef>
        <a:spcAft>
          <a:spcPts val="600"/>
        </a:spcAft>
        <a:buClr>
          <a:schemeClr val="tx1"/>
        </a:buClr>
        <a:buSzPct val="80000"/>
        <a:buFont typeface="Wingdings 3" pitchFamily="18" charset="2"/>
        <a:buChar char=""/>
        <a:defRPr sz="2000" kern="1200">
          <a:solidFill>
            <a:srgbClr val="0F496F"/>
          </a:solidFill>
          <a:latin typeface="+mn-lt"/>
          <a:ea typeface="+mn-ea"/>
          <a:cs typeface="+mn-cs"/>
        </a:defRPr>
      </a:lvl1pPr>
      <a:lvl2pPr marL="742950" indent="-285750" algn="l" defTabSz="457200" rtl="0" fontAlgn="base">
        <a:spcBef>
          <a:spcPct val="20000"/>
        </a:spcBef>
        <a:spcAft>
          <a:spcPts val="600"/>
        </a:spcAft>
        <a:buClr>
          <a:schemeClr val="tx1"/>
        </a:buClr>
        <a:buSzPct val="80000"/>
        <a:buFont typeface="Wingdings 3" pitchFamily="18" charset="2"/>
        <a:buChar char=""/>
        <a:defRPr kern="1200">
          <a:solidFill>
            <a:srgbClr val="0F496F"/>
          </a:solidFill>
          <a:latin typeface="+mn-lt"/>
          <a:ea typeface="+mn-ea"/>
          <a:cs typeface="+mn-cs"/>
        </a:defRPr>
      </a:lvl2pPr>
      <a:lvl3pPr marL="1200150" indent="-285750" algn="l" defTabSz="457200" rtl="0" fontAlgn="base">
        <a:spcBef>
          <a:spcPct val="20000"/>
        </a:spcBef>
        <a:spcAft>
          <a:spcPts val="600"/>
        </a:spcAft>
        <a:buClr>
          <a:schemeClr val="tx1"/>
        </a:buClr>
        <a:buSzPct val="80000"/>
        <a:buFont typeface="Wingdings 3" pitchFamily="18" charset="2"/>
        <a:buChar char=""/>
        <a:defRPr sz="1600" kern="1200">
          <a:solidFill>
            <a:srgbClr val="0F496F"/>
          </a:solidFill>
          <a:latin typeface="+mn-lt"/>
          <a:ea typeface="+mn-ea"/>
          <a:cs typeface="+mn-cs"/>
        </a:defRPr>
      </a:lvl3pPr>
      <a:lvl4pPr marL="1543050" indent="-171450" algn="l" defTabSz="457200" rtl="0" fontAlgn="base">
        <a:spcBef>
          <a:spcPct val="20000"/>
        </a:spcBef>
        <a:spcAft>
          <a:spcPts val="600"/>
        </a:spcAft>
        <a:buClr>
          <a:schemeClr val="tx1"/>
        </a:buClr>
        <a:buSzPct val="80000"/>
        <a:buFont typeface="Wingdings 3" pitchFamily="18" charset="2"/>
        <a:buChar char=""/>
        <a:defRPr sz="1400" kern="1200">
          <a:solidFill>
            <a:srgbClr val="0F496F"/>
          </a:solidFill>
          <a:latin typeface="+mn-lt"/>
          <a:ea typeface="+mn-ea"/>
          <a:cs typeface="+mn-cs"/>
        </a:defRPr>
      </a:lvl4pPr>
      <a:lvl5pPr marL="2000250" indent="-171450" algn="l" defTabSz="457200" rtl="0" fontAlgn="base">
        <a:spcBef>
          <a:spcPct val="20000"/>
        </a:spcBef>
        <a:spcAft>
          <a:spcPts val="600"/>
        </a:spcAft>
        <a:buClr>
          <a:schemeClr val="tx1"/>
        </a:buClr>
        <a:buSzPct val="80000"/>
        <a:buFont typeface="Wingdings 3" pitchFamily="18" charset="2"/>
        <a:buChar char=""/>
        <a:defRPr sz="1400" kern="1200">
          <a:solidFill>
            <a:srgbClr val="0F496F"/>
          </a:solidFill>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366963"/>
            <a:ext cx="12192000" cy="2476500"/>
          </a:xfrm>
        </p:spPr>
        <p:txBody>
          <a:bodyPr>
            <a:normAutofit fontScale="90000"/>
          </a:bodyPr>
          <a:lstStyle/>
          <a:p>
            <a:pPr algn="ctr" fontAlgn="auto">
              <a:spcAft>
                <a:spcPts val="0"/>
              </a:spcAft>
              <a:defRPr/>
            </a:pPr>
            <a:r>
              <a:rPr lang="en" dirty="0" smtClean="0"/>
              <a:t>“</a:t>
            </a:r>
            <a:r>
              <a:rPr lang="ru-RU" dirty="0" smtClean="0"/>
              <a:t>Диагностика, техническое обслуживание и ремонт тормозной системы с АБС.”</a:t>
            </a:r>
            <a:br>
              <a:rPr lang="ru-RU" dirty="0" smtClean="0"/>
            </a:br>
            <a:endParaRPr lang="ru-RU" dirty="0"/>
          </a:p>
        </p:txBody>
      </p:sp>
      <p:sp>
        <p:nvSpPr>
          <p:cNvPr id="19458" name="Подзаголовок 2"/>
          <p:cNvSpPr>
            <a:spLocks noGrp="1"/>
          </p:cNvSpPr>
          <p:nvPr>
            <p:ph type="subTitle" idx="1"/>
          </p:nvPr>
        </p:nvSpPr>
        <p:spPr>
          <a:xfrm>
            <a:off x="642938" y="0"/>
            <a:ext cx="11145837" cy="2051050"/>
          </a:xfrm>
        </p:spPr>
        <p:txBody>
          <a:bodyPr/>
          <a:lstStyle/>
          <a:p>
            <a:pPr algn="ctr"/>
            <a:r>
              <a:rPr lang="ru-RU" b="1" i="1" smtClean="0">
                <a:solidFill>
                  <a:srgbClr val="0F496F"/>
                </a:solidFill>
              </a:rPr>
              <a:t>                 </a:t>
            </a:r>
          </a:p>
          <a:p>
            <a:pPr algn="ctr"/>
            <a:r>
              <a:rPr lang="ru-RU" smtClean="0">
                <a:solidFill>
                  <a:srgbClr val="0F496F"/>
                </a:solidFill>
              </a:rPr>
              <a:t>Санкт-Петербургское государственное бюджетное профессиональное образовательное учреждение Автомеханический лицей </a:t>
            </a:r>
          </a:p>
        </p:txBody>
      </p:sp>
      <p:sp>
        <p:nvSpPr>
          <p:cNvPr id="4" name="Подзаголовок 2"/>
          <p:cNvSpPr txBox="1">
            <a:spLocks/>
          </p:cNvSpPr>
          <p:nvPr/>
        </p:nvSpPr>
        <p:spPr>
          <a:xfrm>
            <a:off x="3929063" y="4200525"/>
            <a:ext cx="8262937" cy="2657475"/>
          </a:xfrm>
          <a:prstGeom prst="rect">
            <a:avLst/>
          </a:prstGeom>
        </p:spPr>
        <p:txBody>
          <a:bodyPr>
            <a:normAutofit/>
          </a:bodyPr>
          <a:lstStyle/>
          <a:p>
            <a:pPr algn="ctr" defTabSz="457200">
              <a:spcBef>
                <a:spcPct val="20000"/>
              </a:spcBef>
              <a:spcAft>
                <a:spcPts val="600"/>
              </a:spcAft>
              <a:buClr>
                <a:schemeClr val="tx1"/>
              </a:buClr>
              <a:buSzPct val="80000"/>
              <a:buFont typeface="Wingdings 3" pitchFamily="18" charset="2"/>
              <a:buNone/>
            </a:pPr>
            <a:r>
              <a:rPr lang="ru-RU" sz="2100" b="1" i="1">
                <a:solidFill>
                  <a:srgbClr val="0F496F"/>
                </a:solidFill>
                <a:latin typeface="Century Gothic" pitchFamily="34" charset="0"/>
              </a:rPr>
              <a:t>                 </a:t>
            </a:r>
          </a:p>
          <a:p>
            <a:pPr defTabSz="457200"/>
            <a:endParaRPr lang="ru-RU" sz="2400">
              <a:latin typeface="Century Gothic"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Прямоугольник 5"/>
          <p:cNvSpPr>
            <a:spLocks noChangeArrowheads="1"/>
          </p:cNvSpPr>
          <p:nvPr/>
        </p:nvSpPr>
        <p:spPr bwMode="auto">
          <a:xfrm>
            <a:off x="0" y="1214438"/>
            <a:ext cx="12192000" cy="3673475"/>
          </a:xfrm>
          <a:prstGeom prst="rect">
            <a:avLst/>
          </a:prstGeom>
          <a:noFill/>
          <a:ln w="9525">
            <a:noFill/>
            <a:miter lim="800000"/>
            <a:headEnd/>
            <a:tailEnd/>
          </a:ln>
        </p:spPr>
        <p:txBody>
          <a:bodyPr>
            <a:spAutoFit/>
          </a:bodyPr>
          <a:lstStyle/>
          <a:p>
            <a:pPr algn="just">
              <a:spcAft>
                <a:spcPts val="1000"/>
              </a:spcAft>
            </a:pPr>
            <a:r>
              <a:rPr lang="ru-RU">
                <a:solidFill>
                  <a:srgbClr val="333333"/>
                </a:solidFill>
                <a:latin typeface="Verdana" pitchFamily="34" charset="0"/>
              </a:rPr>
              <a:t>При продолжающейся блокировке колеса, блок управления открывает соответствующий выпускной клапан. Впускной клапан при этом остается закрытым. Тормозная жидкость перепускается в аккумулятор давления. Происходит сброс давления в контуре, при этом скорость вращения колеса увеличивается. При недостаточной емкости аккумулятора давления, блок управления ABS подключает к работе насос обратной подачи. Насос обратной подачи перекачивает тормозную жидкость в демпфирующую камеру, уменьшая давление в контуре. Водитель при этом ощущает пульсацию педали тормоза.</a:t>
            </a:r>
          </a:p>
          <a:p>
            <a:pPr algn="just">
              <a:spcAft>
                <a:spcPts val="1000"/>
              </a:spcAft>
            </a:pPr>
            <a:r>
              <a:rPr lang="ru-RU">
                <a:solidFill>
                  <a:srgbClr val="333333"/>
                </a:solidFill>
                <a:latin typeface="Verdana" pitchFamily="34" charset="0"/>
              </a:rPr>
              <a:t>Как только угловая скорость колеса превысит определённое значение, блок управления закрывает выпускной клапан и открывает впускной. Происходит увеличение давления в контуре тормозного цилиндра колеса.</a:t>
            </a:r>
          </a:p>
          <a:p>
            <a:pPr algn="just">
              <a:spcAft>
                <a:spcPts val="1000"/>
              </a:spcAft>
            </a:pPr>
            <a:r>
              <a:rPr lang="ru-RU">
                <a:solidFill>
                  <a:srgbClr val="333333"/>
                </a:solidFill>
                <a:latin typeface="Verdana" pitchFamily="34" charset="0"/>
              </a:rPr>
              <a:t>Цикл работы антиблокировочной системы тормозов повторяется до завершения торможения или прекращения блокирования. Система ABS не отключается.</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512763"/>
            <a:ext cx="8534400" cy="1038225"/>
          </a:xfrm>
        </p:spPr>
        <p:txBody>
          <a:bodyPr>
            <a:normAutofit fontScale="90000"/>
          </a:bodyPr>
          <a:lstStyle/>
          <a:p>
            <a:pPr algn="ctr" fontAlgn="auto">
              <a:spcAft>
                <a:spcPts val="0"/>
              </a:spcAft>
              <a:defRPr/>
            </a:pPr>
            <a:r>
              <a:rPr lang="ru-RU" dirty="0" smtClean="0"/>
              <a:t>Виды </a:t>
            </a:r>
            <a:r>
              <a:rPr lang="en-US" dirty="0" smtClean="0"/>
              <a:t>ABS:</a:t>
            </a:r>
            <a:br>
              <a:rPr lang="en-US" dirty="0" smtClean="0"/>
            </a:br>
            <a:r>
              <a:rPr lang="ru-RU" dirty="0" smtClean="0"/>
              <a:t/>
            </a:r>
            <a:br>
              <a:rPr lang="ru-RU" dirty="0" smtClean="0"/>
            </a:br>
            <a:endParaRPr lang="ru-RU" dirty="0"/>
          </a:p>
        </p:txBody>
      </p:sp>
      <p:sp>
        <p:nvSpPr>
          <p:cNvPr id="40962" name="Прямоугольник 3"/>
          <p:cNvSpPr>
            <a:spLocks noChangeArrowheads="1"/>
          </p:cNvSpPr>
          <p:nvPr/>
        </p:nvSpPr>
        <p:spPr bwMode="auto">
          <a:xfrm>
            <a:off x="387350" y="776288"/>
            <a:ext cx="11610975" cy="4246562"/>
          </a:xfrm>
          <a:prstGeom prst="rect">
            <a:avLst/>
          </a:prstGeom>
          <a:noFill/>
          <a:ln w="9525">
            <a:noFill/>
            <a:miter lim="800000"/>
            <a:headEnd/>
            <a:tailEnd/>
          </a:ln>
        </p:spPr>
        <p:txBody>
          <a:bodyPr>
            <a:spAutoFit/>
          </a:bodyPr>
          <a:lstStyle/>
          <a:p>
            <a:pPr algn="ctr"/>
            <a:r>
              <a:rPr lang="ru-RU">
                <a:solidFill>
                  <a:srgbClr val="990000"/>
                </a:solidFill>
              </a:rPr>
              <a:t>По канальности:</a:t>
            </a:r>
          </a:p>
          <a:p>
            <a:r>
              <a:rPr lang="ru-RU">
                <a:solidFill>
                  <a:srgbClr val="990000"/>
                </a:solidFill>
              </a:rPr>
              <a:t>Одноканальная</a:t>
            </a:r>
          </a:p>
          <a:p>
            <a:r>
              <a:rPr lang="ru-RU">
                <a:solidFill>
                  <a:srgbClr val="990000"/>
                </a:solidFill>
              </a:rPr>
              <a:t>Двухканальная</a:t>
            </a:r>
          </a:p>
          <a:p>
            <a:r>
              <a:rPr lang="ru-RU">
                <a:solidFill>
                  <a:srgbClr val="990000"/>
                </a:solidFill>
              </a:rPr>
              <a:t>Многоканальная</a:t>
            </a:r>
          </a:p>
          <a:p>
            <a:pPr algn="ctr"/>
            <a:r>
              <a:rPr lang="ru-RU">
                <a:solidFill>
                  <a:srgbClr val="990000"/>
                </a:solidFill>
              </a:rPr>
              <a:t>Присоединенная</a:t>
            </a:r>
            <a:r>
              <a:rPr lang="en-US">
                <a:solidFill>
                  <a:srgbClr val="990000"/>
                </a:solidFill>
              </a:rPr>
              <a:t>/</a:t>
            </a:r>
            <a:r>
              <a:rPr lang="ru-RU">
                <a:solidFill>
                  <a:srgbClr val="990000"/>
                </a:solidFill>
              </a:rPr>
              <a:t>встроенная системы </a:t>
            </a:r>
          </a:p>
          <a:p>
            <a:pPr>
              <a:buFont typeface="Arial" charset="0"/>
              <a:buChar char="•"/>
            </a:pPr>
            <a:r>
              <a:rPr lang="ru-RU">
                <a:latin typeface="Century Gothic" pitchFamily="34" charset="0"/>
              </a:rPr>
              <a:t>На встроенной системе все элементы, генерирующие давление, и управляющие элементы (главный тормозной цилиндр, вакуумный усилитель тормозов, блок клапанов, насос ABS) </a:t>
            </a:r>
            <a:endParaRPr lang="ru-RU">
              <a:solidFill>
                <a:srgbClr val="990000"/>
              </a:solidFill>
            </a:endParaRPr>
          </a:p>
          <a:p>
            <a:pPr>
              <a:buFont typeface="Arial" charset="0"/>
              <a:buChar char="•"/>
            </a:pPr>
            <a:r>
              <a:rPr lang="ru-RU">
                <a:latin typeface="Century Gothic" pitchFamily="34" charset="0"/>
              </a:rPr>
              <a:t>В присоединенной системе остаются элементы обычной тормозной системы (главный тормозной цилиндр, вакуумный усилитель тормозов), но к ним добавляется дополнительный HCU (гидравлический блок управления).</a:t>
            </a:r>
          </a:p>
          <a:p>
            <a:pPr algn="ctr"/>
            <a:endParaRPr lang="ru-RU">
              <a:latin typeface="Century Gothic" pitchFamily="34" charset="0"/>
            </a:endParaRPr>
          </a:p>
          <a:p>
            <a:endParaRPr lang="ru-RU">
              <a:solidFill>
                <a:srgbClr val="990000"/>
              </a:solidFill>
            </a:endParaRPr>
          </a:p>
          <a:p>
            <a:endParaRPr lang="ru-RU">
              <a:solidFill>
                <a:srgbClr val="990000"/>
              </a:solidFill>
            </a:endParaRPr>
          </a:p>
          <a:p>
            <a:endParaRPr lang="ru-RU">
              <a:solidFill>
                <a:srgbClr val="990000"/>
              </a:solidFill>
            </a:endParaRPr>
          </a:p>
          <a:p>
            <a:endParaRPr lang="ru-RU">
              <a:latin typeface="Century Gothic"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2" descr="C:\Users\Администратор\Desktop\42.jpg"/>
          <p:cNvPicPr>
            <a:picLocks noChangeAspect="1" noChangeArrowheads="1"/>
          </p:cNvPicPr>
          <p:nvPr/>
        </p:nvPicPr>
        <p:blipFill>
          <a:blip r:embed="rId2"/>
          <a:srcRect/>
          <a:stretch>
            <a:fillRect/>
          </a:stretch>
        </p:blipFill>
        <p:spPr bwMode="auto">
          <a:xfrm>
            <a:off x="0" y="979488"/>
            <a:ext cx="7842250" cy="5881687"/>
          </a:xfrm>
          <a:prstGeom prst="rect">
            <a:avLst/>
          </a:prstGeom>
          <a:noFill/>
          <a:ln w="9525">
            <a:noFill/>
            <a:miter lim="800000"/>
            <a:headEnd/>
            <a:tailEnd/>
          </a:ln>
        </p:spPr>
      </p:pic>
      <p:sp>
        <p:nvSpPr>
          <p:cNvPr id="41986" name="Подзаголовок 2"/>
          <p:cNvSpPr txBox="1">
            <a:spLocks/>
          </p:cNvSpPr>
          <p:nvPr/>
        </p:nvSpPr>
        <p:spPr bwMode="auto">
          <a:xfrm>
            <a:off x="3449638" y="-179388"/>
            <a:ext cx="4308475" cy="1355726"/>
          </a:xfrm>
          <a:prstGeom prst="rect">
            <a:avLst/>
          </a:prstGeom>
          <a:noFill/>
          <a:ln w="9525">
            <a:noFill/>
            <a:miter lim="800000"/>
            <a:headEnd/>
            <a:tailEnd/>
          </a:ln>
        </p:spPr>
        <p:txBody>
          <a:bodyPr anchor="ctr"/>
          <a:lstStyle/>
          <a:p>
            <a:pPr marL="285750" indent="-285750" algn="ctr" defTabSz="457200">
              <a:spcBef>
                <a:spcPct val="20000"/>
              </a:spcBef>
              <a:spcAft>
                <a:spcPts val="600"/>
              </a:spcAft>
              <a:buClr>
                <a:schemeClr val="tx1"/>
              </a:buClr>
              <a:buSzPct val="80000"/>
              <a:buFont typeface="Wingdings 3" pitchFamily="18" charset="2"/>
              <a:buChar char=""/>
            </a:pPr>
            <a:r>
              <a:rPr lang="ru-RU" sz="2000" b="1">
                <a:latin typeface="Century Gothic" pitchFamily="34" charset="0"/>
              </a:rPr>
              <a:t>Диагностика</a:t>
            </a:r>
            <a:endParaRPr lang="ru-RU" sz="2000">
              <a:latin typeface="Century Gothic"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2" descr="C:\Users\Администратор\Desktop\14.jpg"/>
          <p:cNvPicPr>
            <a:picLocks noChangeAspect="1" noChangeArrowheads="1"/>
          </p:cNvPicPr>
          <p:nvPr/>
        </p:nvPicPr>
        <p:blipFill>
          <a:blip r:embed="rId2"/>
          <a:srcRect/>
          <a:stretch>
            <a:fillRect/>
          </a:stretch>
        </p:blipFill>
        <p:spPr bwMode="auto">
          <a:xfrm>
            <a:off x="0" y="0"/>
            <a:ext cx="7442200" cy="5307013"/>
          </a:xfrm>
          <a:prstGeom prst="rect">
            <a:avLst/>
          </a:prstGeom>
          <a:noFill/>
          <a:ln w="9525">
            <a:noFill/>
            <a:miter lim="800000"/>
            <a:headEnd/>
            <a:tailEnd/>
          </a:ln>
        </p:spPr>
      </p:pic>
      <p:sp>
        <p:nvSpPr>
          <p:cNvPr id="43010" name="Прямоугольник 4"/>
          <p:cNvSpPr>
            <a:spLocks noChangeArrowheads="1"/>
          </p:cNvSpPr>
          <p:nvPr/>
        </p:nvSpPr>
        <p:spPr bwMode="auto">
          <a:xfrm>
            <a:off x="7426325" y="0"/>
            <a:ext cx="4765675" cy="2586038"/>
          </a:xfrm>
          <a:prstGeom prst="rect">
            <a:avLst/>
          </a:prstGeom>
          <a:noFill/>
          <a:ln w="9525">
            <a:noFill/>
            <a:miter lim="800000"/>
            <a:headEnd/>
            <a:tailEnd/>
          </a:ln>
        </p:spPr>
        <p:txBody>
          <a:bodyPr>
            <a:spAutoFit/>
          </a:bodyPr>
          <a:lstStyle/>
          <a:p>
            <a:r>
              <a:rPr lang="ru-RU">
                <a:latin typeface="Century Gothic" pitchFamily="34" charset="0"/>
              </a:rPr>
              <a:t>Наличие проблемы в работоспособности можно определить:</a:t>
            </a:r>
          </a:p>
          <a:p>
            <a:r>
              <a:rPr lang="ru-RU">
                <a:latin typeface="Century Gothic" pitchFamily="34" charset="0"/>
              </a:rPr>
              <a:t>по пульсации тормозной педали, возникающей задолго до блокировки колес;</a:t>
            </a:r>
          </a:p>
          <a:p>
            <a:r>
              <a:rPr lang="ru-RU">
                <a:latin typeface="Century Gothic" pitchFamily="34" charset="0"/>
              </a:rPr>
              <a:t>по горящему индикатору неисправности ABS на приборной панели.</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2" descr="C:\Users\Администратор\Desktop\677ca04s-960.jpg"/>
          <p:cNvPicPr>
            <a:picLocks noChangeAspect="1" noChangeArrowheads="1"/>
          </p:cNvPicPr>
          <p:nvPr/>
        </p:nvPicPr>
        <p:blipFill>
          <a:blip r:embed="rId3"/>
          <a:srcRect/>
          <a:stretch>
            <a:fillRect/>
          </a:stretch>
        </p:blipFill>
        <p:spPr bwMode="auto">
          <a:xfrm>
            <a:off x="0" y="0"/>
            <a:ext cx="6635750" cy="3524250"/>
          </a:xfrm>
          <a:prstGeom prst="rect">
            <a:avLst/>
          </a:prstGeom>
          <a:noFill/>
          <a:ln w="9525">
            <a:noFill/>
            <a:miter lim="800000"/>
            <a:headEnd/>
            <a:tailEnd/>
          </a:ln>
        </p:spPr>
      </p:pic>
      <p:graphicFrame>
        <p:nvGraphicFramePr>
          <p:cNvPr id="2051" name="Object 3"/>
          <p:cNvGraphicFramePr>
            <a:graphicFrameLocks noChangeAspect="1"/>
          </p:cNvGraphicFramePr>
          <p:nvPr/>
        </p:nvGraphicFramePr>
        <p:xfrm>
          <a:off x="6650038" y="1903413"/>
          <a:ext cx="5541962" cy="4954587"/>
        </p:xfrm>
        <a:graphic>
          <a:graphicData uri="http://schemas.openxmlformats.org/presentationml/2006/ole">
            <p:oleObj spid="_x0000_s2051" name="Изображение" r:id="rId4" imgW="6295238" imgH="5630061" progId="StaticMetafile">
              <p:embed/>
            </p:oleObj>
          </a:graphicData>
        </a:graphic>
      </p:graphicFrame>
      <p:sp>
        <p:nvSpPr>
          <p:cNvPr id="2053" name="Прямоугольник 5"/>
          <p:cNvSpPr>
            <a:spLocks noChangeArrowheads="1"/>
          </p:cNvSpPr>
          <p:nvPr/>
        </p:nvSpPr>
        <p:spPr bwMode="auto">
          <a:xfrm>
            <a:off x="1746250" y="3867150"/>
            <a:ext cx="6096000" cy="1201738"/>
          </a:xfrm>
          <a:prstGeom prst="rect">
            <a:avLst/>
          </a:prstGeom>
          <a:noFill/>
          <a:ln w="9525">
            <a:noFill/>
            <a:miter lim="800000"/>
            <a:headEnd/>
            <a:tailEnd/>
          </a:ln>
        </p:spPr>
        <p:txBody>
          <a:bodyPr>
            <a:spAutoFit/>
          </a:bodyPr>
          <a:lstStyle/>
          <a:p>
            <a:r>
              <a:rPr lang="ru-RU">
                <a:latin typeface="Century Gothic" pitchFamily="34" charset="0"/>
              </a:rPr>
              <a:t>— Диагностический разъем (</a:t>
            </a:r>
            <a:r>
              <a:rPr lang="en-US">
                <a:latin typeface="Century Gothic" pitchFamily="34" charset="0"/>
              </a:rPr>
              <a:t>DLC) </a:t>
            </a:r>
          </a:p>
          <a:p>
            <a:r>
              <a:rPr lang="ru-RU">
                <a:latin typeface="Century Gothic" pitchFamily="34" charset="0"/>
              </a:rPr>
              <a:t>2 — Клемма № 3 </a:t>
            </a:r>
          </a:p>
          <a:p>
            <a:r>
              <a:rPr lang="ru-RU">
                <a:latin typeface="Century Gothic" pitchFamily="34" charset="0"/>
              </a:rPr>
              <a:t>3 — Клемма № 6 </a:t>
            </a:r>
          </a:p>
          <a:p>
            <a:r>
              <a:rPr lang="ru-RU">
                <a:latin typeface="Century Gothic" pitchFamily="34" charset="0"/>
              </a:rPr>
              <a:t>4 — Диагностические выводы</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58863" y="0"/>
            <a:ext cx="8534400" cy="1506538"/>
          </a:xfrm>
        </p:spPr>
        <p:txBody>
          <a:bodyPr/>
          <a:lstStyle/>
          <a:p>
            <a:pPr algn="ctr" fontAlgn="auto">
              <a:spcAft>
                <a:spcPts val="0"/>
              </a:spcAft>
              <a:defRPr/>
            </a:pPr>
            <a:r>
              <a:rPr lang="ru-RU" dirty="0" smtClean="0"/>
              <a:t>Чтение кодов</a:t>
            </a:r>
            <a:br>
              <a:rPr lang="ru-RU" dirty="0" smtClean="0"/>
            </a:br>
            <a:endParaRPr lang="ru-RU" dirty="0"/>
          </a:p>
        </p:txBody>
      </p:sp>
      <p:sp>
        <p:nvSpPr>
          <p:cNvPr id="46082" name="Содержимое 2"/>
          <p:cNvSpPr>
            <a:spLocks noGrp="1"/>
          </p:cNvSpPr>
          <p:nvPr>
            <p:ph idx="1"/>
          </p:nvPr>
        </p:nvSpPr>
        <p:spPr>
          <a:xfrm>
            <a:off x="171450" y="908050"/>
            <a:ext cx="12020550" cy="5949950"/>
          </a:xfrm>
        </p:spPr>
        <p:txBody>
          <a:bodyPr/>
          <a:lstStyle/>
          <a:p>
            <a:r>
              <a:rPr lang="ru-RU" smtClean="0">
                <a:solidFill>
                  <a:schemeClr val="tx1"/>
                </a:solidFill>
              </a:rPr>
              <a:t>Чтение кодов</a:t>
            </a:r>
          </a:p>
          <a:p>
            <a:r>
              <a:rPr lang="ru-RU" smtClean="0">
                <a:solidFill>
                  <a:schemeClr val="tx1"/>
                </a:solidFill>
              </a:rPr>
              <a:t>Выключите зажигание и подсоедините один из диагностических выводов к клемме № 6 DLC.</a:t>
            </a:r>
          </a:p>
          <a:p>
            <a:r>
              <a:rPr lang="ru-RU" smtClean="0">
                <a:solidFill>
                  <a:schemeClr val="tx1"/>
                </a:solidFill>
              </a:rPr>
              <a:t>Включите зажигание и произведите считывание высвечиваемых контрольной лампой ABS, занесенных в память модуля самодиагностики ECU ABS, кодов неисправностей. Длинный сигнал - десятки, короткий - единицы. Первым всегда высвечивается контрольный код 11, он же выдается в конце процедуры, равно и как в случае отсутствия в памяти каких-либо записей. Первый высвечивается код ошибки, внесенный последним.</a:t>
            </a:r>
          </a:p>
          <a:p>
            <a:r>
              <a:rPr lang="ru-RU" smtClean="0">
                <a:solidFill>
                  <a:schemeClr val="tx1"/>
                </a:solidFill>
              </a:rPr>
              <a:t>По таблице определиться с ошибкой.</a:t>
            </a:r>
          </a:p>
          <a:p>
            <a:r>
              <a:rPr lang="ru-RU" smtClean="0">
                <a:solidFill>
                  <a:schemeClr val="tx1"/>
                </a:solidFill>
              </a:rPr>
              <a:t>Стирание кодов</a:t>
            </a:r>
          </a:p>
          <a:p>
            <a:r>
              <a:rPr lang="ru-RU" smtClean="0">
                <a:solidFill>
                  <a:schemeClr val="tx1"/>
                </a:solidFill>
              </a:rPr>
              <a:t>После прочтения кодов отключите диагностический вывод от клеммы №6</a:t>
            </a:r>
          </a:p>
          <a:p>
            <a:r>
              <a:rPr lang="ru-RU" smtClean="0">
                <a:solidFill>
                  <a:schemeClr val="tx1"/>
                </a:solidFill>
              </a:rPr>
              <a:t>В течении 12 секунд 3 раза подсоединить и отсоединить диагностический вывод к клемме №6.</a:t>
            </a:r>
          </a:p>
          <a:p>
            <a:r>
              <a:rPr lang="ru-RU" smtClean="0">
                <a:solidFill>
                  <a:schemeClr val="tx1"/>
                </a:solidFill>
              </a:rPr>
              <a:t>Убедиться, что высвечивается код нормы (11)</a:t>
            </a:r>
          </a:p>
          <a:p>
            <a:endParaRPr lang="ru-RU"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66688"/>
            <a:ext cx="6345238" cy="6858000"/>
          </a:xfrm>
        </p:spPr>
        <p:txBody>
          <a:bodyPr rtlCol="0">
            <a:normAutofit fontScale="70000" lnSpcReduction="20000"/>
          </a:bodyPr>
          <a:lstStyle/>
          <a:p>
            <a:pPr fontAlgn="auto">
              <a:defRPr/>
            </a:pPr>
            <a:r>
              <a:rPr lang="ru-RU" sz="2300" dirty="0" smtClean="0">
                <a:solidFill>
                  <a:schemeClr val="tx1"/>
                </a:solidFill>
              </a:rPr>
              <a:t>Таблица кодов</a:t>
            </a:r>
          </a:p>
          <a:p>
            <a:pPr fontAlgn="auto">
              <a:defRPr/>
            </a:pPr>
            <a:r>
              <a:rPr lang="en" sz="2300" dirty="0" smtClean="0">
                <a:solidFill>
                  <a:schemeClr val="tx1"/>
                </a:solidFill>
              </a:rPr>
              <a:t>№ </a:t>
            </a:r>
            <a:r>
              <a:rPr lang="ru-RU" sz="2300" dirty="0" smtClean="0">
                <a:solidFill>
                  <a:schemeClr val="tx1"/>
                </a:solidFill>
              </a:rPr>
              <a:t>кода</a:t>
            </a:r>
            <a:r>
              <a:rPr lang="en" sz="2300" dirty="0" smtClean="0">
                <a:solidFill>
                  <a:schemeClr val="tx1"/>
                </a:solidFill>
              </a:rPr>
              <a:t>	</a:t>
            </a:r>
            <a:r>
              <a:rPr lang="ru-RU" sz="2300" dirty="0" smtClean="0">
                <a:solidFill>
                  <a:schemeClr val="tx1"/>
                </a:solidFill>
              </a:rPr>
              <a:t>Причина отказа</a:t>
            </a:r>
            <a:r>
              <a:rPr lang="en" sz="2300" dirty="0" smtClean="0">
                <a:solidFill>
                  <a:schemeClr val="tx1"/>
                </a:solidFill>
              </a:rPr>
              <a:t>	</a:t>
            </a:r>
          </a:p>
          <a:p>
            <a:pPr fontAlgn="auto">
              <a:defRPr/>
            </a:pPr>
            <a:r>
              <a:rPr lang="en" sz="2300" dirty="0" smtClean="0">
                <a:solidFill>
                  <a:schemeClr val="tx1"/>
                </a:solidFill>
              </a:rPr>
              <a:t>11	</a:t>
            </a:r>
            <a:r>
              <a:rPr lang="ru-RU" sz="2300" dirty="0" smtClean="0">
                <a:solidFill>
                  <a:schemeClr val="tx1"/>
                </a:solidFill>
              </a:rPr>
              <a:t>Контрольный код "норма"</a:t>
            </a:r>
            <a:r>
              <a:rPr lang="en" sz="2300" dirty="0" smtClean="0">
                <a:solidFill>
                  <a:schemeClr val="tx1"/>
                </a:solidFill>
              </a:rPr>
              <a:t>	</a:t>
            </a:r>
          </a:p>
          <a:p>
            <a:pPr fontAlgn="auto">
              <a:defRPr/>
            </a:pPr>
            <a:r>
              <a:rPr lang="en" sz="2300" dirty="0" smtClean="0">
                <a:solidFill>
                  <a:schemeClr val="tx1"/>
                </a:solidFill>
              </a:rPr>
              <a:t>21	</a:t>
            </a:r>
            <a:r>
              <a:rPr lang="ru-RU" sz="2300" dirty="0" smtClean="0">
                <a:solidFill>
                  <a:schemeClr val="tx1"/>
                </a:solidFill>
              </a:rPr>
              <a:t>Обрыв в цепи правого переднего колесного датчика</a:t>
            </a:r>
            <a:r>
              <a:rPr lang="en" sz="2300" dirty="0" smtClean="0">
                <a:solidFill>
                  <a:schemeClr val="tx1"/>
                </a:solidFill>
              </a:rPr>
              <a:t>	</a:t>
            </a:r>
          </a:p>
          <a:p>
            <a:pPr fontAlgn="auto">
              <a:defRPr/>
            </a:pPr>
            <a:r>
              <a:rPr lang="en" sz="2300" dirty="0" smtClean="0">
                <a:solidFill>
                  <a:schemeClr val="tx1"/>
                </a:solidFill>
              </a:rPr>
              <a:t>22	</a:t>
            </a:r>
            <a:r>
              <a:rPr lang="ru-RU" sz="2300" dirty="0" smtClean="0">
                <a:solidFill>
                  <a:schemeClr val="tx1"/>
                </a:solidFill>
              </a:rPr>
              <a:t>Короткое замыкание в цепи правого переднего колесного датчика</a:t>
            </a:r>
            <a:r>
              <a:rPr lang="en" sz="2300" dirty="0" smtClean="0">
                <a:solidFill>
                  <a:schemeClr val="tx1"/>
                </a:solidFill>
              </a:rPr>
              <a:t>	</a:t>
            </a:r>
          </a:p>
          <a:p>
            <a:pPr fontAlgn="auto">
              <a:defRPr/>
            </a:pPr>
            <a:r>
              <a:rPr lang="en" sz="2300" dirty="0" smtClean="0">
                <a:solidFill>
                  <a:schemeClr val="tx1"/>
                </a:solidFill>
              </a:rPr>
              <a:t>23	</a:t>
            </a:r>
            <a:r>
              <a:rPr lang="ru-RU" sz="2300" dirty="0" smtClean="0">
                <a:solidFill>
                  <a:schemeClr val="tx1"/>
                </a:solidFill>
              </a:rPr>
              <a:t>Обрыв в цепи левого переднего колесного датчика</a:t>
            </a:r>
            <a:r>
              <a:rPr lang="en" sz="2300" dirty="0" smtClean="0">
                <a:solidFill>
                  <a:schemeClr val="tx1"/>
                </a:solidFill>
              </a:rPr>
              <a:t>	</a:t>
            </a:r>
          </a:p>
          <a:p>
            <a:pPr fontAlgn="auto">
              <a:defRPr/>
            </a:pPr>
            <a:r>
              <a:rPr lang="en" sz="2300" dirty="0" smtClean="0">
                <a:solidFill>
                  <a:schemeClr val="tx1"/>
                </a:solidFill>
              </a:rPr>
              <a:t>24	</a:t>
            </a:r>
            <a:r>
              <a:rPr lang="ru-RU" sz="2300" dirty="0" smtClean="0">
                <a:solidFill>
                  <a:schemeClr val="tx1"/>
                </a:solidFill>
              </a:rPr>
              <a:t>Короткое замыкание в цепи левого переднего колесного датчика</a:t>
            </a:r>
            <a:r>
              <a:rPr lang="en" sz="2300" dirty="0" smtClean="0">
                <a:solidFill>
                  <a:schemeClr val="tx1"/>
                </a:solidFill>
              </a:rPr>
              <a:t>	</a:t>
            </a:r>
          </a:p>
          <a:p>
            <a:pPr fontAlgn="auto">
              <a:defRPr/>
            </a:pPr>
            <a:r>
              <a:rPr lang="en" sz="2300" dirty="0" smtClean="0">
                <a:solidFill>
                  <a:schemeClr val="tx1"/>
                </a:solidFill>
              </a:rPr>
              <a:t>25	</a:t>
            </a:r>
            <a:r>
              <a:rPr lang="ru-RU" sz="2300" dirty="0" smtClean="0">
                <a:solidFill>
                  <a:schemeClr val="tx1"/>
                </a:solidFill>
              </a:rPr>
              <a:t>Обрыв в цепи правого заднего колесного датчика</a:t>
            </a:r>
            <a:r>
              <a:rPr lang="en" sz="2300" dirty="0" smtClean="0">
                <a:solidFill>
                  <a:schemeClr val="tx1"/>
                </a:solidFill>
              </a:rPr>
              <a:t>	</a:t>
            </a:r>
          </a:p>
          <a:p>
            <a:pPr fontAlgn="auto">
              <a:defRPr/>
            </a:pPr>
            <a:r>
              <a:rPr lang="en" sz="2300" dirty="0" smtClean="0">
                <a:solidFill>
                  <a:schemeClr val="tx1"/>
                </a:solidFill>
              </a:rPr>
              <a:t>26	</a:t>
            </a:r>
            <a:r>
              <a:rPr lang="ru-RU" sz="2300" dirty="0" smtClean="0">
                <a:solidFill>
                  <a:schemeClr val="tx1"/>
                </a:solidFill>
              </a:rPr>
              <a:t>Короткое замыкание в цепи правого заднего колесного датчика</a:t>
            </a:r>
            <a:r>
              <a:rPr lang="en" sz="2300" dirty="0" smtClean="0">
                <a:solidFill>
                  <a:schemeClr val="tx1"/>
                </a:solidFill>
              </a:rPr>
              <a:t>	</a:t>
            </a:r>
          </a:p>
          <a:p>
            <a:pPr fontAlgn="auto">
              <a:defRPr/>
            </a:pPr>
            <a:r>
              <a:rPr lang="en" sz="2300" dirty="0" smtClean="0">
                <a:solidFill>
                  <a:schemeClr val="tx1"/>
                </a:solidFill>
              </a:rPr>
              <a:t>27	</a:t>
            </a:r>
            <a:r>
              <a:rPr lang="ru-RU" sz="2300" dirty="0" smtClean="0">
                <a:solidFill>
                  <a:schemeClr val="tx1"/>
                </a:solidFill>
              </a:rPr>
              <a:t>Обрыв в цепи левого заднего колесного датчика</a:t>
            </a:r>
            <a:r>
              <a:rPr lang="en" sz="2300" dirty="0" smtClean="0">
                <a:solidFill>
                  <a:schemeClr val="tx1"/>
                </a:solidFill>
              </a:rPr>
              <a:t>	</a:t>
            </a:r>
          </a:p>
          <a:p>
            <a:pPr fontAlgn="auto">
              <a:defRPr/>
            </a:pPr>
            <a:r>
              <a:rPr lang="en" sz="2300" dirty="0" smtClean="0">
                <a:solidFill>
                  <a:schemeClr val="tx1"/>
                </a:solidFill>
              </a:rPr>
              <a:t>28	</a:t>
            </a:r>
            <a:r>
              <a:rPr lang="ru-RU" sz="2300" dirty="0" smtClean="0">
                <a:solidFill>
                  <a:schemeClr val="tx1"/>
                </a:solidFill>
              </a:rPr>
              <a:t>Короткое замыкание в цепи левого заднего колесного датчика</a:t>
            </a:r>
            <a:r>
              <a:rPr lang="en" sz="2300" dirty="0" smtClean="0">
                <a:solidFill>
                  <a:schemeClr val="tx1"/>
                </a:solidFill>
              </a:rPr>
              <a:t>	</a:t>
            </a:r>
          </a:p>
          <a:p>
            <a:pPr fontAlgn="auto">
              <a:defRPr/>
            </a:pPr>
            <a:r>
              <a:rPr lang="en" sz="2300" dirty="0" smtClean="0">
                <a:solidFill>
                  <a:schemeClr val="tx1"/>
                </a:solidFill>
              </a:rPr>
              <a:t>29	</a:t>
            </a:r>
            <a:r>
              <a:rPr lang="ru-RU" sz="2300" dirty="0" smtClean="0">
                <a:solidFill>
                  <a:schemeClr val="tx1"/>
                </a:solidFill>
              </a:rPr>
              <a:t>Нарушение исправности выдачи сигнала колесного датчика</a:t>
            </a:r>
            <a:r>
              <a:rPr lang="en" sz="2300" dirty="0" smtClean="0">
                <a:solidFill>
                  <a:schemeClr val="tx1"/>
                </a:solidFill>
              </a:rPr>
              <a:t>	</a:t>
            </a:r>
          </a:p>
          <a:p>
            <a:pPr fontAlgn="auto">
              <a:defRPr/>
            </a:pPr>
            <a:r>
              <a:rPr lang="en" sz="2300" dirty="0" smtClean="0">
                <a:solidFill>
                  <a:schemeClr val="tx1"/>
                </a:solidFill>
              </a:rPr>
              <a:t>31	</a:t>
            </a:r>
            <a:r>
              <a:rPr lang="ru-RU" sz="2300" dirty="0" smtClean="0">
                <a:solidFill>
                  <a:schemeClr val="tx1"/>
                </a:solidFill>
              </a:rPr>
              <a:t>Отказ впускного электромагнитного клапана правого переднего колеса</a:t>
            </a:r>
            <a:r>
              <a:rPr lang="en" sz="2300" dirty="0" smtClean="0">
                <a:solidFill>
                  <a:schemeClr val="tx1"/>
                </a:solidFill>
              </a:rPr>
              <a:t>	</a:t>
            </a:r>
          </a:p>
          <a:p>
            <a:pPr fontAlgn="auto">
              <a:defRPr/>
            </a:pPr>
            <a:r>
              <a:rPr lang="en" sz="2300" dirty="0" smtClean="0">
                <a:solidFill>
                  <a:schemeClr val="tx1"/>
                </a:solidFill>
              </a:rPr>
              <a:t>32	</a:t>
            </a:r>
            <a:r>
              <a:rPr lang="ru-RU" sz="2300" dirty="0" smtClean="0">
                <a:solidFill>
                  <a:schemeClr val="tx1"/>
                </a:solidFill>
              </a:rPr>
              <a:t>Отказ выпускного электромагнитного клапана правого переднего колеса</a:t>
            </a:r>
            <a:r>
              <a:rPr lang="en" sz="2300" dirty="0" smtClean="0">
                <a:solidFill>
                  <a:schemeClr val="tx1"/>
                </a:solidFill>
              </a:rPr>
              <a:t>	33	</a:t>
            </a:r>
            <a:r>
              <a:rPr lang="ru-RU" sz="2300" dirty="0" smtClean="0">
                <a:solidFill>
                  <a:schemeClr val="tx1"/>
                </a:solidFill>
              </a:rPr>
              <a:t>Отказ впускного электромагнитного клапана левого переднего колеса</a:t>
            </a:r>
            <a:r>
              <a:rPr lang="en" sz="2300" dirty="0" smtClean="0">
                <a:solidFill>
                  <a:schemeClr val="tx1"/>
                </a:solidFill>
              </a:rPr>
              <a:t>	</a:t>
            </a:r>
          </a:p>
          <a:p>
            <a:pPr fontAlgn="auto">
              <a:buFont typeface="Wingdings 3" pitchFamily="18" charset="2"/>
              <a:buNone/>
              <a:defRPr/>
            </a:pPr>
            <a:endParaRPr lang="en" dirty="0" smtClean="0">
              <a:solidFill>
                <a:schemeClr val="bg2">
                  <a:lumMod val="75000"/>
                </a:schemeClr>
              </a:solidFill>
            </a:endParaRPr>
          </a:p>
          <a:p>
            <a:pPr fontAlgn="auto">
              <a:defRPr/>
            </a:pPr>
            <a:endParaRPr lang="ru-RU" dirty="0">
              <a:solidFill>
                <a:schemeClr val="bg2">
                  <a:lumMod val="75000"/>
                </a:schemeClr>
              </a:solidFill>
            </a:endParaRPr>
          </a:p>
        </p:txBody>
      </p:sp>
      <p:sp>
        <p:nvSpPr>
          <p:cNvPr id="47106" name="Прямоугольник 5"/>
          <p:cNvSpPr>
            <a:spLocks noChangeArrowheads="1"/>
          </p:cNvSpPr>
          <p:nvPr/>
        </p:nvSpPr>
        <p:spPr bwMode="auto">
          <a:xfrm>
            <a:off x="6400800" y="0"/>
            <a:ext cx="5624513" cy="6494463"/>
          </a:xfrm>
          <a:prstGeom prst="rect">
            <a:avLst/>
          </a:prstGeom>
          <a:noFill/>
          <a:ln w="9525">
            <a:noFill/>
            <a:miter lim="800000"/>
            <a:headEnd/>
            <a:tailEnd/>
          </a:ln>
        </p:spPr>
        <p:txBody>
          <a:bodyPr>
            <a:spAutoFit/>
          </a:bodyPr>
          <a:lstStyle/>
          <a:p>
            <a:r>
              <a:rPr lang="ru-RU" sz="1600">
                <a:latin typeface="Century Gothic" pitchFamily="34" charset="0"/>
              </a:rPr>
              <a:t>34	Отказ выпускного электромагнитного клапана левого переднего колеса	</a:t>
            </a:r>
          </a:p>
          <a:p>
            <a:r>
              <a:rPr lang="ru-RU" sz="1600">
                <a:latin typeface="Century Gothic" pitchFamily="34" charset="0"/>
              </a:rPr>
              <a:t>45	Отказ впускного электромагнитного клапана правого заднего колеса	</a:t>
            </a:r>
          </a:p>
          <a:p>
            <a:r>
              <a:rPr lang="ru-RU" sz="1600">
                <a:latin typeface="Century Gothic" pitchFamily="34" charset="0"/>
              </a:rPr>
              <a:t>36	Отказ выпускного электромагнитного клапана правого заднего колеса	</a:t>
            </a:r>
          </a:p>
          <a:p>
            <a:r>
              <a:rPr lang="ru-RU" sz="1600">
                <a:latin typeface="Century Gothic" pitchFamily="34" charset="0"/>
              </a:rPr>
              <a:t>37	Отказ впускного электромагнитного клапана левого заднего колеса	</a:t>
            </a:r>
          </a:p>
          <a:p>
            <a:r>
              <a:rPr lang="ru-RU" sz="1600">
                <a:latin typeface="Century Gothic" pitchFamily="34" charset="0"/>
              </a:rPr>
              <a:t>38	Отказ выпускного электромагнитного клапана левого заднего колеса	</a:t>
            </a:r>
          </a:p>
          <a:p>
            <a:r>
              <a:rPr lang="ru-RU" sz="1600">
                <a:latin typeface="Century Gothic" pitchFamily="34" charset="0"/>
              </a:rPr>
              <a:t>41	Нарушение исправности функционирования ECU ABS	</a:t>
            </a:r>
          </a:p>
          <a:p>
            <a:r>
              <a:rPr lang="ru-RU" sz="1600">
                <a:latin typeface="Century Gothic" pitchFamily="34" charset="0"/>
              </a:rPr>
              <a:t>42	Чрезмерно низкий/высокий уровень напряжения питания	</a:t>
            </a:r>
          </a:p>
          <a:p>
            <a:r>
              <a:rPr lang="ru-RU" sz="1600">
                <a:latin typeface="Century Gothic" pitchFamily="34" charset="0"/>
              </a:rPr>
              <a:t>44	Нарушение исправности функционирования системы управления АТ	</a:t>
            </a:r>
          </a:p>
          <a:p>
            <a:r>
              <a:rPr lang="ru-RU" sz="1600">
                <a:latin typeface="Century Gothic" pitchFamily="34" charset="0"/>
              </a:rPr>
              <a:t>51	Нарушение исправности функционирования клапанного реле	</a:t>
            </a:r>
          </a:p>
          <a:p>
            <a:r>
              <a:rPr lang="ru-RU" sz="1600">
                <a:latin typeface="Century Gothic" pitchFamily="34" charset="0"/>
              </a:rPr>
              <a:t>52	Нарушение исправности функционирования приводного электромотора/его реле	</a:t>
            </a:r>
          </a:p>
          <a:p>
            <a:r>
              <a:rPr lang="ru-RU" sz="1600">
                <a:latin typeface="Century Gothic" pitchFamily="34" charset="0"/>
              </a:rPr>
              <a:t>54	Нарушение исправности функционирования датчика-выключателя стоп-сигналов	</a:t>
            </a:r>
          </a:p>
          <a:p>
            <a:r>
              <a:rPr lang="ru-RU" sz="1600">
                <a:latin typeface="Century Gothic" pitchFamily="34" charset="0"/>
              </a:rPr>
              <a:t>56	Нарушение исправности выдачи сигнала датчика “G”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2" descr="C:\Users\Администратор\Desktop\f0c6604s-960.jpg"/>
          <p:cNvPicPr>
            <a:picLocks noChangeAspect="1" noChangeArrowheads="1"/>
          </p:cNvPicPr>
          <p:nvPr/>
        </p:nvPicPr>
        <p:blipFill>
          <a:blip r:embed="rId2"/>
          <a:srcRect/>
          <a:stretch>
            <a:fillRect/>
          </a:stretch>
        </p:blipFill>
        <p:spPr bwMode="auto">
          <a:xfrm>
            <a:off x="0" y="0"/>
            <a:ext cx="12192000" cy="6858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Содержимое 2"/>
          <p:cNvSpPr>
            <a:spLocks noGrp="1"/>
          </p:cNvSpPr>
          <p:nvPr>
            <p:ph idx="1"/>
          </p:nvPr>
        </p:nvSpPr>
        <p:spPr>
          <a:xfrm>
            <a:off x="6330950" y="0"/>
            <a:ext cx="5861050" cy="5459413"/>
          </a:xfrm>
        </p:spPr>
        <p:txBody>
          <a:bodyPr/>
          <a:lstStyle/>
          <a:p>
            <a:r>
              <a:rPr lang="ru-RU" smtClean="0"/>
              <a:t>Проверка сенсорного датчика количества оборотов подразумевает измерение сопротивления, а также напряжение в системе. Величина сопротивления должна колебаться в пределах от 800 Ом до 1200 Ом (следует учитывать паспортные величины). Если измерение показывает нулевое сопротивление, скорее всего проблема в коротком замыкании, если величина равна бесконечности – речь идет об обрыве.</a:t>
            </a:r>
          </a:p>
          <a:p>
            <a:r>
              <a:rPr lang="ru-RU" smtClean="0"/>
              <a:t/>
            </a:r>
            <a:br>
              <a:rPr lang="ru-RU" smtClean="0"/>
            </a:br>
            <a:endParaRPr lang="ru-RU" smtClean="0"/>
          </a:p>
        </p:txBody>
      </p:sp>
      <p:pic>
        <p:nvPicPr>
          <p:cNvPr id="49154" name="Picture 2" descr="C:\Users\Администратор\Desktop\23.jpg"/>
          <p:cNvPicPr>
            <a:picLocks noChangeAspect="1" noChangeArrowheads="1"/>
          </p:cNvPicPr>
          <p:nvPr/>
        </p:nvPicPr>
        <p:blipFill>
          <a:blip r:embed="rId2"/>
          <a:srcRect/>
          <a:stretch>
            <a:fillRect/>
          </a:stretch>
        </p:blipFill>
        <p:spPr bwMode="auto">
          <a:xfrm>
            <a:off x="0" y="0"/>
            <a:ext cx="6350000" cy="47625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81163" y="0"/>
            <a:ext cx="8534400" cy="1506538"/>
          </a:xfrm>
        </p:spPr>
        <p:txBody>
          <a:bodyPr/>
          <a:lstStyle/>
          <a:p>
            <a:pPr fontAlgn="auto">
              <a:spcAft>
                <a:spcPts val="0"/>
              </a:spcAft>
              <a:defRPr/>
            </a:pPr>
            <a:r>
              <a:rPr lang="ru-RU" dirty="0" smtClean="0"/>
              <a:t>Техническое обслуживание</a:t>
            </a:r>
            <a:endParaRPr lang="ru-RU" dirty="0"/>
          </a:p>
        </p:txBody>
      </p:sp>
      <p:sp>
        <p:nvSpPr>
          <p:cNvPr id="50178" name="Содержимое 2"/>
          <p:cNvSpPr>
            <a:spLocks noGrp="1"/>
          </p:cNvSpPr>
          <p:nvPr>
            <p:ph idx="1"/>
          </p:nvPr>
        </p:nvSpPr>
        <p:spPr>
          <a:xfrm>
            <a:off x="0" y="1365250"/>
            <a:ext cx="11069638" cy="5492750"/>
          </a:xfrm>
        </p:spPr>
        <p:txBody>
          <a:bodyPr/>
          <a:lstStyle/>
          <a:p>
            <a:r>
              <a:rPr lang="ru-RU" smtClean="0"/>
              <a:t>При ЕТО проверяют действие тормозов в начале движения автомобиля, герметичность соединений в трубопроводах и узлах гидропривода. Утечку жидкости контролируют по уровню жидкости в бачках и наличию протеков в местах соединений.</a:t>
            </a:r>
          </a:p>
          <a:p>
            <a:r>
              <a:rPr lang="ru-RU" smtClean="0"/>
              <a:t>При ТО- 1, кроме работ при ЕТО проверяют: состояние и герметичность трубопроводов тормозной системы, уровень тормозной жидкости в главном тормозном цилиндре и при необходимости доливают.</a:t>
            </a:r>
          </a:p>
          <a:p>
            <a:r>
              <a:rPr lang="ru-RU" smtClean="0"/>
              <a:t>При ТО-2 проводят работы в объеме ЕТО и ТО-1 и дополнительно прокачивают гидропривод тормозов.</a:t>
            </a:r>
          </a:p>
          <a:p>
            <a:endParaRPr lang="ru-RU"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Подзаголовок 2"/>
          <p:cNvSpPr>
            <a:spLocks noGrp="1"/>
          </p:cNvSpPr>
          <p:nvPr>
            <p:ph type="subTitle" idx="1"/>
          </p:nvPr>
        </p:nvSpPr>
        <p:spPr>
          <a:xfrm>
            <a:off x="0" y="4543425"/>
            <a:ext cx="11690350" cy="2147888"/>
          </a:xfrm>
        </p:spPr>
        <p:txBody>
          <a:bodyPr/>
          <a:lstStyle/>
          <a:p>
            <a:r>
              <a:rPr lang="ru-RU" b="1" smtClean="0">
                <a:solidFill>
                  <a:schemeClr val="tx1"/>
                </a:solidFill>
              </a:rPr>
              <a:t>Антиблокировочная система </a:t>
            </a:r>
            <a:r>
              <a:rPr lang="ru-RU" smtClean="0">
                <a:solidFill>
                  <a:schemeClr val="tx1"/>
                </a:solidFill>
              </a:rPr>
              <a:t>— система, предотвращающая блокировку колёс транспортного средства при торможении. Основное предназначение системы — обеспечение оптимальной тормозной эффективности (минимального тормозного пути) при сохранении устойчивости и управляемости автомобиля.</a:t>
            </a:r>
          </a:p>
        </p:txBody>
      </p:sp>
      <p:pic>
        <p:nvPicPr>
          <p:cNvPr id="20482" name="Рисунок 3"/>
          <p:cNvPicPr>
            <a:picLocks noChangeAspect="1"/>
          </p:cNvPicPr>
          <p:nvPr/>
        </p:nvPicPr>
        <p:blipFill>
          <a:blip r:embed="rId2"/>
          <a:srcRect/>
          <a:stretch>
            <a:fillRect/>
          </a:stretch>
        </p:blipFill>
        <p:spPr bwMode="auto">
          <a:xfrm>
            <a:off x="9051925" y="0"/>
            <a:ext cx="3140075" cy="2500313"/>
          </a:xfrm>
          <a:prstGeom prst="rect">
            <a:avLst/>
          </a:prstGeom>
          <a:noFill/>
          <a:ln w="9525">
            <a:noFill/>
            <a:miter lim="800000"/>
            <a:headEnd/>
            <a:tailEnd/>
          </a:ln>
        </p:spPr>
      </p:pic>
      <p:pic>
        <p:nvPicPr>
          <p:cNvPr id="20483" name="Рисунок 1"/>
          <p:cNvPicPr>
            <a:picLocks noChangeAspect="1"/>
          </p:cNvPicPr>
          <p:nvPr/>
        </p:nvPicPr>
        <p:blipFill>
          <a:blip r:embed="rId3"/>
          <a:srcRect/>
          <a:stretch>
            <a:fillRect/>
          </a:stretch>
        </p:blipFill>
        <p:spPr bwMode="auto">
          <a:xfrm>
            <a:off x="0" y="0"/>
            <a:ext cx="6597650" cy="4543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54400" y="0"/>
            <a:ext cx="5218113" cy="1428750"/>
          </a:xfrm>
        </p:spPr>
        <p:txBody>
          <a:bodyPr/>
          <a:lstStyle/>
          <a:p>
            <a:pPr algn="ctr" fontAlgn="auto">
              <a:spcAft>
                <a:spcPts val="0"/>
              </a:spcAft>
              <a:defRPr/>
            </a:pPr>
            <a:r>
              <a:rPr lang="ru-RU" sz="2000" dirty="0" smtClean="0"/>
              <a:t>Прокачка тормозов</a:t>
            </a:r>
            <a:endParaRPr lang="ru-RU" sz="2000" dirty="0"/>
          </a:p>
        </p:txBody>
      </p:sp>
      <p:sp>
        <p:nvSpPr>
          <p:cNvPr id="3" name="Содержимое 2"/>
          <p:cNvSpPr>
            <a:spLocks noGrp="1"/>
          </p:cNvSpPr>
          <p:nvPr>
            <p:ph idx="1"/>
          </p:nvPr>
        </p:nvSpPr>
        <p:spPr>
          <a:xfrm>
            <a:off x="-193675" y="900113"/>
            <a:ext cx="12385675" cy="5957887"/>
          </a:xfrm>
        </p:spPr>
        <p:txBody>
          <a:bodyPr rtlCol="0">
            <a:normAutofit lnSpcReduction="10000"/>
          </a:bodyPr>
          <a:lstStyle/>
          <a:p>
            <a:pPr fontAlgn="auto">
              <a:defRPr/>
            </a:pPr>
            <a:r>
              <a:rPr lang="ru-RU" dirty="0" smtClean="0">
                <a:solidFill>
                  <a:schemeClr val="bg2">
                    <a:lumMod val="75000"/>
                  </a:schemeClr>
                </a:solidFill>
              </a:rPr>
              <a:t>Предстоит отключить систему, вытащив предохранители. Прокачка контуров совершается, выжимая педаль тормоза. Штуцер </a:t>
            </a:r>
            <a:r>
              <a:rPr lang="ru-RU" dirty="0" err="1" smtClean="0">
                <a:solidFill>
                  <a:schemeClr val="bg2">
                    <a:lumMod val="75000"/>
                  </a:schemeClr>
                </a:solidFill>
              </a:rPr>
              <a:t>прокачной</a:t>
            </a:r>
            <a:r>
              <a:rPr lang="ru-RU" dirty="0" smtClean="0">
                <a:solidFill>
                  <a:schemeClr val="bg2">
                    <a:lumMod val="75000"/>
                  </a:schemeClr>
                </a:solidFill>
              </a:rPr>
              <a:t> оставить отвернутым. Далее включить зажигание, воздух выгоняется из контура насосом. Затем закрутить этот штуцер, отпустить педаль. Если лампа «неисправности ABS» погасла, значит, все правильно. Если присутствует в системе гидромодуль, а </a:t>
            </a:r>
            <a:r>
              <a:rPr lang="ru-RU" dirty="0" err="1" smtClean="0">
                <a:solidFill>
                  <a:schemeClr val="bg2">
                    <a:lumMod val="75000"/>
                  </a:schemeClr>
                </a:solidFill>
              </a:rPr>
              <a:t>гидроаккумулятор</a:t>
            </a:r>
            <a:r>
              <a:rPr lang="ru-RU" dirty="0" smtClean="0">
                <a:solidFill>
                  <a:schemeClr val="bg2">
                    <a:lumMod val="75000"/>
                  </a:schemeClr>
                </a:solidFill>
              </a:rPr>
              <a:t> выставлен в отдельный узел, следует привлечь диагностический сканер, чтобы «вытащить» информацию. При выполнении работ, давление становится 180 атм. Исключая возможность выброса жидкости тормозной, до разъединения магистралей тормозных произвести разрядку присутствующего аккумулятора давления. Стоит выжать педаль тормоза двадцать раз, когда выключено зажигание. Работу совершают с напарником. Отключить зажигание (режим «0»), затем удалить разъемы с бачка. </a:t>
            </a:r>
            <a:r>
              <a:rPr lang="ru-RU" b="1" dirty="0" smtClean="0">
                <a:solidFill>
                  <a:schemeClr val="tx1"/>
                </a:solidFill>
              </a:rPr>
              <a:t>Процедуры с тормозами колес передних: </a:t>
            </a:r>
            <a:r>
              <a:rPr lang="ru-RU" dirty="0" smtClean="0">
                <a:solidFill>
                  <a:schemeClr val="bg2">
                    <a:lumMod val="75000"/>
                  </a:schemeClr>
                </a:solidFill>
              </a:rPr>
              <a:t>1)шланг на </a:t>
            </a:r>
            <a:r>
              <a:rPr lang="ru-RU" dirty="0" err="1" smtClean="0">
                <a:solidFill>
                  <a:schemeClr val="bg2">
                    <a:lumMod val="75000"/>
                  </a:schemeClr>
                </a:solidFill>
              </a:rPr>
              <a:t>прокачной</a:t>
            </a:r>
            <a:r>
              <a:rPr lang="ru-RU" dirty="0" smtClean="0">
                <a:solidFill>
                  <a:schemeClr val="bg2">
                    <a:lumMod val="75000"/>
                  </a:schemeClr>
                </a:solidFill>
              </a:rPr>
              <a:t> штуцер надеваем; 2)открыть этот штуцер (один оборот); 3)педаль тормоза выжимать, удерживать; 4)просматривать выход смеси, которая «</a:t>
            </a:r>
            <a:r>
              <a:rPr lang="ru-RU" dirty="0" err="1" smtClean="0">
                <a:solidFill>
                  <a:schemeClr val="bg2">
                    <a:lumMod val="75000"/>
                  </a:schemeClr>
                </a:solidFill>
              </a:rPr>
              <a:t>завоздушена</a:t>
            </a:r>
            <a:r>
              <a:rPr lang="ru-RU" dirty="0" smtClean="0">
                <a:solidFill>
                  <a:schemeClr val="bg2">
                    <a:lumMod val="75000"/>
                  </a:schemeClr>
                </a:solidFill>
              </a:rPr>
              <a:t>»; 5)штуцер фиксировать, педаль отпускать. </a:t>
            </a:r>
            <a:r>
              <a:rPr lang="ru-RU" b="1" dirty="0" smtClean="0">
                <a:solidFill>
                  <a:schemeClr val="tx1"/>
                </a:solidFill>
              </a:rPr>
              <a:t>Теперь по тормозу правого колеса сзади: </a:t>
            </a:r>
            <a:r>
              <a:rPr lang="ru-RU" dirty="0" smtClean="0">
                <a:solidFill>
                  <a:schemeClr val="bg2">
                    <a:lumMod val="75000"/>
                  </a:schemeClr>
                </a:solidFill>
              </a:rPr>
              <a:t>1)на штуцер надеть шланг, открутить (один оборот); 2)следует выжать тормозную педаль, ключ зажигания выставить в формат «2» (удерживать педаль тормоза); 3)функционирующий насос сразу устранит воздух, сохранившийся в системе. </a:t>
            </a:r>
            <a:r>
              <a:rPr lang="ru-RU" b="1" dirty="0" smtClean="0">
                <a:solidFill>
                  <a:schemeClr val="tx1"/>
                </a:solidFill>
              </a:rPr>
              <a:t>Операции по тормозу левого заднего колеса:</a:t>
            </a:r>
            <a:r>
              <a:rPr lang="ru-RU" dirty="0" smtClean="0">
                <a:solidFill>
                  <a:schemeClr val="bg2">
                    <a:lumMod val="75000"/>
                  </a:schemeClr>
                </a:solidFill>
              </a:rPr>
              <a:t> 1)на штуцер надеть шланг, открутить элемент; 2)педаль не выжимать; 3)насос запущенные вытолкнет «</a:t>
            </a:r>
            <a:r>
              <a:rPr lang="ru-RU" dirty="0" err="1" smtClean="0">
                <a:solidFill>
                  <a:schemeClr val="bg2">
                    <a:lumMod val="75000"/>
                  </a:schemeClr>
                </a:solidFill>
              </a:rPr>
              <a:t>завоздушенную</a:t>
            </a:r>
            <a:r>
              <a:rPr lang="ru-RU" dirty="0" smtClean="0">
                <a:solidFill>
                  <a:schemeClr val="bg2">
                    <a:lumMod val="75000"/>
                  </a:schemeClr>
                </a:solidFill>
              </a:rPr>
              <a:t>» смесь; 4)наполовину выжать педаль тормоза, зафиксировать штуцер; 5)затем педаль опустить, ждать остановки насоса.</a:t>
            </a:r>
          </a:p>
          <a:p>
            <a:pPr fontAlgn="auto">
              <a:defRPr/>
            </a:pPr>
            <a:endParaRPr lang="ru-RU" dirty="0">
              <a:solidFill>
                <a:schemeClr val="bg2">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4"/>
          <p:cNvSpPr txBox="1">
            <a:spLocks/>
          </p:cNvSpPr>
          <p:nvPr/>
        </p:nvSpPr>
        <p:spPr>
          <a:xfrm>
            <a:off x="1079500" y="4227513"/>
            <a:ext cx="8193088" cy="1939925"/>
          </a:xfrm>
          <a:prstGeom prst="rect">
            <a:avLst/>
          </a:prstGeom>
        </p:spPr>
        <p:txBody>
          <a:bodyPr anchor="ctr">
            <a:sp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fontAlgn="auto">
              <a:defRPr/>
            </a:pPr>
            <a:r>
              <a:rPr lang="ru-RU" b="1" dirty="0" smtClean="0">
                <a:solidFill>
                  <a:schemeClr val="accent3">
                    <a:lumMod val="20000"/>
                    <a:lumOff val="80000"/>
                  </a:schemeClr>
                </a:solidFill>
                <a:latin typeface="Calibri" panose="020F0502020204030204" pitchFamily="34" charset="0"/>
                <a:ea typeface="Calibri" panose="020F0502020204030204" pitchFamily="34" charset="0"/>
                <a:cs typeface="Times New Roman" panose="02020603050405020304" pitchFamily="18" charset="0"/>
              </a:rPr>
              <a:t>Зачем нужна?</a:t>
            </a:r>
            <a:r>
              <a:rPr lang="ru-RU" dirty="0" smtClean="0">
                <a:solidFill>
                  <a:schemeClr val="accent3">
                    <a:lumMod val="20000"/>
                    <a:lumOff val="80000"/>
                  </a:schemeClr>
                </a:solidFill>
                <a:latin typeface="Calibri" panose="020F0502020204030204" pitchFamily="34" charset="0"/>
                <a:ea typeface="Calibri" panose="020F0502020204030204" pitchFamily="34" charset="0"/>
                <a:cs typeface="Times New Roman" panose="02020603050405020304" pitchFamily="18" charset="0"/>
              </a:rPr>
              <a:t> АБС не допускает полной блокировки колес при торможении. Это позволяет автомобилю сохранять устойчивость при движении, а на покрытиях с низким коэффициентом сцепления (гравий, мокрый асфальт, снег, лед) снижает тормозной путь. Кроме того, автомобиль, оснащенный АБС, даже при полностью выжатой педали тормоза остается управляемым.</a:t>
            </a:r>
            <a:endParaRPr lang="ru-RU" dirty="0">
              <a:solidFill>
                <a:schemeClr val="accent3">
                  <a:lumMod val="20000"/>
                  <a:lumOff val="80000"/>
                </a:schemeClr>
              </a:solidFill>
            </a:endParaRPr>
          </a:p>
        </p:txBody>
      </p:sp>
      <p:pic>
        <p:nvPicPr>
          <p:cNvPr id="21506" name="Рисунок 7"/>
          <p:cNvPicPr>
            <a:picLocks noChangeAspect="1"/>
          </p:cNvPicPr>
          <p:nvPr/>
        </p:nvPicPr>
        <p:blipFill>
          <a:blip r:embed="rId2"/>
          <a:srcRect/>
          <a:stretch>
            <a:fillRect/>
          </a:stretch>
        </p:blipFill>
        <p:spPr bwMode="auto">
          <a:xfrm>
            <a:off x="1222375" y="0"/>
            <a:ext cx="8697913" cy="405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794" name="Object 2"/>
          <p:cNvGraphicFramePr>
            <a:graphicFrameLocks noChangeAspect="1"/>
          </p:cNvGraphicFramePr>
          <p:nvPr/>
        </p:nvGraphicFramePr>
        <p:xfrm>
          <a:off x="0" y="0"/>
          <a:ext cx="12192000" cy="6858000"/>
        </p:xfrm>
        <a:graphic>
          <a:graphicData uri="http://schemas.openxmlformats.org/presentationml/2006/ole">
            <p:oleObj spid="_x0000_s33794" name="Изображение" r:id="rId3" imgW="5668166" imgH="3809524" progId="StaticMetafile">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886200" y="296863"/>
            <a:ext cx="3922713" cy="400050"/>
          </a:xfrm>
          <a:prstGeom prst="rect">
            <a:avLst/>
          </a:prstGeom>
        </p:spPr>
        <p:txBody>
          <a:bodyPr>
            <a:spAutoFit/>
          </a:bodyPr>
          <a:lstStyle/>
          <a:p>
            <a:pPr>
              <a:spcBef>
                <a:spcPts val="0"/>
              </a:spcBef>
              <a:spcAft>
                <a:spcPts val="0"/>
              </a:spcAft>
              <a:defRPr/>
            </a:pPr>
            <a:r>
              <a:rPr lang="ru-RU" sz="2000" b="1" cap="all" dirty="0">
                <a:solidFill>
                  <a:schemeClr val="accent3">
                    <a:lumMod val="20000"/>
                    <a:lumOff val="80000"/>
                  </a:schemeClr>
                </a:solidFill>
                <a:latin typeface="Helvetica Neue"/>
                <a:cs typeface="+mn-cs"/>
              </a:rPr>
              <a:t>СИСТЕМА </a:t>
            </a:r>
            <a:r>
              <a:rPr lang="en-US" sz="2000" b="1" cap="all" dirty="0">
                <a:solidFill>
                  <a:schemeClr val="accent3">
                    <a:lumMod val="20000"/>
                    <a:lumOff val="80000"/>
                  </a:schemeClr>
                </a:solidFill>
                <a:latin typeface="Helvetica Neue"/>
                <a:cs typeface="+mn-cs"/>
              </a:rPr>
              <a:t>ABS </a:t>
            </a:r>
            <a:r>
              <a:rPr lang="ru-RU" sz="2000" b="1" cap="all" dirty="0">
                <a:solidFill>
                  <a:schemeClr val="accent3">
                    <a:lumMod val="20000"/>
                    <a:lumOff val="80000"/>
                  </a:schemeClr>
                </a:solidFill>
                <a:latin typeface="Helvetica Neue"/>
                <a:cs typeface="+mn-cs"/>
              </a:rPr>
              <a:t>СОСТОИТ ИЗ:</a:t>
            </a:r>
            <a:endParaRPr lang="ru-RU" sz="2000" b="1" cap="all" dirty="0">
              <a:solidFill>
                <a:schemeClr val="accent3">
                  <a:lumMod val="20000"/>
                  <a:lumOff val="80000"/>
                </a:schemeClr>
              </a:solidFill>
              <a:latin typeface="Helvetica Neue"/>
              <a:cs typeface="+mn-cs"/>
            </a:endParaRPr>
          </a:p>
        </p:txBody>
      </p:sp>
      <p:pic>
        <p:nvPicPr>
          <p:cNvPr id="34818" name="Рисунок 4"/>
          <p:cNvPicPr>
            <a:picLocks noChangeAspect="1"/>
          </p:cNvPicPr>
          <p:nvPr/>
        </p:nvPicPr>
        <p:blipFill>
          <a:blip r:embed="rId2"/>
          <a:srcRect/>
          <a:stretch>
            <a:fillRect/>
          </a:stretch>
        </p:blipFill>
        <p:spPr bwMode="auto">
          <a:xfrm>
            <a:off x="0" y="696913"/>
            <a:ext cx="5595938" cy="2624137"/>
          </a:xfrm>
          <a:prstGeom prst="rect">
            <a:avLst/>
          </a:prstGeom>
          <a:noFill/>
          <a:ln w="9525">
            <a:noFill/>
            <a:miter lim="800000"/>
            <a:headEnd/>
            <a:tailEnd/>
          </a:ln>
        </p:spPr>
      </p:pic>
      <p:sp>
        <p:nvSpPr>
          <p:cNvPr id="6" name="Прямоугольник 5"/>
          <p:cNvSpPr/>
          <p:nvPr/>
        </p:nvSpPr>
        <p:spPr>
          <a:xfrm>
            <a:off x="5719763" y="696913"/>
            <a:ext cx="5238750" cy="1754187"/>
          </a:xfrm>
          <a:prstGeom prst="rect">
            <a:avLst/>
          </a:prstGeom>
        </p:spPr>
        <p:txBody>
          <a:bodyPr>
            <a:spAutoFit/>
          </a:bodyPr>
          <a:lstStyle/>
          <a:p>
            <a:pPr>
              <a:spcBef>
                <a:spcPts val="0"/>
              </a:spcBef>
              <a:spcAft>
                <a:spcPts val="0"/>
              </a:spcAft>
              <a:buFont typeface="Arial" panose="020B0604020202020204" pitchFamily="34" charset="0"/>
              <a:buChar char="•"/>
              <a:defRPr/>
            </a:pPr>
            <a:r>
              <a:rPr lang="ru-RU" dirty="0">
                <a:solidFill>
                  <a:schemeClr val="accent3">
                    <a:lumMod val="20000"/>
                    <a:lumOff val="80000"/>
                  </a:schemeClr>
                </a:solidFill>
                <a:latin typeface="inherit"/>
                <a:cs typeface="+mn-cs"/>
              </a:rPr>
              <a:t>гидравлического блока;</a:t>
            </a:r>
          </a:p>
          <a:p>
            <a:pPr>
              <a:spcBef>
                <a:spcPts val="0"/>
              </a:spcBef>
              <a:spcAft>
                <a:spcPts val="0"/>
              </a:spcAft>
              <a:buFont typeface="Arial" panose="020B0604020202020204" pitchFamily="34" charset="0"/>
              <a:buChar char="•"/>
              <a:defRPr/>
            </a:pPr>
            <a:r>
              <a:rPr lang="ru-RU" dirty="0">
                <a:solidFill>
                  <a:schemeClr val="accent3">
                    <a:lumMod val="20000"/>
                    <a:lumOff val="80000"/>
                  </a:schemeClr>
                </a:solidFill>
                <a:latin typeface="inherit"/>
                <a:cs typeface="+mn-cs"/>
              </a:rPr>
              <a:t>блока управления;</a:t>
            </a:r>
          </a:p>
          <a:p>
            <a:pPr>
              <a:spcBef>
                <a:spcPts val="0"/>
              </a:spcBef>
              <a:spcAft>
                <a:spcPts val="0"/>
              </a:spcAft>
              <a:buFont typeface="Arial" panose="020B0604020202020204" pitchFamily="34" charset="0"/>
              <a:buChar char="•"/>
              <a:defRPr/>
            </a:pPr>
            <a:r>
              <a:rPr lang="ru-RU" dirty="0">
                <a:solidFill>
                  <a:schemeClr val="accent3">
                    <a:lumMod val="20000"/>
                    <a:lumOff val="80000"/>
                  </a:schemeClr>
                </a:solidFill>
                <a:latin typeface="inherit"/>
                <a:cs typeface="+mn-cs"/>
              </a:rPr>
              <a:t>колесные тормозные механизмы;</a:t>
            </a:r>
          </a:p>
          <a:p>
            <a:pPr>
              <a:spcBef>
                <a:spcPts val="0"/>
              </a:spcBef>
              <a:spcAft>
                <a:spcPts val="0"/>
              </a:spcAft>
              <a:buFont typeface="Arial" panose="020B0604020202020204" pitchFamily="34" charset="0"/>
              <a:buChar char="•"/>
              <a:defRPr/>
            </a:pPr>
            <a:r>
              <a:rPr lang="ru-RU" dirty="0">
                <a:solidFill>
                  <a:schemeClr val="accent3">
                    <a:lumMod val="20000"/>
                    <a:lumOff val="80000"/>
                  </a:schemeClr>
                </a:solidFill>
                <a:latin typeface="inherit"/>
                <a:cs typeface="+mn-cs"/>
              </a:rPr>
              <a:t>сенсорные датчики числа оборотов.</a:t>
            </a:r>
          </a:p>
          <a:p>
            <a:pPr fontAlgn="auto">
              <a:spcBef>
                <a:spcPts val="0"/>
              </a:spcBef>
              <a:spcAft>
                <a:spcPts val="0"/>
              </a:spcAft>
              <a:defRPr/>
            </a:pPr>
            <a:r>
              <a:rPr lang="ru-RU" dirty="0">
                <a:latin typeface="+mn-lt"/>
                <a:cs typeface="+mn-cs"/>
              </a:rPr>
              <a:t/>
            </a:r>
            <a:br>
              <a:rPr lang="ru-RU" dirty="0">
                <a:latin typeface="+mn-lt"/>
                <a:cs typeface="+mn-cs"/>
              </a:rPr>
            </a:br>
            <a:endParaRPr lang="ru-RU" dirty="0">
              <a:latin typeface="+mn-lt"/>
              <a:cs typeface="+mn-cs"/>
            </a:endParaRPr>
          </a:p>
        </p:txBody>
      </p:sp>
      <p:sp>
        <p:nvSpPr>
          <p:cNvPr id="34820" name="Прямоугольник 1"/>
          <p:cNvSpPr>
            <a:spLocks noChangeArrowheads="1"/>
          </p:cNvSpPr>
          <p:nvPr/>
        </p:nvSpPr>
        <p:spPr bwMode="auto">
          <a:xfrm>
            <a:off x="0" y="5353050"/>
            <a:ext cx="11931650" cy="1200150"/>
          </a:xfrm>
          <a:prstGeom prst="rect">
            <a:avLst/>
          </a:prstGeom>
          <a:noFill/>
          <a:ln w="9525">
            <a:noFill/>
            <a:miter lim="800000"/>
            <a:headEnd/>
            <a:tailEnd/>
          </a:ln>
        </p:spPr>
        <p:txBody>
          <a:bodyPr>
            <a:spAutoFit/>
          </a:bodyPr>
          <a:lstStyle/>
          <a:p>
            <a:r>
              <a:rPr lang="ru-RU">
                <a:solidFill>
                  <a:srgbClr val="990000"/>
                </a:solidFill>
              </a:rPr>
              <a:t>Датчики скорости</a:t>
            </a:r>
          </a:p>
          <a:p>
            <a:r>
              <a:rPr lang="ru-RU">
                <a:solidFill>
                  <a:srgbClr val="363636"/>
                </a:solidFill>
              </a:rPr>
              <a:t>Антиблокировочной системе необходимо отслеживать момент, пограничный с блокировкой колес. Датчики скорости, установленные на каждом колесе, или в некоторых случаях, на дифференциале, считывают эту информацию.</a:t>
            </a:r>
            <a:endParaRPr lang="ru-RU">
              <a:latin typeface="Century Gothic" pitchFamily="34" charset="0"/>
            </a:endParaRPr>
          </a:p>
        </p:txBody>
      </p:sp>
      <p:sp>
        <p:nvSpPr>
          <p:cNvPr id="34821" name="Прямоугольник 2"/>
          <p:cNvSpPr>
            <a:spLocks noChangeArrowheads="1"/>
          </p:cNvSpPr>
          <p:nvPr/>
        </p:nvSpPr>
        <p:spPr bwMode="auto">
          <a:xfrm>
            <a:off x="0" y="3321050"/>
            <a:ext cx="10293350" cy="2032000"/>
          </a:xfrm>
          <a:prstGeom prst="rect">
            <a:avLst/>
          </a:prstGeom>
          <a:noFill/>
          <a:ln w="9525">
            <a:noFill/>
            <a:miter lim="800000"/>
            <a:headEnd/>
            <a:tailEnd/>
          </a:ln>
        </p:spPr>
        <p:txBody>
          <a:bodyPr>
            <a:spAutoFit/>
          </a:bodyPr>
          <a:lstStyle/>
          <a:p>
            <a:r>
              <a:rPr lang="ru-RU">
                <a:solidFill>
                  <a:srgbClr val="990000"/>
                </a:solidFill>
              </a:rPr>
              <a:t>Клапаны</a:t>
            </a:r>
          </a:p>
          <a:p>
            <a:pPr>
              <a:buFont typeface="Arial" charset="0"/>
              <a:buChar char="•"/>
            </a:pPr>
            <a:r>
              <a:rPr lang="ru-RU">
                <a:solidFill>
                  <a:srgbClr val="363636"/>
                </a:solidFill>
              </a:rPr>
              <a:t>В тормозной системе установлены клапаны для каждого тормоза, контролируемого ABS. В некоторых системах клапан имеет 3 положения: В положении 1 клапан открыт; давление от главного цилиндра передается на тормоз.</a:t>
            </a:r>
          </a:p>
          <a:p>
            <a:pPr>
              <a:buFont typeface="Arial" charset="0"/>
              <a:buChar char="•"/>
            </a:pPr>
            <a:r>
              <a:rPr lang="ru-RU">
                <a:solidFill>
                  <a:srgbClr val="363636"/>
                </a:solidFill>
              </a:rPr>
              <a:t>В положении 2 клапан блокирует линию, изолируя тормоз от главного цилиндра. Это предотвращает повышение давления при более сильном нажатии на педаль тормоза.</a:t>
            </a:r>
          </a:p>
          <a:p>
            <a:pPr>
              <a:buFont typeface="Arial" charset="0"/>
              <a:buChar char="•"/>
            </a:pPr>
            <a:r>
              <a:rPr lang="ru-RU">
                <a:solidFill>
                  <a:srgbClr val="363636"/>
                </a:solidFill>
              </a:rPr>
              <a:t>В положении 3 клапан немного снижает давление в тормозе.</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Прямоугольник 3"/>
          <p:cNvSpPr>
            <a:spLocks noChangeArrowheads="1"/>
          </p:cNvSpPr>
          <p:nvPr/>
        </p:nvSpPr>
        <p:spPr bwMode="auto">
          <a:xfrm>
            <a:off x="3810000" y="0"/>
            <a:ext cx="8020050" cy="1477963"/>
          </a:xfrm>
          <a:prstGeom prst="rect">
            <a:avLst/>
          </a:prstGeom>
          <a:noFill/>
          <a:ln w="9525">
            <a:noFill/>
            <a:miter lim="800000"/>
            <a:headEnd/>
            <a:tailEnd/>
          </a:ln>
        </p:spPr>
        <p:txBody>
          <a:bodyPr>
            <a:spAutoFit/>
          </a:bodyPr>
          <a:lstStyle/>
          <a:p>
            <a:r>
              <a:rPr lang="ru-RU">
                <a:solidFill>
                  <a:srgbClr val="990000"/>
                </a:solidFill>
              </a:rPr>
              <a:t>Насос</a:t>
            </a:r>
          </a:p>
          <a:p>
            <a:r>
              <a:rPr lang="ru-RU">
                <a:solidFill>
                  <a:srgbClr val="363636"/>
                </a:solidFill>
              </a:rPr>
              <a:t>Т.к. клапан может ослаблять давление тормозов, необходимо как-то его нагнетать в исходное положение. Для этого используется насос; когда клапан стравливает давление в линии, насос нагнетает его до необходимого уровня.</a:t>
            </a:r>
            <a:endParaRPr lang="ru-RU">
              <a:latin typeface="Century Gothic" pitchFamily="34" charset="0"/>
            </a:endParaRPr>
          </a:p>
        </p:txBody>
      </p:sp>
      <p:pic>
        <p:nvPicPr>
          <p:cNvPr id="35842" name="Рисунок 4"/>
          <p:cNvPicPr>
            <a:picLocks noChangeAspect="1"/>
          </p:cNvPicPr>
          <p:nvPr/>
        </p:nvPicPr>
        <p:blipFill>
          <a:blip r:embed="rId2"/>
          <a:srcRect/>
          <a:stretch>
            <a:fillRect/>
          </a:stretch>
        </p:blipFill>
        <p:spPr bwMode="auto">
          <a:xfrm>
            <a:off x="0" y="0"/>
            <a:ext cx="3810000" cy="3209925"/>
          </a:xfrm>
          <a:prstGeom prst="rect">
            <a:avLst/>
          </a:prstGeom>
          <a:noFill/>
          <a:ln w="9525">
            <a:noFill/>
            <a:miter lim="800000"/>
            <a:headEnd/>
            <a:tailEnd/>
          </a:ln>
        </p:spPr>
      </p:pic>
      <p:sp>
        <p:nvSpPr>
          <p:cNvPr id="35843" name="Прямоугольник 5"/>
          <p:cNvSpPr>
            <a:spLocks noChangeArrowheads="1"/>
          </p:cNvSpPr>
          <p:nvPr/>
        </p:nvSpPr>
        <p:spPr bwMode="auto">
          <a:xfrm>
            <a:off x="3810000" y="2286000"/>
            <a:ext cx="8382000" cy="923925"/>
          </a:xfrm>
          <a:prstGeom prst="rect">
            <a:avLst/>
          </a:prstGeom>
          <a:noFill/>
          <a:ln w="9525">
            <a:noFill/>
            <a:miter lim="800000"/>
            <a:headEnd/>
            <a:tailEnd/>
          </a:ln>
        </p:spPr>
        <p:txBody>
          <a:bodyPr>
            <a:spAutoFit/>
          </a:bodyPr>
          <a:lstStyle/>
          <a:p>
            <a:r>
              <a:rPr lang="ru-RU">
                <a:solidFill>
                  <a:srgbClr val="990000"/>
                </a:solidFill>
              </a:rPr>
              <a:t>Блок управления</a:t>
            </a:r>
          </a:p>
          <a:p>
            <a:r>
              <a:rPr lang="ru-RU">
                <a:solidFill>
                  <a:srgbClr val="363636"/>
                </a:solidFill>
              </a:rPr>
              <a:t>Блок управления представляет собой компьютер. Он отслеживает показания датчиков скорости и контролирует клапаны.</a:t>
            </a:r>
            <a:endParaRPr lang="ru-RU">
              <a:latin typeface="Century Gothic"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 descr="C:\Users\Администратор\Desktop\568x390_antiblokirovochnaya-sistema-abs.jpg"/>
          <p:cNvPicPr>
            <a:picLocks noChangeAspect="1" noChangeArrowheads="1"/>
          </p:cNvPicPr>
          <p:nvPr/>
        </p:nvPicPr>
        <p:blipFill>
          <a:blip r:embed="rId2"/>
          <a:srcRect/>
          <a:stretch>
            <a:fillRect/>
          </a:stretch>
        </p:blipFill>
        <p:spPr bwMode="auto">
          <a:xfrm>
            <a:off x="0" y="0"/>
            <a:ext cx="12192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3" descr="C:\Users\Администратор\Desktop\shema_abs.jpg"/>
          <p:cNvPicPr>
            <a:picLocks noChangeAspect="1" noChangeArrowheads="1"/>
          </p:cNvPicPr>
          <p:nvPr/>
        </p:nvPicPr>
        <p:blipFill>
          <a:blip r:embed="rId2"/>
          <a:srcRect/>
          <a:stretch>
            <a:fillRect/>
          </a:stretch>
        </p:blipFill>
        <p:spPr bwMode="auto">
          <a:xfrm>
            <a:off x="0" y="30163"/>
            <a:ext cx="7037388" cy="6827837"/>
          </a:xfrm>
          <a:prstGeom prst="rect">
            <a:avLst/>
          </a:prstGeom>
          <a:noFill/>
          <a:ln w="9525">
            <a:noFill/>
            <a:miter lim="800000"/>
            <a:headEnd/>
            <a:tailEnd/>
          </a:ln>
        </p:spPr>
      </p:pic>
      <p:sp>
        <p:nvSpPr>
          <p:cNvPr id="6" name="Прямоугольник 5"/>
          <p:cNvSpPr/>
          <p:nvPr/>
        </p:nvSpPr>
        <p:spPr>
          <a:xfrm>
            <a:off x="7134225" y="0"/>
            <a:ext cx="2689225" cy="1077913"/>
          </a:xfrm>
          <a:prstGeom prst="rect">
            <a:avLst/>
          </a:prstGeom>
        </p:spPr>
        <p:txBody>
          <a:bodyPr>
            <a:spAutoFit/>
          </a:bodyPr>
          <a:lstStyle/>
          <a:p>
            <a:pPr>
              <a:spcBef>
                <a:spcPts val="0"/>
              </a:spcBef>
              <a:spcAft>
                <a:spcPts val="0"/>
              </a:spcAft>
              <a:buFont typeface="Arial" panose="020B0604020202020204" pitchFamily="34" charset="0"/>
              <a:buChar char="•"/>
              <a:defRPr/>
            </a:pPr>
            <a:r>
              <a:rPr lang="ru-RU" sz="2800" dirty="0">
                <a:solidFill>
                  <a:schemeClr val="accent3">
                    <a:lumMod val="20000"/>
                    <a:lumOff val="80000"/>
                  </a:schemeClr>
                </a:solidFill>
                <a:latin typeface="inherit"/>
                <a:cs typeface="+mn-cs"/>
              </a:rPr>
              <a:t>Схема</a:t>
            </a:r>
            <a:r>
              <a:rPr lang="en-US" sz="2800" dirty="0">
                <a:solidFill>
                  <a:schemeClr val="accent3">
                    <a:lumMod val="20000"/>
                    <a:lumOff val="80000"/>
                  </a:schemeClr>
                </a:solidFill>
                <a:latin typeface="inherit"/>
                <a:cs typeface="+mn-cs"/>
              </a:rPr>
              <a:t> ABS</a:t>
            </a:r>
            <a:endParaRPr lang="ru-RU" sz="2800" dirty="0">
              <a:solidFill>
                <a:schemeClr val="accent3">
                  <a:lumMod val="20000"/>
                  <a:lumOff val="80000"/>
                </a:schemeClr>
              </a:solidFill>
              <a:latin typeface="inherit"/>
              <a:cs typeface="+mn-cs"/>
            </a:endParaRPr>
          </a:p>
          <a:p>
            <a:pPr fontAlgn="auto">
              <a:spcBef>
                <a:spcPts val="0"/>
              </a:spcBef>
              <a:spcAft>
                <a:spcPts val="0"/>
              </a:spcAft>
              <a:defRPr/>
            </a:pPr>
            <a:r>
              <a:rPr lang="ru-RU" dirty="0">
                <a:latin typeface="+mn-lt"/>
                <a:cs typeface="+mn-cs"/>
              </a:rPr>
              <a:t/>
            </a:r>
            <a:br>
              <a:rPr lang="ru-RU" dirty="0">
                <a:latin typeface="+mn-lt"/>
                <a:cs typeface="+mn-cs"/>
              </a:rPr>
            </a:br>
            <a:endParaRPr lang="ru-RU" dirty="0">
              <a:latin typeface="+mn-lt"/>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Прямоугольник 3"/>
          <p:cNvSpPr>
            <a:spLocks noChangeArrowheads="1"/>
          </p:cNvSpPr>
          <p:nvPr/>
        </p:nvSpPr>
        <p:spPr bwMode="auto">
          <a:xfrm>
            <a:off x="0" y="1366838"/>
            <a:ext cx="12192000" cy="3671887"/>
          </a:xfrm>
          <a:prstGeom prst="rect">
            <a:avLst/>
          </a:prstGeom>
          <a:noFill/>
          <a:ln w="9525">
            <a:noFill/>
            <a:miter lim="800000"/>
            <a:headEnd/>
            <a:tailEnd/>
          </a:ln>
        </p:spPr>
        <p:txBody>
          <a:bodyPr>
            <a:spAutoFit/>
          </a:bodyPr>
          <a:lstStyle/>
          <a:p>
            <a:pPr algn="just">
              <a:spcAft>
                <a:spcPts val="1000"/>
              </a:spcAft>
            </a:pPr>
            <a:r>
              <a:rPr lang="ru-RU" b="1">
                <a:solidFill>
                  <a:srgbClr val="333333"/>
                </a:solidFill>
                <a:latin typeface="Verdana" pitchFamily="34" charset="0"/>
              </a:rPr>
              <a:t>Принцип работы антиблокировочной системы тормозов</a:t>
            </a:r>
          </a:p>
          <a:p>
            <a:pPr algn="just">
              <a:spcAft>
                <a:spcPts val="1000"/>
              </a:spcAft>
            </a:pPr>
            <a:r>
              <a:rPr lang="ru-RU">
                <a:solidFill>
                  <a:srgbClr val="333333"/>
                </a:solidFill>
                <a:latin typeface="Verdana" pitchFamily="34" charset="0"/>
              </a:rPr>
              <a:t>Работа антиблокировочной системы тормозов носит цикличный характер. Цикл работы системы включает три фазы:</a:t>
            </a:r>
          </a:p>
          <a:p>
            <a:pPr>
              <a:buFont typeface="Century Gothic" pitchFamily="34" charset="0"/>
              <a:buAutoNum type="arabicPeriod"/>
            </a:pPr>
            <a:r>
              <a:rPr lang="ru-RU">
                <a:solidFill>
                  <a:srgbClr val="000000"/>
                </a:solidFill>
                <a:latin typeface="Verdana" pitchFamily="34" charset="0"/>
              </a:rPr>
              <a:t>удержание давления;</a:t>
            </a:r>
          </a:p>
          <a:p>
            <a:pPr>
              <a:buFont typeface="Century Gothic" pitchFamily="34" charset="0"/>
              <a:buAutoNum type="arabicPeriod"/>
            </a:pPr>
            <a:r>
              <a:rPr lang="ru-RU">
                <a:solidFill>
                  <a:srgbClr val="000000"/>
                </a:solidFill>
                <a:latin typeface="Verdana" pitchFamily="34" charset="0"/>
              </a:rPr>
              <a:t>сброс давления;</a:t>
            </a:r>
          </a:p>
          <a:p>
            <a:pPr>
              <a:buFont typeface="Century Gothic" pitchFamily="34" charset="0"/>
              <a:buAutoNum type="arabicPeriod"/>
            </a:pPr>
            <a:r>
              <a:rPr lang="ru-RU">
                <a:solidFill>
                  <a:srgbClr val="000000"/>
                </a:solidFill>
                <a:latin typeface="Verdana" pitchFamily="34" charset="0"/>
              </a:rPr>
              <a:t>увеличение давления.</a:t>
            </a:r>
          </a:p>
          <a:p>
            <a:pPr algn="just">
              <a:spcAft>
                <a:spcPts val="1000"/>
              </a:spcAft>
            </a:pPr>
            <a:r>
              <a:rPr lang="ru-RU">
                <a:solidFill>
                  <a:srgbClr val="333333"/>
                </a:solidFill>
                <a:latin typeface="Verdana" pitchFamily="34" charset="0"/>
              </a:rPr>
              <a:t>На основании электрических сигналов, поступающих от датчиков угловой скорости, блок управления ABS сравнивает угловые скорости колёс. При возникновении опасности блокирования одного из колёс, блок управления закрывает соответствующий впускной клапан. Выпускной клапан при этом также закрыт. Происходит удержание давления в контуре тормозного цилиндра колеса. При дальнейшем нажатии на педаль тормоза давление в тормозном цилиндре колеса не увеличивается.</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155</TotalTime>
  <Words>1123</Words>
  <Application>Microsoft Office PowerPoint</Application>
  <PresentationFormat>Произвольный</PresentationFormat>
  <Paragraphs>95</Paragraphs>
  <Slides>20</Slides>
  <Notes>0</Notes>
  <HiddenSlides>0</HiddenSlides>
  <MMClips>0</MMClips>
  <ScaleCrop>false</ScaleCrop>
  <HeadingPairs>
    <vt:vector size="8" baseType="variant">
      <vt:variant>
        <vt:lpstr>Использованные шрифты</vt:lpstr>
      </vt:variant>
      <vt:variant>
        <vt:i4>8</vt:i4>
      </vt:variant>
      <vt:variant>
        <vt:lpstr>Шаблон оформления</vt:lpstr>
      </vt:variant>
      <vt:variant>
        <vt:i4>4</vt:i4>
      </vt:variant>
      <vt:variant>
        <vt:lpstr>Внедренные серверы OLE</vt:lpstr>
      </vt:variant>
      <vt:variant>
        <vt:i4>1</vt:i4>
      </vt:variant>
      <vt:variant>
        <vt:lpstr>Заголовки слайдов</vt:lpstr>
      </vt:variant>
      <vt:variant>
        <vt:i4>20</vt:i4>
      </vt:variant>
    </vt:vector>
  </HeadingPairs>
  <TitlesOfParts>
    <vt:vector size="33" baseType="lpstr">
      <vt:lpstr>Century Gothic</vt:lpstr>
      <vt:lpstr>Arial</vt:lpstr>
      <vt:lpstr>Wingdings 3</vt:lpstr>
      <vt:lpstr>Calibri</vt:lpstr>
      <vt:lpstr>Times New Roman</vt:lpstr>
      <vt:lpstr>Helvetica Neue</vt:lpstr>
      <vt:lpstr>inherit</vt:lpstr>
      <vt:lpstr>Verdana</vt:lpstr>
      <vt:lpstr>Сектор</vt:lpstr>
      <vt:lpstr>Сектор</vt:lpstr>
      <vt:lpstr>Сектор</vt:lpstr>
      <vt:lpstr>Сектор</vt:lpstr>
      <vt:lpstr>Изображение</vt:lpstr>
      <vt:lpstr>“ДИАГНОСТИКА, ТЕХНИЧЕСКОЕ ОБСЛУЖИВАНИЕ И РЕМОНТ ТОРМОЗНОЙ СИСТЕМЫ С АБС.” </vt:lpstr>
      <vt:lpstr>Слайд 2</vt:lpstr>
      <vt:lpstr>Слайд 3</vt:lpstr>
      <vt:lpstr>Слайд 4</vt:lpstr>
      <vt:lpstr>Слайд 5</vt:lpstr>
      <vt:lpstr>Слайд 6</vt:lpstr>
      <vt:lpstr>Слайд 7</vt:lpstr>
      <vt:lpstr>Слайд 8</vt:lpstr>
      <vt:lpstr>Слайд 9</vt:lpstr>
      <vt:lpstr>Слайд 10</vt:lpstr>
      <vt:lpstr>ВИДЫ ABS:  </vt:lpstr>
      <vt:lpstr>Слайд 12</vt:lpstr>
      <vt:lpstr>Слайд 13</vt:lpstr>
      <vt:lpstr>Слайд 14</vt:lpstr>
      <vt:lpstr>ЧТЕНИЕ КОДОВ </vt:lpstr>
      <vt:lpstr>Слайд 16</vt:lpstr>
      <vt:lpstr>Слайд 17</vt:lpstr>
      <vt:lpstr>Слайд 18</vt:lpstr>
      <vt:lpstr>ТЕХНИЧЕСКОЕ ОБСЛУЖИВАНИЕ</vt:lpstr>
      <vt:lpstr>ПРОКАЧКА ТОРМОЗОВ</vt:lpstr>
    </vt:vector>
  </TitlesOfParts>
  <Company>АМЛ</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Захаров Е.А.</dc:creator>
  <cp:lastModifiedBy>user</cp:lastModifiedBy>
  <cp:revision>17</cp:revision>
  <dcterms:created xsi:type="dcterms:W3CDTF">2016-04-23T10:02:05Z</dcterms:created>
  <dcterms:modified xsi:type="dcterms:W3CDTF">2016-09-13T05:52:31Z</dcterms:modified>
</cp:coreProperties>
</file>