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0016" autoAdjust="0"/>
    <p:restoredTop sz="94660"/>
  </p:normalViewPr>
  <p:slideViewPr>
    <p:cSldViewPr snapToGrid="0">
      <p:cViewPr varScale="1">
        <p:scale>
          <a:sx n="80" d="100"/>
          <a:sy n="80" d="100"/>
        </p:scale>
        <p:origin x="-930"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6"/>
          <p:cNvGrpSpPr>
            <a:grpSpLocks/>
          </p:cNvGrpSpPr>
          <p:nvPr/>
        </p:nvGrpSpPr>
        <p:grpSpPr bwMode="auto">
          <a:xfrm>
            <a:off x="-7938" y="-7938"/>
            <a:ext cx="9170988" cy="6873876"/>
            <a:chOff x="-8466" y="-8468"/>
            <a:chExt cx="9171316" cy="6874935"/>
          </a:xfrm>
        </p:grpSpPr>
        <p:cxnSp>
          <p:nvCxnSpPr>
            <p:cNvPr id="5" name="Straight Connector 27"/>
            <p:cNvCxnSpPr/>
            <p:nvPr/>
          </p:nvCxnSpPr>
          <p:spPr>
            <a:xfrm flipV="1">
              <a:off x="5130456" y="4175239"/>
              <a:ext cx="4022869" cy="2683288"/>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6" name="Straight Connector 28"/>
            <p:cNvCxnSpPr/>
            <p:nvPr/>
          </p:nvCxnSpPr>
          <p:spPr>
            <a:xfrm>
              <a:off x="7043462" y="-529"/>
              <a:ext cx="1217656" cy="685905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7" name="Freeform 29"/>
            <p:cNvSpPr/>
            <p:nvPr/>
          </p:nvSpPr>
          <p:spPr>
            <a:xfrm>
              <a:off x="6892644" y="-529"/>
              <a:ext cx="2268619" cy="686699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8" name="Freeform 30"/>
            <p:cNvSpPr/>
            <p:nvPr/>
          </p:nvSpPr>
          <p:spPr>
            <a:xfrm>
              <a:off x="7205393" y="-8468"/>
              <a:ext cx="1947932" cy="6866996"/>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Freeform 31"/>
            <p:cNvSpPr/>
            <p:nvPr/>
          </p:nvSpPr>
          <p:spPr>
            <a:xfrm>
              <a:off x="6638635" y="3919613"/>
              <a:ext cx="2513103" cy="2938915"/>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32"/>
            <p:cNvSpPr/>
            <p:nvPr/>
          </p:nvSpPr>
          <p:spPr>
            <a:xfrm>
              <a:off x="7010123" y="-8468"/>
              <a:ext cx="2143202" cy="6866996"/>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33"/>
            <p:cNvSpPr/>
            <p:nvPr/>
          </p:nvSpPr>
          <p:spPr>
            <a:xfrm>
              <a:off x="8296044" y="-8468"/>
              <a:ext cx="857281" cy="6866996"/>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34"/>
            <p:cNvSpPr/>
            <p:nvPr/>
          </p:nvSpPr>
          <p:spPr>
            <a:xfrm>
              <a:off x="8094425" y="-8468"/>
              <a:ext cx="1066838" cy="6866996"/>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35"/>
            <p:cNvSpPr/>
            <p:nvPr/>
          </p:nvSpPr>
          <p:spPr>
            <a:xfrm>
              <a:off x="8069024" y="4894488"/>
              <a:ext cx="1093826" cy="1964040"/>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7"/>
            <p:cNvSpPr/>
            <p:nvPr/>
          </p:nvSpPr>
          <p:spPr>
            <a:xfrm>
              <a:off x="-8466" y="-8468"/>
              <a:ext cx="863632" cy="5698416"/>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15" name="Date Placeholder 3"/>
          <p:cNvSpPr>
            <a:spLocks noGrp="1"/>
          </p:cNvSpPr>
          <p:nvPr>
            <p:ph type="dt" sz="half" idx="10"/>
          </p:nvPr>
        </p:nvSpPr>
        <p:spPr/>
        <p:txBody>
          <a:bodyPr/>
          <a:lstStyle>
            <a:lvl1pPr>
              <a:defRPr/>
            </a:lvl1pPr>
          </a:lstStyle>
          <a:p>
            <a:pPr>
              <a:defRPr/>
            </a:pPr>
            <a:fld id="{3217E98A-1459-400B-B69D-BC9A03A30CFD}" type="datetimeFigureOut">
              <a:rPr lang="ru-RU"/>
              <a:pPr>
                <a:defRPr/>
              </a:pPr>
              <a:t>07.12.2016</a:t>
            </a:fld>
            <a:endParaRPr lang="ru-RU"/>
          </a:p>
        </p:txBody>
      </p:sp>
      <p:sp>
        <p:nvSpPr>
          <p:cNvPr id="16" name="Footer Placeholder 4"/>
          <p:cNvSpPr>
            <a:spLocks noGrp="1"/>
          </p:cNvSpPr>
          <p:nvPr>
            <p:ph type="ftr" sz="quarter" idx="11"/>
          </p:nvPr>
        </p:nvSpPr>
        <p:spPr/>
        <p:txBody>
          <a:bodyPr/>
          <a:lstStyle>
            <a:lvl1pPr>
              <a:defRPr/>
            </a:lvl1pPr>
          </a:lstStyle>
          <a:p>
            <a:pPr>
              <a:defRPr/>
            </a:pPr>
            <a:endParaRPr lang="ru-RU"/>
          </a:p>
        </p:txBody>
      </p:sp>
      <p:sp>
        <p:nvSpPr>
          <p:cNvPr id="17" name="Slide Number Placeholder 5"/>
          <p:cNvSpPr>
            <a:spLocks noGrp="1"/>
          </p:cNvSpPr>
          <p:nvPr>
            <p:ph type="sldNum" sz="quarter" idx="12"/>
          </p:nvPr>
        </p:nvSpPr>
        <p:spPr/>
        <p:txBody>
          <a:bodyPr/>
          <a:lstStyle>
            <a:lvl1pPr>
              <a:defRPr/>
            </a:lvl1pPr>
          </a:lstStyle>
          <a:p>
            <a:pPr>
              <a:defRPr/>
            </a:pPr>
            <a:fld id="{AF8BBD5B-58C1-4B34-8316-7F20EAE6B06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lvl1pPr>
              <a:defRPr/>
            </a:lvl1pPr>
          </a:lstStyle>
          <a:p>
            <a:pPr>
              <a:defRPr/>
            </a:pPr>
            <a:fld id="{EC841759-C71B-4533-90EE-1410E6031CBB}" type="datetimeFigureOut">
              <a:rPr lang="ru-RU"/>
              <a:pPr>
                <a:defRPr/>
              </a:pPr>
              <a:t>07.12.2016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4487AEF-DCEE-465E-B2D3-A8D03763847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23"/>
          <p:cNvSpPr txBox="1"/>
          <p:nvPr/>
        </p:nvSpPr>
        <p:spPr>
          <a:xfrm>
            <a:off x="482600" y="790575"/>
            <a:ext cx="4572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6" name="TextBox 24"/>
          <p:cNvSpPr txBox="1"/>
          <p:nvPr/>
        </p:nvSpPr>
        <p:spPr>
          <a:xfrm>
            <a:off x="6748463" y="2886075"/>
            <a:ext cx="4572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7" name="Date Placeholder 3"/>
          <p:cNvSpPr>
            <a:spLocks noGrp="1"/>
          </p:cNvSpPr>
          <p:nvPr>
            <p:ph type="dt" sz="half" idx="14"/>
          </p:nvPr>
        </p:nvSpPr>
        <p:spPr/>
        <p:txBody>
          <a:bodyPr/>
          <a:lstStyle>
            <a:lvl1pPr>
              <a:defRPr/>
            </a:lvl1pPr>
          </a:lstStyle>
          <a:p>
            <a:pPr>
              <a:defRPr/>
            </a:pPr>
            <a:fld id="{EADDCE7E-3470-4379-869D-73F425CB0DC1}" type="datetimeFigureOut">
              <a:rPr lang="ru-RU"/>
              <a:pPr>
                <a:defRPr/>
              </a:pPr>
              <a:t>07.12.2016</a:t>
            </a:fld>
            <a:endParaRPr lang="ru-RU"/>
          </a:p>
        </p:txBody>
      </p:sp>
      <p:sp>
        <p:nvSpPr>
          <p:cNvPr id="8" name="Footer Placeholder 4"/>
          <p:cNvSpPr>
            <a:spLocks noGrp="1"/>
          </p:cNvSpPr>
          <p:nvPr>
            <p:ph type="ftr" sz="quarter" idx="15"/>
          </p:nvPr>
        </p:nvSpPr>
        <p:spPr/>
        <p:txBody>
          <a:bodyPr/>
          <a:lstStyle>
            <a:lvl1pPr>
              <a:defRPr/>
            </a:lvl1pPr>
          </a:lstStyle>
          <a:p>
            <a:pPr>
              <a:defRPr/>
            </a:pPr>
            <a:endParaRPr lang="ru-RU"/>
          </a:p>
        </p:txBody>
      </p:sp>
      <p:sp>
        <p:nvSpPr>
          <p:cNvPr id="9" name="Slide Number Placeholder 5"/>
          <p:cNvSpPr>
            <a:spLocks noGrp="1"/>
          </p:cNvSpPr>
          <p:nvPr>
            <p:ph type="sldNum" sz="quarter" idx="16"/>
          </p:nvPr>
        </p:nvSpPr>
        <p:spPr/>
        <p:txBody>
          <a:bodyPr/>
          <a:lstStyle>
            <a:lvl1pPr>
              <a:defRPr/>
            </a:lvl1pPr>
          </a:lstStyle>
          <a:p>
            <a:pPr>
              <a:defRPr/>
            </a:pPr>
            <a:fld id="{90D8233D-8724-4959-AF5A-EF1F90A3A0DB}"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lvl1pPr>
              <a:defRPr/>
            </a:lvl1pPr>
          </a:lstStyle>
          <a:p>
            <a:pPr>
              <a:defRPr/>
            </a:pPr>
            <a:fld id="{98779572-BB5B-4015-9DC6-5A30A557A150}" type="datetimeFigureOut">
              <a:rPr lang="ru-RU"/>
              <a:pPr>
                <a:defRPr/>
              </a:pPr>
              <a:t>07.12.2016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6144956-5AB5-458F-9E52-70EF2388DB47}"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5" name="TextBox 23"/>
          <p:cNvSpPr txBox="1"/>
          <p:nvPr/>
        </p:nvSpPr>
        <p:spPr>
          <a:xfrm>
            <a:off x="482600" y="790575"/>
            <a:ext cx="4572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6" name="TextBox 24"/>
          <p:cNvSpPr txBox="1"/>
          <p:nvPr/>
        </p:nvSpPr>
        <p:spPr>
          <a:xfrm>
            <a:off x="6748463" y="2886075"/>
            <a:ext cx="4572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lumMod val="60000"/>
                    <a:lumOff val="40000"/>
                  </a:schemeClr>
                </a:solidFill>
                <a:latin typeface="Arial"/>
                <a:cs typeface="+mn-cs"/>
              </a:rPr>
              <a:t>”</a:t>
            </a:r>
          </a:p>
        </p:txBody>
      </p:sp>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7" name="Date Placeholder 3"/>
          <p:cNvSpPr>
            <a:spLocks noGrp="1"/>
          </p:cNvSpPr>
          <p:nvPr>
            <p:ph type="dt" sz="half" idx="14"/>
          </p:nvPr>
        </p:nvSpPr>
        <p:spPr/>
        <p:txBody>
          <a:bodyPr/>
          <a:lstStyle>
            <a:lvl1pPr>
              <a:defRPr/>
            </a:lvl1pPr>
          </a:lstStyle>
          <a:p>
            <a:pPr>
              <a:defRPr/>
            </a:pPr>
            <a:fld id="{00CA7EC4-2039-43D6-A173-70D88B93CB39}" type="datetimeFigureOut">
              <a:rPr lang="ru-RU"/>
              <a:pPr>
                <a:defRPr/>
              </a:pPr>
              <a:t>07.12.2016</a:t>
            </a:fld>
            <a:endParaRPr lang="ru-RU"/>
          </a:p>
        </p:txBody>
      </p:sp>
      <p:sp>
        <p:nvSpPr>
          <p:cNvPr id="8" name="Footer Placeholder 4"/>
          <p:cNvSpPr>
            <a:spLocks noGrp="1"/>
          </p:cNvSpPr>
          <p:nvPr>
            <p:ph type="ftr" sz="quarter" idx="15"/>
          </p:nvPr>
        </p:nvSpPr>
        <p:spPr/>
        <p:txBody>
          <a:bodyPr/>
          <a:lstStyle>
            <a:lvl1pPr>
              <a:defRPr/>
            </a:lvl1pPr>
          </a:lstStyle>
          <a:p>
            <a:pPr>
              <a:defRPr/>
            </a:pPr>
            <a:endParaRPr lang="ru-RU"/>
          </a:p>
        </p:txBody>
      </p:sp>
      <p:sp>
        <p:nvSpPr>
          <p:cNvPr id="9" name="Slide Number Placeholder 5"/>
          <p:cNvSpPr>
            <a:spLocks noGrp="1"/>
          </p:cNvSpPr>
          <p:nvPr>
            <p:ph type="sldNum" sz="quarter" idx="16"/>
          </p:nvPr>
        </p:nvSpPr>
        <p:spPr/>
        <p:txBody>
          <a:bodyPr/>
          <a:lstStyle>
            <a:lvl1pPr>
              <a:defRPr/>
            </a:lvl1pPr>
          </a:lstStyle>
          <a:p>
            <a:pPr>
              <a:defRPr/>
            </a:pPr>
            <a:fld id="{4D047D31-8950-4055-B63E-646F72BF8D19}"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5" name="Date Placeholder 3"/>
          <p:cNvSpPr>
            <a:spLocks noGrp="1"/>
          </p:cNvSpPr>
          <p:nvPr>
            <p:ph type="dt" sz="half" idx="14"/>
          </p:nvPr>
        </p:nvSpPr>
        <p:spPr/>
        <p:txBody>
          <a:bodyPr/>
          <a:lstStyle>
            <a:lvl1pPr>
              <a:defRPr/>
            </a:lvl1pPr>
          </a:lstStyle>
          <a:p>
            <a:pPr>
              <a:defRPr/>
            </a:pPr>
            <a:fld id="{CC327137-D915-40AE-8F32-4B7C7C003BE5}" type="datetimeFigureOut">
              <a:rPr lang="ru-RU"/>
              <a:pPr>
                <a:defRPr/>
              </a:pPr>
              <a:t>07.12.2016</a:t>
            </a:fld>
            <a:endParaRPr lang="ru-RU"/>
          </a:p>
        </p:txBody>
      </p:sp>
      <p:sp>
        <p:nvSpPr>
          <p:cNvPr id="6" name="Footer Placeholder 4"/>
          <p:cNvSpPr>
            <a:spLocks noGrp="1"/>
          </p:cNvSpPr>
          <p:nvPr>
            <p:ph type="ftr" sz="quarter" idx="15"/>
          </p:nvPr>
        </p:nvSpPr>
        <p:spPr/>
        <p:txBody>
          <a:bodyPr/>
          <a:lstStyle>
            <a:lvl1pPr>
              <a:defRPr/>
            </a:lvl1pPr>
          </a:lstStyle>
          <a:p>
            <a:pPr>
              <a:defRPr/>
            </a:pPr>
            <a:endParaRPr lang="ru-RU"/>
          </a:p>
        </p:txBody>
      </p:sp>
      <p:sp>
        <p:nvSpPr>
          <p:cNvPr id="7" name="Slide Number Placeholder 5"/>
          <p:cNvSpPr>
            <a:spLocks noGrp="1"/>
          </p:cNvSpPr>
          <p:nvPr>
            <p:ph type="sldNum" sz="quarter" idx="16"/>
          </p:nvPr>
        </p:nvSpPr>
        <p:spPr/>
        <p:txBody>
          <a:bodyPr/>
          <a:lstStyle>
            <a:lvl1pPr>
              <a:defRPr/>
            </a:lvl1pPr>
          </a:lstStyle>
          <a:p>
            <a:pPr>
              <a:defRPr/>
            </a:pPr>
            <a:fld id="{D8AA71DC-A652-4B02-B88D-9D0F5D101B49}"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122A298B-6C29-4B3D-A274-D5A13A877780}" type="datetimeFigureOut">
              <a:rPr lang="ru-RU"/>
              <a:pPr>
                <a:defRPr/>
              </a:pPr>
              <a:t>07.12.2016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0580E4A9-2192-40F2-975D-DF84C36B2541}"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9D37F573-B28B-4F5A-B290-F2605A0C24E8}" type="datetimeFigureOut">
              <a:rPr lang="ru-RU"/>
              <a:pPr>
                <a:defRPr/>
              </a:pPr>
              <a:t>07.12.2016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08C1810-63C5-4CA5-9A3C-CE8B0538CDE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8F48655C-5C0B-44F8-AE89-AAF099858C47}" type="datetimeFigureOut">
              <a:rPr lang="ru-RU"/>
              <a:pPr>
                <a:defRPr/>
              </a:pPr>
              <a:t>07.12.2016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D1FAC793-7DE8-4B51-96D3-04C860C3BC8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lvl1pPr>
              <a:defRPr/>
            </a:lvl1pPr>
          </a:lstStyle>
          <a:p>
            <a:pPr>
              <a:defRPr/>
            </a:pPr>
            <a:fld id="{B94C627B-1680-4756-A438-C70116484C88}" type="datetimeFigureOut">
              <a:rPr lang="ru-RU"/>
              <a:pPr>
                <a:defRPr/>
              </a:pPr>
              <a:t>07.12.2016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1B8EDCEB-8E5F-44F8-92C4-F94092E28D1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7B6C4D5D-6D27-43DE-A8C3-D0DB7998616C}" type="datetimeFigureOut">
              <a:rPr lang="ru-RU"/>
              <a:pPr>
                <a:defRPr/>
              </a:pPr>
              <a:t>07.12.2016</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5A880EE-F219-4973-BFD1-182C66094FA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2ABE7A70-37E4-495D-9E56-3B994CE2D745}" type="datetimeFigureOut">
              <a:rPr lang="ru-RU"/>
              <a:pPr>
                <a:defRPr/>
              </a:pPr>
              <a:t>07.12.2016</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6F9DA3E0-64A7-4E9C-9196-F32E381B6E8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B6A3E1EF-B01D-445E-9692-CDC9B04E4F84}" type="datetimeFigureOut">
              <a:rPr lang="ru-RU"/>
              <a:pPr>
                <a:defRPr/>
              </a:pPr>
              <a:t>07.12.2016</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7B43E1C2-959E-4BE5-BBE6-A0671BD0541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375F9F-1455-47E1-A882-1472C1F6735F}" type="datetimeFigureOut">
              <a:rPr lang="ru-RU"/>
              <a:pPr>
                <a:defRPr/>
              </a:pPr>
              <a:t>07.12.2016</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8ED9006D-7384-49ED-BD1B-E12CCF7133A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3"/>
          <p:cNvSpPr>
            <a:spLocks noGrp="1"/>
          </p:cNvSpPr>
          <p:nvPr>
            <p:ph type="dt" sz="half" idx="10"/>
          </p:nvPr>
        </p:nvSpPr>
        <p:spPr/>
        <p:txBody>
          <a:bodyPr/>
          <a:lstStyle>
            <a:lvl1pPr>
              <a:defRPr/>
            </a:lvl1pPr>
          </a:lstStyle>
          <a:p>
            <a:pPr>
              <a:defRPr/>
            </a:pPr>
            <a:fld id="{A9581DEF-B195-4C9E-B5BF-9C0CDA7CB852}" type="datetimeFigureOut">
              <a:rPr lang="ru-RU"/>
              <a:pPr>
                <a:defRPr/>
              </a:pPr>
              <a:t>07.12.2016</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21C7A62C-1DC5-4ABF-A5A1-666D776ABB1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a:t>Вставка рисунка</a:t>
            </a:r>
            <a:endParaRPr lang="en-US" noProof="0"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3"/>
          <p:cNvSpPr>
            <a:spLocks noGrp="1"/>
          </p:cNvSpPr>
          <p:nvPr>
            <p:ph type="dt" sz="half" idx="10"/>
          </p:nvPr>
        </p:nvSpPr>
        <p:spPr/>
        <p:txBody>
          <a:bodyPr/>
          <a:lstStyle>
            <a:lvl1pPr>
              <a:defRPr/>
            </a:lvl1pPr>
          </a:lstStyle>
          <a:p>
            <a:pPr>
              <a:defRPr/>
            </a:pPr>
            <a:fld id="{A781269D-2DAD-418A-9BB5-0670DCEAF2C7}" type="datetimeFigureOut">
              <a:rPr lang="ru-RU"/>
              <a:pPr>
                <a:defRPr/>
              </a:pPr>
              <a:t>07.12.2016</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5AA01360-ABFA-47C4-BAB3-B1E33CF99F1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16"/>
          <p:cNvGrpSpPr>
            <a:grpSpLocks/>
          </p:cNvGrpSpPr>
          <p:nvPr/>
        </p:nvGrpSpPr>
        <p:grpSpPr bwMode="auto">
          <a:xfrm>
            <a:off x="-7938" y="-7938"/>
            <a:ext cx="9170988" cy="6873876"/>
            <a:chOff x="-8467" y="-8468"/>
            <a:chExt cx="9171317" cy="6874935"/>
          </a:xfrm>
        </p:grpSpPr>
        <p:sp>
          <p:nvSpPr>
            <p:cNvPr id="7" name="Freeform 6"/>
            <p:cNvSpPr/>
            <p:nvPr/>
          </p:nvSpPr>
          <p:spPr>
            <a:xfrm>
              <a:off x="-8467" y="4013290"/>
              <a:ext cx="457217" cy="285317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455" y="4175239"/>
              <a:ext cx="4022869" cy="2683288"/>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3462" y="-529"/>
              <a:ext cx="1217656" cy="685905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2644" y="-529"/>
              <a:ext cx="2268619" cy="686699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393" y="-8468"/>
              <a:ext cx="1947932" cy="6866996"/>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8634" y="3919613"/>
              <a:ext cx="2513103" cy="2938915"/>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123" y="-8468"/>
              <a:ext cx="2143202" cy="6866996"/>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6044" y="-8468"/>
              <a:ext cx="857281" cy="6866996"/>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425" y="-8468"/>
              <a:ext cx="1066838" cy="6866996"/>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9024" y="4894488"/>
              <a:ext cx="1093826" cy="1964040"/>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Title Placeholder 1"/>
          <p:cNvSpPr>
            <a:spLocks noGrp="1"/>
          </p:cNvSpPr>
          <p:nvPr>
            <p:ph type="title"/>
          </p:nvPr>
        </p:nvSpPr>
        <p:spPr bwMode="auto">
          <a:xfrm>
            <a:off x="609600" y="609600"/>
            <a:ext cx="6348413" cy="1320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заголовка</a:t>
            </a:r>
            <a:endParaRPr lang="en-US" smtClean="0"/>
          </a:p>
        </p:txBody>
      </p:sp>
      <p:sp>
        <p:nvSpPr>
          <p:cNvPr id="1028" name="Text Placeholder 2"/>
          <p:cNvSpPr>
            <a:spLocks noGrp="1"/>
          </p:cNvSpPr>
          <p:nvPr>
            <p:ph type="body" idx="1"/>
          </p:nvPr>
        </p:nvSpPr>
        <p:spPr bwMode="auto">
          <a:xfrm>
            <a:off x="609600" y="2160588"/>
            <a:ext cx="6348413" cy="3881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5405438" y="6042025"/>
            <a:ext cx="684212" cy="365125"/>
          </a:xfrm>
          <a:prstGeom prst="rect">
            <a:avLst/>
          </a:prstGeom>
        </p:spPr>
        <p:txBody>
          <a:bodyPr vert="horz" lIns="91440" tIns="45720" rIns="91440" bIns="45720" rtlCol="0" anchor="ctr"/>
          <a:lstStyle>
            <a:lvl1pPr algn="r" fontAlgn="auto">
              <a:spcBef>
                <a:spcPts val="0"/>
              </a:spcBef>
              <a:spcAft>
                <a:spcPts val="0"/>
              </a:spcAft>
              <a:defRPr sz="900" smtClean="0">
                <a:solidFill>
                  <a:schemeClr val="tx1">
                    <a:tint val="75000"/>
                  </a:schemeClr>
                </a:solidFill>
                <a:latin typeface="+mn-lt"/>
                <a:cs typeface="+mn-cs"/>
              </a:defRPr>
            </a:lvl1pPr>
          </a:lstStyle>
          <a:p>
            <a:pPr>
              <a:defRPr/>
            </a:pPr>
            <a:fld id="{7D901DE5-DF70-4AF3-827F-D78B05D49375}" type="datetimeFigureOut">
              <a:rPr lang="ru-RU"/>
              <a:pPr>
                <a:defRPr/>
              </a:pPr>
              <a:t>07.12.2016</a:t>
            </a:fld>
            <a:endParaRPr lang="ru-RU"/>
          </a:p>
        </p:txBody>
      </p:sp>
      <p:sp>
        <p:nvSpPr>
          <p:cNvPr id="5" name="Footer Placeholder 4"/>
          <p:cNvSpPr>
            <a:spLocks noGrp="1"/>
          </p:cNvSpPr>
          <p:nvPr>
            <p:ph type="ftr" sz="quarter" idx="3"/>
          </p:nvPr>
        </p:nvSpPr>
        <p:spPr>
          <a:xfrm>
            <a:off x="609600" y="6042025"/>
            <a:ext cx="4622800"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6445250" y="6042025"/>
            <a:ext cx="512763" cy="365125"/>
          </a:xfrm>
          <a:prstGeom prst="rect">
            <a:avLst/>
          </a:prstGeom>
        </p:spPr>
        <p:txBody>
          <a:bodyPr vert="horz" lIns="91440" tIns="45720" rIns="91440" bIns="45720" rtlCol="0" anchor="ctr"/>
          <a:lstStyle>
            <a:lvl1pPr algn="r" fontAlgn="auto">
              <a:spcBef>
                <a:spcPts val="0"/>
              </a:spcBef>
              <a:spcAft>
                <a:spcPts val="0"/>
              </a:spcAft>
              <a:defRPr sz="900" smtClean="0">
                <a:solidFill>
                  <a:schemeClr val="accent1"/>
                </a:solidFill>
                <a:latin typeface="+mn-lt"/>
                <a:cs typeface="+mn-cs"/>
              </a:defRPr>
            </a:lvl1pPr>
          </a:lstStyle>
          <a:p>
            <a:pPr>
              <a:defRPr/>
            </a:pPr>
            <a:fld id="{D6D4EB85-40A3-4AB9-9ABC-EBCD5D5002D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18" r:id="rId1"/>
    <p:sldLayoutId id="2147483817" r:id="rId2"/>
    <p:sldLayoutId id="2147483816" r:id="rId3"/>
    <p:sldLayoutId id="2147483815" r:id="rId4"/>
    <p:sldLayoutId id="2147483814" r:id="rId5"/>
    <p:sldLayoutId id="2147483813" r:id="rId6"/>
    <p:sldLayoutId id="2147483812" r:id="rId7"/>
    <p:sldLayoutId id="2147483811" r:id="rId8"/>
    <p:sldLayoutId id="2147483810" r:id="rId9"/>
    <p:sldLayoutId id="2147483809" r:id="rId10"/>
    <p:sldLayoutId id="2147483819" r:id="rId11"/>
    <p:sldLayoutId id="2147483808" r:id="rId12"/>
    <p:sldLayoutId id="2147483820" r:id="rId13"/>
    <p:sldLayoutId id="2147483807" r:id="rId14"/>
    <p:sldLayoutId id="2147483806" r:id="rId15"/>
    <p:sldLayoutId id="2147483805" r:id="rId16"/>
  </p:sldLayoutIdLst>
  <p:txStyles>
    <p:titleStyle>
      <a:lvl1pPr algn="l" defTabSz="457200" rtl="0" fontAlgn="base">
        <a:spcBef>
          <a:spcPct val="0"/>
        </a:spcBef>
        <a:spcAft>
          <a:spcPct val="0"/>
        </a:spcAft>
        <a:defRPr sz="3600" kern="1200">
          <a:solidFill>
            <a:schemeClr val="accent1"/>
          </a:solidFill>
          <a:latin typeface="+mj-lt"/>
          <a:ea typeface="+mj-ea"/>
          <a:cs typeface="+mj-cs"/>
        </a:defRPr>
      </a:lvl1pPr>
      <a:lvl2pPr algn="l" defTabSz="457200" rtl="0" fontAlgn="base">
        <a:spcBef>
          <a:spcPct val="0"/>
        </a:spcBef>
        <a:spcAft>
          <a:spcPct val="0"/>
        </a:spcAft>
        <a:defRPr sz="3600">
          <a:solidFill>
            <a:schemeClr val="accent1"/>
          </a:solidFill>
          <a:latin typeface="Trebuchet MS" pitchFamily="34" charset="0"/>
        </a:defRPr>
      </a:lvl2pPr>
      <a:lvl3pPr algn="l" defTabSz="457200" rtl="0" fontAlgn="base">
        <a:spcBef>
          <a:spcPct val="0"/>
        </a:spcBef>
        <a:spcAft>
          <a:spcPct val="0"/>
        </a:spcAft>
        <a:defRPr sz="3600">
          <a:solidFill>
            <a:schemeClr val="accent1"/>
          </a:solidFill>
          <a:latin typeface="Trebuchet MS" pitchFamily="34" charset="0"/>
        </a:defRPr>
      </a:lvl3pPr>
      <a:lvl4pPr algn="l" defTabSz="457200" rtl="0" fontAlgn="base">
        <a:spcBef>
          <a:spcPct val="0"/>
        </a:spcBef>
        <a:spcAft>
          <a:spcPct val="0"/>
        </a:spcAft>
        <a:defRPr sz="3600">
          <a:solidFill>
            <a:schemeClr val="accent1"/>
          </a:solidFill>
          <a:latin typeface="Trebuchet MS" pitchFamily="34" charset="0"/>
        </a:defRPr>
      </a:lvl4pPr>
      <a:lvl5pPr algn="l" defTabSz="457200" rtl="0" fontAlgn="base">
        <a:spcBef>
          <a:spcPct val="0"/>
        </a:spcBef>
        <a:spcAft>
          <a:spcPct val="0"/>
        </a:spcAft>
        <a:defRPr sz="3600">
          <a:solidFill>
            <a:schemeClr val="accent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chemeClr val="accent1"/>
        </a:buClr>
        <a:buSzPct val="80000"/>
        <a:buFont typeface="Wingdings 3" pitchFamily="18" charset="2"/>
        <a:buChar char=""/>
        <a:defRPr kern="1200">
          <a:solidFill>
            <a:srgbClr val="404040"/>
          </a:solidFill>
          <a:latin typeface="+mn-lt"/>
          <a:ea typeface="+mn-ea"/>
          <a:cs typeface="+mn-cs"/>
        </a:defRPr>
      </a:lvl1pPr>
      <a:lvl2pPr marL="742950" indent="-285750" algn="l" defTabSz="457200" rtl="0" fontAlgn="base">
        <a:spcBef>
          <a:spcPts val="1000"/>
        </a:spcBef>
        <a:spcAft>
          <a:spcPct val="0"/>
        </a:spcAft>
        <a:buClr>
          <a:schemeClr val="accent1"/>
        </a:buClr>
        <a:buSzPct val="80000"/>
        <a:buFont typeface="Wingdings 3" pitchFamily="18" charset="2"/>
        <a:buChar char=""/>
        <a:defRPr sz="1600" kern="1200">
          <a:solidFill>
            <a:srgbClr val="404040"/>
          </a:solidFill>
          <a:latin typeface="+mn-lt"/>
          <a:ea typeface="+mn-ea"/>
          <a:cs typeface="+mn-cs"/>
        </a:defRPr>
      </a:lvl2pPr>
      <a:lvl3pPr marL="1143000" indent="-228600" algn="l" defTabSz="457200" rtl="0" fontAlgn="base">
        <a:spcBef>
          <a:spcPts val="1000"/>
        </a:spcBef>
        <a:spcAft>
          <a:spcPct val="0"/>
        </a:spcAft>
        <a:buClr>
          <a:schemeClr val="accent1"/>
        </a:buClr>
        <a:buSzPct val="80000"/>
        <a:buFont typeface="Wingdings 3" pitchFamily="18" charset="2"/>
        <a:buChar char=""/>
        <a:defRPr sz="1400" kern="1200">
          <a:solidFill>
            <a:srgbClr val="404040"/>
          </a:solidFill>
          <a:latin typeface="+mn-lt"/>
          <a:ea typeface="+mn-ea"/>
          <a:cs typeface="+mn-cs"/>
        </a:defRPr>
      </a:lvl3pPr>
      <a:lvl4pPr marL="1600200" indent="-228600" algn="l" defTabSz="457200" rtl="0" fontAlgn="base">
        <a:spcBef>
          <a:spcPts val="1000"/>
        </a:spcBef>
        <a:spcAft>
          <a:spcPct val="0"/>
        </a:spcAft>
        <a:buClr>
          <a:schemeClr val="accent1"/>
        </a:buClr>
        <a:buSzPct val="80000"/>
        <a:buFont typeface="Wingdings 3" pitchFamily="18" charset="2"/>
        <a:buChar char=""/>
        <a:defRPr sz="1200" kern="1200">
          <a:solidFill>
            <a:srgbClr val="404040"/>
          </a:solidFill>
          <a:latin typeface="+mn-lt"/>
          <a:ea typeface="+mn-ea"/>
          <a:cs typeface="+mn-cs"/>
        </a:defRPr>
      </a:lvl4pPr>
      <a:lvl5pPr marL="2057400" indent="-228600" algn="l" defTabSz="457200" rtl="0" fontAlgn="base">
        <a:spcBef>
          <a:spcPts val="1000"/>
        </a:spcBef>
        <a:spcAft>
          <a:spcPct val="0"/>
        </a:spcAft>
        <a:buClr>
          <a:schemeClr val="accent1"/>
        </a:buClr>
        <a:buSzPct val="80000"/>
        <a:buFont typeface="Wingdings 3"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917575" y="2594862"/>
            <a:ext cx="6297613" cy="1235075"/>
          </a:xfrm>
        </p:spPr>
        <p:txBody>
          <a:bodyPr/>
          <a:lstStyle/>
          <a:p>
            <a:pPr algn="ctr"/>
            <a:r>
              <a:rPr lang="ru-RU" sz="1800" dirty="0" smtClean="0">
                <a:solidFill>
                  <a:srgbClr val="236292"/>
                </a:solidFill>
                <a:cs typeface="Times New Roman" pitchFamily="18" charset="0"/>
              </a:rPr>
              <a:t/>
            </a:r>
            <a:br>
              <a:rPr lang="ru-RU" sz="1800" dirty="0" smtClean="0">
                <a:solidFill>
                  <a:srgbClr val="236292"/>
                </a:solidFill>
                <a:cs typeface="Times New Roman" pitchFamily="18" charset="0"/>
              </a:rPr>
            </a:br>
            <a:r>
              <a:rPr lang="ru-RU" sz="1800" dirty="0" smtClean="0">
                <a:solidFill>
                  <a:srgbClr val="236292"/>
                </a:solidFill>
                <a:cs typeface="Times New Roman" pitchFamily="18" charset="0"/>
              </a:rPr>
              <a:t/>
            </a:r>
            <a:br>
              <a:rPr lang="ru-RU" sz="1800" dirty="0" smtClean="0">
                <a:solidFill>
                  <a:srgbClr val="236292"/>
                </a:solidFill>
                <a:cs typeface="Times New Roman" pitchFamily="18" charset="0"/>
              </a:rPr>
            </a:br>
            <a:r>
              <a:rPr lang="ru-RU" sz="1800" dirty="0" smtClean="0">
                <a:solidFill>
                  <a:srgbClr val="236292"/>
                </a:solidFill>
                <a:cs typeface="Times New Roman" pitchFamily="18" charset="0"/>
              </a:rPr>
              <a:t> «</a:t>
            </a:r>
            <a:r>
              <a:rPr lang="ru-RU" sz="1800" dirty="0" smtClean="0">
                <a:solidFill>
                  <a:srgbClr val="236292"/>
                </a:solidFill>
                <a:cs typeface="Times New Roman" pitchFamily="18" charset="0"/>
              </a:rPr>
              <a:t>Диагностика, техническое обслуживание и ремонт системы бесконтактного зажигания»</a:t>
            </a:r>
            <a:br>
              <a:rPr lang="ru-RU" sz="1800" dirty="0" smtClean="0">
                <a:solidFill>
                  <a:srgbClr val="236292"/>
                </a:solidFill>
                <a:cs typeface="Times New Roman" pitchFamily="18" charset="0"/>
              </a:rPr>
            </a:br>
            <a:endParaRPr lang="ru-RU" sz="1800" dirty="0" smtClean="0">
              <a:solidFill>
                <a:srgbClr val="236292"/>
              </a:solidFill>
            </a:endParaRPr>
          </a:p>
        </p:txBody>
      </p:sp>
      <p:sp>
        <p:nvSpPr>
          <p:cNvPr id="7" name="Прямоугольник 6"/>
          <p:cNvSpPr/>
          <p:nvPr/>
        </p:nvSpPr>
        <p:spPr>
          <a:xfrm>
            <a:off x="373063" y="5610225"/>
            <a:ext cx="4572000" cy="290513"/>
          </a:xfrm>
          <a:prstGeom prst="rect">
            <a:avLst/>
          </a:prstGeom>
        </p:spPr>
        <p:txBody>
          <a:bodyPr>
            <a:spAutoFit/>
          </a:bodyPr>
          <a:lstStyle/>
          <a:p>
            <a:endParaRPr lang="ru-RU" sz="1300">
              <a:solidFill>
                <a:srgbClr val="236292"/>
              </a:solidFill>
              <a:latin typeface="Trebuchet MS"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Прямоугольник 3"/>
          <p:cNvSpPr>
            <a:spLocks noChangeArrowheads="1"/>
          </p:cNvSpPr>
          <p:nvPr/>
        </p:nvSpPr>
        <p:spPr bwMode="auto">
          <a:xfrm>
            <a:off x="1793875" y="254000"/>
            <a:ext cx="2849563" cy="460375"/>
          </a:xfrm>
          <a:prstGeom prst="rect">
            <a:avLst/>
          </a:prstGeom>
          <a:noFill/>
          <a:ln w="9525">
            <a:noFill/>
            <a:miter lim="800000"/>
            <a:headEnd/>
            <a:tailEnd/>
          </a:ln>
        </p:spPr>
        <p:txBody>
          <a:bodyPr wrap="none">
            <a:spAutoFit/>
          </a:bodyPr>
          <a:lstStyle/>
          <a:p>
            <a:r>
              <a:rPr lang="ru-RU" sz="2400">
                <a:latin typeface="Trebuchet MS" pitchFamily="34" charset="0"/>
              </a:rPr>
              <a:t>ВАЗ 2106 (Жигули)</a:t>
            </a:r>
          </a:p>
        </p:txBody>
      </p:sp>
      <p:graphicFrame>
        <p:nvGraphicFramePr>
          <p:cNvPr id="7" name="Таблица 6"/>
          <p:cNvGraphicFramePr>
            <a:graphicFrameLocks noGrp="1"/>
          </p:cNvGraphicFramePr>
          <p:nvPr/>
        </p:nvGraphicFramePr>
        <p:xfrm>
          <a:off x="990600" y="857250"/>
          <a:ext cx="5019674" cy="5739699"/>
        </p:xfrm>
        <a:graphic>
          <a:graphicData uri="http://schemas.openxmlformats.org/drawingml/2006/table">
            <a:tbl>
              <a:tblPr firstRow="1" firstCol="1" bandRow="1">
                <a:tableStyleId>{5C22544A-7EE6-4342-B048-85BDC9FD1C3A}</a:tableStyleId>
              </a:tblPr>
              <a:tblGrid>
                <a:gridCol w="2509837">
                  <a:extLst>
                    <a:ext uri="{9D8B030D-6E8A-4147-A177-3AD203B41FA5}"/>
                  </a:extLst>
                </a:gridCol>
                <a:gridCol w="2509837">
                  <a:extLst>
                    <a:ext uri="{9D8B030D-6E8A-4147-A177-3AD203B41FA5}"/>
                  </a:extLst>
                </a:gridCol>
              </a:tblGrid>
              <a:tr h="242005">
                <a:tc>
                  <a:txBody>
                    <a:bodyPr/>
                    <a:lstStyle/>
                    <a:p>
                      <a:pPr>
                        <a:lnSpc>
                          <a:spcPct val="115000"/>
                        </a:lnSpc>
                        <a:spcAft>
                          <a:spcPts val="1000"/>
                        </a:spcAft>
                      </a:pPr>
                      <a:r>
                        <a:rPr lang="ru-RU" sz="800">
                          <a:effectLst/>
                        </a:rPr>
                        <a:t>Причина неисправности</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a:effectLst/>
                        </a:rPr>
                        <a:t>Способ устранения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r h="242005">
                <a:tc gridSpan="2">
                  <a:txBody>
                    <a:bodyPr/>
                    <a:lstStyle/>
                    <a:p>
                      <a:pPr>
                        <a:lnSpc>
                          <a:spcPct val="115000"/>
                        </a:lnSpc>
                        <a:spcAft>
                          <a:spcPts val="1000"/>
                        </a:spcAft>
                      </a:pPr>
                      <a:r>
                        <a:rPr lang="ru-RU" sz="800">
                          <a:effectLst/>
                        </a:rPr>
                        <a:t>Двигатель не запускается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hMerge="1">
                  <a:txBody>
                    <a:bodyPr/>
                    <a:lstStyle/>
                    <a:p>
                      <a:endParaRPr lang="ru-RU"/>
                    </a:p>
                  </a:txBody>
                  <a:tcPr/>
                </a:tc>
                <a:extLst>
                  <a:ext uri="{0D108BD9-81ED-4DB2-BD59-A6C34878D82A}"/>
                </a:extLst>
              </a:tr>
              <a:tr h="548935">
                <a:tc>
                  <a:txBody>
                    <a:bodyPr/>
                    <a:lstStyle/>
                    <a:p>
                      <a:pPr>
                        <a:lnSpc>
                          <a:spcPct val="115000"/>
                        </a:lnSpc>
                        <a:spcAft>
                          <a:spcPts val="1000"/>
                        </a:spcAft>
                      </a:pPr>
                      <a:r>
                        <a:rPr lang="ru-RU" sz="800">
                          <a:effectLst/>
                        </a:rPr>
                        <a:t>На коммутатор не поступают импульсы напряжения от бесконтактного датчика: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a:effectLst/>
                        </a:rPr>
                        <a:t>Проделайте следующее: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r h="548935">
                <a:tc>
                  <a:txBody>
                    <a:bodyPr/>
                    <a:lstStyle/>
                    <a:p>
                      <a:pPr>
                        <a:lnSpc>
                          <a:spcPct val="115000"/>
                        </a:lnSpc>
                        <a:spcAft>
                          <a:spcPts val="1000"/>
                        </a:spcAft>
                      </a:pPr>
                      <a:r>
                        <a:rPr lang="ru-RU" sz="800">
                          <a:effectLst/>
                        </a:rPr>
                        <a:t>– обрыв в проводах между датчиком-распределителем зажигания и коммутатором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a:effectLst/>
                        </a:rPr>
                        <a:t>– проверьте провода и их соединения; поврежденные провода замените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r h="548935">
                <a:tc>
                  <a:txBody>
                    <a:bodyPr/>
                    <a:lstStyle/>
                    <a:p>
                      <a:pPr>
                        <a:lnSpc>
                          <a:spcPct val="115000"/>
                        </a:lnSpc>
                        <a:spcAft>
                          <a:spcPts val="1000"/>
                        </a:spcAft>
                      </a:pPr>
                      <a:r>
                        <a:rPr lang="ru-RU" sz="800">
                          <a:effectLst/>
                        </a:rPr>
                        <a:t>– неисправен бесконтактный датчик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a:effectLst/>
                        </a:rPr>
                        <a:t>– проверьте датчик с помощью переходного разъема и вольтметра; неисправный датчик замените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r h="548935">
                <a:tc>
                  <a:txBody>
                    <a:bodyPr/>
                    <a:lstStyle/>
                    <a:p>
                      <a:pPr>
                        <a:lnSpc>
                          <a:spcPct val="115000"/>
                        </a:lnSpc>
                        <a:spcAft>
                          <a:spcPts val="1000"/>
                        </a:spcAft>
                      </a:pPr>
                      <a:r>
                        <a:rPr lang="ru-RU" sz="800">
                          <a:effectLst/>
                        </a:rPr>
                        <a:t>Не поступают импульсы тока на первичную обмотку катушки зажигания: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a:effectLst/>
                        </a:rPr>
                        <a:t>Проделайте следующее: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r h="548935">
                <a:tc>
                  <a:txBody>
                    <a:bodyPr/>
                    <a:lstStyle/>
                    <a:p>
                      <a:pPr>
                        <a:lnSpc>
                          <a:spcPct val="115000"/>
                        </a:lnSpc>
                        <a:spcAft>
                          <a:spcPts val="1000"/>
                        </a:spcAft>
                      </a:pPr>
                      <a:r>
                        <a:rPr lang="ru-RU" sz="800">
                          <a:effectLst/>
                        </a:rPr>
                        <a:t>– обрыв в проводах, соединяющих коммутатор с выключателем или с катушкой зажигания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a:effectLst/>
                        </a:rPr>
                        <a:t>– проверьте провода и их соединения; поврежденные провода замените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r h="548935">
                <a:tc>
                  <a:txBody>
                    <a:bodyPr/>
                    <a:lstStyle/>
                    <a:p>
                      <a:pPr>
                        <a:lnSpc>
                          <a:spcPct val="115000"/>
                        </a:lnSpc>
                        <a:spcAft>
                          <a:spcPts val="1000"/>
                        </a:spcAft>
                      </a:pPr>
                      <a:r>
                        <a:rPr lang="ru-RU" sz="800">
                          <a:effectLst/>
                        </a:rPr>
                        <a:t>– неисправен коммутатор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a:effectLst/>
                        </a:rPr>
                        <a:t>– проверьте коммутатор осциллографом; неисправный коммутатор замените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r h="548935">
                <a:tc>
                  <a:txBody>
                    <a:bodyPr/>
                    <a:lstStyle/>
                    <a:p>
                      <a:pPr>
                        <a:lnSpc>
                          <a:spcPct val="115000"/>
                        </a:lnSpc>
                        <a:spcAft>
                          <a:spcPts val="1000"/>
                        </a:spcAft>
                      </a:pPr>
                      <a:r>
                        <a:rPr lang="ru-RU" sz="800">
                          <a:effectLst/>
                        </a:rPr>
                        <a:t>– не срабатывает выключатель зажигания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a:effectLst/>
                        </a:rPr>
                        <a:t>– проверьте, замените неисправную контактную часть выключателя зажигания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r h="394660">
                <a:tc>
                  <a:txBody>
                    <a:bodyPr/>
                    <a:lstStyle/>
                    <a:p>
                      <a:pPr>
                        <a:lnSpc>
                          <a:spcPct val="115000"/>
                        </a:lnSpc>
                        <a:spcAft>
                          <a:spcPts val="1000"/>
                        </a:spcAft>
                      </a:pPr>
                      <a:r>
                        <a:rPr lang="ru-RU" sz="800">
                          <a:effectLst/>
                        </a:rPr>
                        <a:t>Не подается высокое напряжение к свечам зажигания: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a:effectLst/>
                        </a:rPr>
                        <a:t>Проделайте следующее: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r h="1018484">
                <a:tc>
                  <a:txBody>
                    <a:bodyPr/>
                    <a:lstStyle/>
                    <a:p>
                      <a:pPr>
                        <a:lnSpc>
                          <a:spcPct val="115000"/>
                        </a:lnSpc>
                        <a:spcAft>
                          <a:spcPts val="1000"/>
                        </a:spcAft>
                      </a:pPr>
                      <a:r>
                        <a:rPr lang="ru-RU" sz="800">
                          <a:effectLst/>
                        </a:rPr>
                        <a:t>– неплотно посажены в гнездах, оторвались или окислены наконечники проводов высокого напряжения; провода сильно загрязнены или повреждена их изоляция </a:t>
                      </a:r>
                      <a:endParaRPr lang="ru-RU" sz="70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tc>
                  <a:txBody>
                    <a:bodyPr/>
                    <a:lstStyle/>
                    <a:p>
                      <a:pPr>
                        <a:lnSpc>
                          <a:spcPct val="115000"/>
                        </a:lnSpc>
                        <a:spcAft>
                          <a:spcPts val="1000"/>
                        </a:spcAft>
                      </a:pPr>
                      <a:r>
                        <a:rPr lang="ru-RU" sz="800" dirty="0">
                          <a:effectLst/>
                        </a:rPr>
                        <a:t>– проверьте и восстановите соединения, очистите или замените провода </a:t>
                      </a:r>
                      <a:endParaRPr lang="ru-RU" sz="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5017" marR="35017" marT="35017" marB="35017" anchor="ctr"/>
                </a:tc>
                <a:extLst>
                  <a:ext uri="{0D108BD9-81ED-4DB2-BD59-A6C34878D82A}"/>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581025" y="266700"/>
          <a:ext cx="5876926" cy="6324601"/>
        </p:xfrm>
        <a:graphic>
          <a:graphicData uri="http://schemas.openxmlformats.org/drawingml/2006/table">
            <a:tbl>
              <a:tblPr firstRow="1" firstCol="1" bandRow="1">
                <a:tableStyleId>{5C22544A-7EE6-4342-B048-85BDC9FD1C3A}</a:tableStyleId>
              </a:tblPr>
              <a:tblGrid>
                <a:gridCol w="2938463">
                  <a:extLst>
                    <a:ext uri="{9D8B030D-6E8A-4147-A177-3AD203B41FA5}"/>
                  </a:extLst>
                </a:gridCol>
                <a:gridCol w="2938463">
                  <a:extLst>
                    <a:ext uri="{9D8B030D-6E8A-4147-A177-3AD203B41FA5}"/>
                  </a:extLst>
                </a:gridCol>
              </a:tblGrid>
              <a:tr h="799486">
                <a:tc>
                  <a:txBody>
                    <a:bodyPr/>
                    <a:lstStyle/>
                    <a:p>
                      <a:pPr>
                        <a:lnSpc>
                          <a:spcPct val="115000"/>
                        </a:lnSpc>
                        <a:spcAft>
                          <a:spcPts val="1000"/>
                        </a:spcAft>
                      </a:pPr>
                      <a:r>
                        <a:rPr lang="ru-RU" sz="900">
                          <a:effectLst/>
                        </a:rPr>
                        <a:t>– износ или повреждение контактного уголька, зависание его в крышке датчика-распределителя зажигания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dirty="0">
                          <a:effectLst/>
                        </a:rPr>
                        <a:t>– проверьте и при необходимости замените контактный уголек </a:t>
                      </a:r>
                      <a:endParaRPr lang="ru-RU"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r h="1155595">
                <a:tc>
                  <a:txBody>
                    <a:bodyPr/>
                    <a:lstStyle/>
                    <a:p>
                      <a:pPr>
                        <a:lnSpc>
                          <a:spcPct val="115000"/>
                        </a:lnSpc>
                        <a:spcAft>
                          <a:spcPts val="1000"/>
                        </a:spcAft>
                      </a:pPr>
                      <a:r>
                        <a:rPr lang="ru-RU" sz="900">
                          <a:effectLst/>
                        </a:rPr>
                        <a:t>– утечка тока через трещины или прогары в крышке или роторе датчика-распределителя зажигания, через нагар или влагу на внутренней поверхности крышки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a:effectLst/>
                        </a:rPr>
                        <a:t>– проверьте, очистите крышку от влаги и нагара, замените крышку и ротор, если в них имеются трещины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r h="621430">
                <a:tc>
                  <a:txBody>
                    <a:bodyPr/>
                    <a:lstStyle/>
                    <a:p>
                      <a:pPr>
                        <a:lnSpc>
                          <a:spcPct val="115000"/>
                        </a:lnSpc>
                        <a:spcAft>
                          <a:spcPts val="1000"/>
                        </a:spcAft>
                      </a:pPr>
                      <a:r>
                        <a:rPr lang="ru-RU" sz="900">
                          <a:effectLst/>
                        </a:rPr>
                        <a:t>– перегорание резистора в роторе датчика-распределителя зажигания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a:effectLst/>
                        </a:rPr>
                        <a:t>– замените резистор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r h="267074">
                <a:tc>
                  <a:txBody>
                    <a:bodyPr/>
                    <a:lstStyle/>
                    <a:p>
                      <a:pPr>
                        <a:lnSpc>
                          <a:spcPct val="115000"/>
                        </a:lnSpc>
                        <a:spcAft>
                          <a:spcPts val="1000"/>
                        </a:spcAft>
                      </a:pPr>
                      <a:r>
                        <a:rPr lang="ru-RU" sz="900">
                          <a:effectLst/>
                        </a:rPr>
                        <a:t>– повреждена катушка зажигания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a:effectLst/>
                        </a:rPr>
                        <a:t>– замените катушку зажигания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r h="627088">
                <a:tc>
                  <a:txBody>
                    <a:bodyPr/>
                    <a:lstStyle/>
                    <a:p>
                      <a:pPr>
                        <a:lnSpc>
                          <a:spcPct val="115000"/>
                        </a:lnSpc>
                        <a:spcAft>
                          <a:spcPts val="1000"/>
                        </a:spcAft>
                      </a:pPr>
                      <a:r>
                        <a:rPr lang="ru-RU" sz="900">
                          <a:effectLst/>
                        </a:rPr>
                        <a:t>Замаслены электроды свечей зажигания или зазор между ними не соответствует норме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a:effectLst/>
                        </a:rPr>
                        <a:t>Очистите свечи и отрегулируйте зазор между электродами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r h="443376">
                <a:tc>
                  <a:txBody>
                    <a:bodyPr/>
                    <a:lstStyle/>
                    <a:p>
                      <a:pPr>
                        <a:lnSpc>
                          <a:spcPct val="115000"/>
                        </a:lnSpc>
                        <a:spcAft>
                          <a:spcPts val="1000"/>
                        </a:spcAft>
                      </a:pPr>
                      <a:r>
                        <a:rPr lang="ru-RU" sz="900">
                          <a:effectLst/>
                        </a:rPr>
                        <a:t>Повреждены свечи зажигания (трещина на изоляторе)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a:effectLst/>
                        </a:rPr>
                        <a:t>Замените свечи новыми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r h="813350">
                <a:tc>
                  <a:txBody>
                    <a:bodyPr/>
                    <a:lstStyle/>
                    <a:p>
                      <a:pPr>
                        <a:lnSpc>
                          <a:spcPct val="115000"/>
                        </a:lnSpc>
                        <a:spcAft>
                          <a:spcPts val="1000"/>
                        </a:spcAft>
                      </a:pPr>
                      <a:r>
                        <a:rPr lang="ru-RU" sz="900">
                          <a:effectLst/>
                        </a:rPr>
                        <a:t>Нарушен порядок присоединения проводов высокого напряжения к выводам крышки датчика-распределителя зажигания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a:effectLst/>
                        </a:rPr>
                        <a:t>Присоедините провода в порядке зажигания 1–3–4–2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r h="443376">
                <a:tc>
                  <a:txBody>
                    <a:bodyPr/>
                    <a:lstStyle/>
                    <a:p>
                      <a:pPr>
                        <a:lnSpc>
                          <a:spcPct val="115000"/>
                        </a:lnSpc>
                        <a:spcAft>
                          <a:spcPts val="1000"/>
                        </a:spcAft>
                      </a:pPr>
                      <a:r>
                        <a:rPr lang="ru-RU" sz="900">
                          <a:effectLst/>
                        </a:rPr>
                        <a:t>Неправильная установка момента зажигания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a:effectLst/>
                        </a:rPr>
                        <a:t>Проверьте, отрегулируйте момент зажигания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r h="267074">
                <a:tc gridSpan="2">
                  <a:txBody>
                    <a:bodyPr/>
                    <a:lstStyle/>
                    <a:p>
                      <a:pPr>
                        <a:lnSpc>
                          <a:spcPct val="115000"/>
                        </a:lnSpc>
                        <a:spcAft>
                          <a:spcPts val="1000"/>
                        </a:spcAft>
                      </a:pPr>
                      <a:r>
                        <a:rPr lang="ru-RU" sz="900">
                          <a:effectLst/>
                        </a:rPr>
                        <a:t>Двигатель работает неустойчиво или глохнет на холостом ходу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hMerge="1">
                  <a:txBody>
                    <a:bodyPr/>
                    <a:lstStyle/>
                    <a:p>
                      <a:endParaRPr lang="ru-RU"/>
                    </a:p>
                  </a:txBody>
                  <a:tcPr/>
                </a:tc>
                <a:extLst>
                  <a:ext uri="{0D108BD9-81ED-4DB2-BD59-A6C34878D82A}"/>
                </a:extLst>
              </a:tr>
              <a:tr h="443376">
                <a:tc>
                  <a:txBody>
                    <a:bodyPr/>
                    <a:lstStyle/>
                    <a:p>
                      <a:pPr>
                        <a:lnSpc>
                          <a:spcPct val="115000"/>
                        </a:lnSpc>
                        <a:spcAft>
                          <a:spcPts val="1000"/>
                        </a:spcAft>
                      </a:pPr>
                      <a:r>
                        <a:rPr lang="ru-RU" sz="900">
                          <a:effectLst/>
                        </a:rPr>
                        <a:t>Слишком раннее зажигание в цилиндрах двигателя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a:effectLst/>
                        </a:rPr>
                        <a:t>Проверьте, отрегулируйте момент зажигания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r h="443376">
                <a:tc>
                  <a:txBody>
                    <a:bodyPr/>
                    <a:lstStyle/>
                    <a:p>
                      <a:pPr>
                        <a:lnSpc>
                          <a:spcPct val="115000"/>
                        </a:lnSpc>
                        <a:spcAft>
                          <a:spcPts val="1000"/>
                        </a:spcAft>
                      </a:pPr>
                      <a:r>
                        <a:rPr lang="ru-RU" sz="900">
                          <a:effectLst/>
                        </a:rPr>
                        <a:t>Большой зазор между электродами свечей зажигания </a:t>
                      </a:r>
                      <a:endParaRPr lang="ru-RU"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tc>
                  <a:txBody>
                    <a:bodyPr/>
                    <a:lstStyle/>
                    <a:p>
                      <a:pPr>
                        <a:lnSpc>
                          <a:spcPct val="115000"/>
                        </a:lnSpc>
                        <a:spcAft>
                          <a:spcPts val="1000"/>
                        </a:spcAft>
                      </a:pPr>
                      <a:r>
                        <a:rPr lang="ru-RU" sz="900" dirty="0">
                          <a:effectLst/>
                        </a:rPr>
                        <a:t>Проверьте, отрегулируйте зазор между электродами </a:t>
                      </a:r>
                      <a:endParaRPr lang="ru-RU"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969" marR="33969" marT="33969" marB="33969" anchor="ctr"/>
                </a:tc>
                <a:extLst>
                  <a:ext uri="{0D108BD9-81ED-4DB2-BD59-A6C34878D82A}"/>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495300" y="304800"/>
          <a:ext cx="6391276" cy="6289809"/>
        </p:xfrm>
        <a:graphic>
          <a:graphicData uri="http://schemas.openxmlformats.org/drawingml/2006/table">
            <a:tbl>
              <a:tblPr firstRow="1" firstCol="1" bandRow="1">
                <a:tableStyleId>{5C22544A-7EE6-4342-B048-85BDC9FD1C3A}</a:tableStyleId>
              </a:tblPr>
              <a:tblGrid>
                <a:gridCol w="3195638">
                  <a:extLst>
                    <a:ext uri="{9D8B030D-6E8A-4147-A177-3AD203B41FA5}"/>
                  </a:extLst>
                </a:gridCol>
                <a:gridCol w="3195638">
                  <a:extLst>
                    <a:ext uri="{9D8B030D-6E8A-4147-A177-3AD203B41FA5}"/>
                  </a:extLst>
                </a:gridCol>
              </a:tblGrid>
              <a:tr h="371330">
                <a:tc gridSpan="2">
                  <a:txBody>
                    <a:bodyPr/>
                    <a:lstStyle/>
                    <a:p>
                      <a:pPr>
                        <a:lnSpc>
                          <a:spcPct val="115000"/>
                        </a:lnSpc>
                        <a:spcAft>
                          <a:spcPts val="1000"/>
                        </a:spcAft>
                      </a:pPr>
                      <a:r>
                        <a:rPr lang="ru-RU" sz="900">
                          <a:effectLst/>
                        </a:rPr>
                        <a:t>Двигатель неравномерно и неустойчиво работает при большой частоте вращения коленчатого вала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hMerge="1">
                  <a:txBody>
                    <a:bodyPr/>
                    <a:lstStyle/>
                    <a:p>
                      <a:endParaRPr lang="ru-RU"/>
                    </a:p>
                  </a:txBody>
                  <a:tcPr/>
                </a:tc>
                <a:extLst>
                  <a:ext uri="{0D108BD9-81ED-4DB2-BD59-A6C34878D82A}"/>
                </a:extLst>
              </a:tr>
              <a:tr h="514964">
                <a:tc>
                  <a:txBody>
                    <a:bodyPr/>
                    <a:lstStyle/>
                    <a:p>
                      <a:pPr>
                        <a:lnSpc>
                          <a:spcPct val="115000"/>
                        </a:lnSpc>
                        <a:spcAft>
                          <a:spcPts val="1000"/>
                        </a:spcAft>
                      </a:pPr>
                      <a:r>
                        <a:rPr lang="ru-RU" sz="900">
                          <a:effectLst/>
                        </a:rPr>
                        <a:t>Ослабли пружины грузиков регулятора опережения зажигания в датчике-распределителе зажигания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a:effectLst/>
                        </a:rPr>
                        <a:t>Замените пружины, проверьте работу центробежного регулятора на стенде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r h="227698">
                <a:tc gridSpan="2">
                  <a:txBody>
                    <a:bodyPr/>
                    <a:lstStyle/>
                    <a:p>
                      <a:pPr>
                        <a:lnSpc>
                          <a:spcPct val="115000"/>
                        </a:lnSpc>
                        <a:spcAft>
                          <a:spcPts val="1000"/>
                        </a:spcAft>
                      </a:pPr>
                      <a:r>
                        <a:rPr lang="ru-RU" sz="900">
                          <a:effectLst/>
                        </a:rPr>
                        <a:t>Перебои в работе двигателя на всех режимах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hMerge="1">
                  <a:txBody>
                    <a:bodyPr/>
                    <a:lstStyle/>
                    <a:p>
                      <a:endParaRPr lang="ru-RU"/>
                    </a:p>
                  </a:txBody>
                  <a:tcPr/>
                </a:tc>
                <a:extLst>
                  <a:ext uri="{0D108BD9-81ED-4DB2-BD59-A6C34878D82A}"/>
                </a:extLst>
              </a:tr>
              <a:tr h="615167">
                <a:tc>
                  <a:txBody>
                    <a:bodyPr/>
                    <a:lstStyle/>
                    <a:p>
                      <a:pPr>
                        <a:lnSpc>
                          <a:spcPct val="115000"/>
                        </a:lnSpc>
                        <a:spcAft>
                          <a:spcPts val="1000"/>
                        </a:spcAft>
                      </a:pPr>
                      <a:r>
                        <a:rPr lang="ru-RU" sz="900">
                          <a:effectLst/>
                        </a:rPr>
                        <a:t>Повреждены провода в системе зажигания, ослаблено крепление проводов или окислены их наконечники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a:effectLst/>
                        </a:rPr>
                        <a:t>Проверьте провода и их соединения. Поврежденные провода замените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r h="514964">
                <a:tc>
                  <a:txBody>
                    <a:bodyPr/>
                    <a:lstStyle/>
                    <a:p>
                      <a:pPr>
                        <a:lnSpc>
                          <a:spcPct val="115000"/>
                        </a:lnSpc>
                        <a:spcAft>
                          <a:spcPts val="1000"/>
                        </a:spcAft>
                      </a:pPr>
                      <a:r>
                        <a:rPr lang="ru-RU" sz="900">
                          <a:effectLst/>
                        </a:rPr>
                        <a:t>Износ электродов или замасливание свечей зажигания, значительный нагар; трещины на изоляторе свечи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a:effectLst/>
                        </a:rPr>
                        <a:t>Проверьте свечи, отрегулируйте зазор между электродами, поврежденные свечи замените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r h="514964">
                <a:tc>
                  <a:txBody>
                    <a:bodyPr/>
                    <a:lstStyle/>
                    <a:p>
                      <a:pPr>
                        <a:lnSpc>
                          <a:spcPct val="115000"/>
                        </a:lnSpc>
                        <a:spcAft>
                          <a:spcPts val="1000"/>
                        </a:spcAft>
                      </a:pPr>
                      <a:r>
                        <a:rPr lang="ru-RU" sz="900">
                          <a:effectLst/>
                        </a:rPr>
                        <a:t>Износ или повреждение контактного уголька в крышке датчика-распределителя зажигания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a:effectLst/>
                        </a:rPr>
                        <a:t>Замените контактный уголек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r h="514964">
                <a:tc>
                  <a:txBody>
                    <a:bodyPr/>
                    <a:lstStyle/>
                    <a:p>
                      <a:pPr>
                        <a:lnSpc>
                          <a:spcPct val="115000"/>
                        </a:lnSpc>
                        <a:spcAft>
                          <a:spcPts val="1000"/>
                        </a:spcAft>
                      </a:pPr>
                      <a:r>
                        <a:rPr lang="ru-RU" sz="900">
                          <a:effectLst/>
                        </a:rPr>
                        <a:t>Сильное подгорание центрального контакта ротора датчика-распределителя зажигания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a:effectLst/>
                        </a:rPr>
                        <a:t>Зачистите центральный контакт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r h="514964">
                <a:tc>
                  <a:txBody>
                    <a:bodyPr/>
                    <a:lstStyle/>
                    <a:p>
                      <a:pPr>
                        <a:lnSpc>
                          <a:spcPct val="115000"/>
                        </a:lnSpc>
                        <a:spcAft>
                          <a:spcPts val="1000"/>
                        </a:spcAft>
                      </a:pPr>
                      <a:r>
                        <a:rPr lang="ru-RU" sz="900">
                          <a:effectLst/>
                        </a:rPr>
                        <a:t>Трещины, загрязнение или прогары в роторе или крышке датчика-распределителя зажигания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a:effectLst/>
                        </a:rPr>
                        <a:t>Проверьте, замените ротор или крышку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r h="615167">
                <a:tc>
                  <a:txBody>
                    <a:bodyPr/>
                    <a:lstStyle/>
                    <a:p>
                      <a:pPr>
                        <a:lnSpc>
                          <a:spcPct val="115000"/>
                        </a:lnSpc>
                        <a:spcAft>
                          <a:spcPts val="1000"/>
                        </a:spcAft>
                      </a:pPr>
                      <a:r>
                        <a:rPr lang="ru-RU" sz="900">
                          <a:effectLst/>
                        </a:rPr>
                        <a:t>Неисправен коммутатор – форма импульсов на первичной обмотке катушки зажигания не соответствует норме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a:effectLst/>
                        </a:rPr>
                        <a:t>Проверьте коммутатор с помощью осциллографа, неисправный коммутатор замените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r h="371330">
                <a:tc gridSpan="2">
                  <a:txBody>
                    <a:bodyPr/>
                    <a:lstStyle/>
                    <a:p>
                      <a:pPr>
                        <a:lnSpc>
                          <a:spcPct val="115000"/>
                        </a:lnSpc>
                        <a:spcAft>
                          <a:spcPts val="1000"/>
                        </a:spcAft>
                      </a:pPr>
                      <a:r>
                        <a:rPr lang="ru-RU" sz="900">
                          <a:effectLst/>
                        </a:rPr>
                        <a:t>Двигатель не развивает полной мощности и не обладает достаточной приемистостью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hMerge="1">
                  <a:txBody>
                    <a:bodyPr/>
                    <a:lstStyle/>
                    <a:p>
                      <a:endParaRPr lang="ru-RU"/>
                    </a:p>
                  </a:txBody>
                  <a:tcPr/>
                </a:tc>
                <a:extLst>
                  <a:ext uri="{0D108BD9-81ED-4DB2-BD59-A6C34878D82A}"/>
                </a:extLst>
              </a:tr>
              <a:tr h="371330">
                <a:tc>
                  <a:txBody>
                    <a:bodyPr/>
                    <a:lstStyle/>
                    <a:p>
                      <a:pPr>
                        <a:lnSpc>
                          <a:spcPct val="115000"/>
                        </a:lnSpc>
                        <a:spcAft>
                          <a:spcPts val="1000"/>
                        </a:spcAft>
                      </a:pPr>
                      <a:r>
                        <a:rPr lang="ru-RU" sz="900">
                          <a:effectLst/>
                        </a:rPr>
                        <a:t>Неправильная установка момента зажигания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a:effectLst/>
                        </a:rPr>
                        <a:t>Проверьте, отрегулируйте момент зажигания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r h="514964">
                <a:tc>
                  <a:txBody>
                    <a:bodyPr/>
                    <a:lstStyle/>
                    <a:p>
                      <a:pPr>
                        <a:lnSpc>
                          <a:spcPct val="115000"/>
                        </a:lnSpc>
                        <a:spcAft>
                          <a:spcPts val="1000"/>
                        </a:spcAft>
                      </a:pPr>
                      <a:r>
                        <a:rPr lang="ru-RU" sz="900">
                          <a:effectLst/>
                        </a:rPr>
                        <a:t>Заедание грузиков регулятора опережения зажигания, ослабление пружин грузиков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a:effectLst/>
                        </a:rPr>
                        <a:t>Проверьте, замените поврежденные детали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r h="615167">
                <a:tc>
                  <a:txBody>
                    <a:bodyPr/>
                    <a:lstStyle/>
                    <a:p>
                      <a:pPr>
                        <a:lnSpc>
                          <a:spcPct val="115000"/>
                        </a:lnSpc>
                        <a:spcAft>
                          <a:spcPts val="1000"/>
                        </a:spcAft>
                      </a:pPr>
                      <a:r>
                        <a:rPr lang="ru-RU" sz="900">
                          <a:effectLst/>
                        </a:rPr>
                        <a:t>Неисправен коммутатор – форма импульсов на первичной обмотке катушки зажигания не соответствует норме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tc>
                  <a:txBody>
                    <a:bodyPr/>
                    <a:lstStyle/>
                    <a:p>
                      <a:pPr>
                        <a:lnSpc>
                          <a:spcPct val="115000"/>
                        </a:lnSpc>
                        <a:spcAft>
                          <a:spcPts val="1000"/>
                        </a:spcAft>
                      </a:pPr>
                      <a:r>
                        <a:rPr lang="ru-RU" sz="900" dirty="0">
                          <a:effectLst/>
                        </a:rPr>
                        <a:t>Проверьте коммутатор с помощью осциллографа, неисправный коммутатор замените </a:t>
                      </a:r>
                      <a:endParaRPr lang="ru-RU"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7299" marR="27299" marT="27299" marB="27299" anchor="ctr"/>
                </a:tc>
                <a:extLst>
                  <a:ext uri="{0D108BD9-81ED-4DB2-BD59-A6C34878D82A}"/>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Прямоугольник 3"/>
          <p:cNvSpPr>
            <a:spLocks noChangeArrowheads="1"/>
          </p:cNvSpPr>
          <p:nvPr/>
        </p:nvSpPr>
        <p:spPr bwMode="auto">
          <a:xfrm>
            <a:off x="2514600" y="401638"/>
            <a:ext cx="2582863" cy="460375"/>
          </a:xfrm>
          <a:prstGeom prst="rect">
            <a:avLst/>
          </a:prstGeom>
          <a:noFill/>
          <a:ln w="9525">
            <a:noFill/>
            <a:miter lim="800000"/>
            <a:headEnd/>
            <a:tailEnd/>
          </a:ln>
        </p:spPr>
        <p:txBody>
          <a:bodyPr>
            <a:spAutoFit/>
          </a:bodyPr>
          <a:lstStyle/>
          <a:p>
            <a:r>
              <a:rPr lang="ru-RU" sz="2400">
                <a:latin typeface="Trebuchet MS" pitchFamily="34" charset="0"/>
              </a:rPr>
              <a:t>Введение</a:t>
            </a:r>
          </a:p>
        </p:txBody>
      </p:sp>
      <p:sp>
        <p:nvSpPr>
          <p:cNvPr id="19458" name="Прямоугольник 6"/>
          <p:cNvSpPr>
            <a:spLocks noChangeArrowheads="1"/>
          </p:cNvSpPr>
          <p:nvPr/>
        </p:nvSpPr>
        <p:spPr bwMode="auto">
          <a:xfrm>
            <a:off x="328613" y="1238250"/>
            <a:ext cx="6735762" cy="4516438"/>
          </a:xfrm>
          <a:prstGeom prst="rect">
            <a:avLst/>
          </a:prstGeom>
          <a:noFill/>
          <a:ln w="9525">
            <a:noFill/>
            <a:miter lim="800000"/>
            <a:headEnd/>
            <a:tailEnd/>
          </a:ln>
        </p:spPr>
        <p:txBody>
          <a:bodyPr>
            <a:spAutoFit/>
          </a:bodyPr>
          <a:lstStyle/>
          <a:p>
            <a:pPr>
              <a:lnSpc>
                <a:spcPct val="115000"/>
              </a:lnSpc>
              <a:spcAft>
                <a:spcPts val="1000"/>
              </a:spcAft>
            </a:pPr>
            <a:r>
              <a:rPr lang="ru-RU" sz="1300">
                <a:latin typeface="Calibri" pitchFamily="34" charset="0"/>
                <a:cs typeface="Times New Roman" pitchFamily="18" charset="0"/>
              </a:rPr>
              <a:t>Одной из серьезных инноваций в автомобилестроении стало внедрение бес­кон­такт­ной системы зажигания. Данное техническое новшество позволяет не только поднять мощность двигателя, но и значительно снизить расход топлива, кроме того при ис­поль­зо­ва­нии бесконтактной системы зажигания существенно снижается выброс вредных веществ в атмосферу, поскольку при напряжении разряда в 3000В топливная смесь сгорает более качественно.</a:t>
            </a:r>
            <a:endParaRPr lang="ru-RU" sz="1100">
              <a:latin typeface="Calibri" pitchFamily="34" charset="0"/>
              <a:cs typeface="Times New Roman" pitchFamily="18" charset="0"/>
            </a:endParaRPr>
          </a:p>
          <a:p>
            <a:pPr>
              <a:lnSpc>
                <a:spcPct val="115000"/>
              </a:lnSpc>
              <a:spcAft>
                <a:spcPts val="1000"/>
              </a:spcAft>
            </a:pPr>
            <a:r>
              <a:rPr lang="ru-RU" sz="1300">
                <a:latin typeface="Calibri" pitchFamily="34" charset="0"/>
                <a:cs typeface="Times New Roman" pitchFamily="18" charset="0"/>
              </a:rPr>
              <a:t>Самым главным преимуществом бесконтактной системы зажигания по сравнению с контактной является подача куда большей энергии на свечу зажигания благодаря чему существенно увеличивается искра, столь необходимая для сгорания топлива.</a:t>
            </a:r>
            <a:endParaRPr lang="ru-RU" sz="1100">
              <a:latin typeface="Calibri" pitchFamily="34" charset="0"/>
              <a:cs typeface="Times New Roman" pitchFamily="18" charset="0"/>
            </a:endParaRPr>
          </a:p>
          <a:p>
            <a:pPr>
              <a:lnSpc>
                <a:spcPct val="115000"/>
              </a:lnSpc>
              <a:spcAft>
                <a:spcPts val="1000"/>
              </a:spcAft>
            </a:pPr>
            <a:r>
              <a:rPr lang="ru-RU" sz="1300">
                <a:latin typeface="Calibri" pitchFamily="34" charset="0"/>
                <a:cs typeface="Times New Roman" pitchFamily="18" charset="0"/>
              </a:rPr>
              <a:t>Не менее важным является и то, что форма и стабильность импульсов на всех ди­а­па­зо­нах работы двигателя существенно улучшается. Это достигается тем, что используют датчик Холла, который нужен для электромагнитного формирователя импульсов.</a:t>
            </a:r>
            <a:endParaRPr lang="ru-RU" sz="1100">
              <a:latin typeface="Calibri" pitchFamily="34" charset="0"/>
              <a:cs typeface="Times New Roman" pitchFamily="18" charset="0"/>
            </a:endParaRPr>
          </a:p>
          <a:p>
            <a:pPr>
              <a:lnSpc>
                <a:spcPct val="115000"/>
              </a:lnSpc>
              <a:spcAft>
                <a:spcPts val="1000"/>
              </a:spcAft>
            </a:pPr>
            <a:r>
              <a:rPr lang="ru-RU" sz="1300">
                <a:latin typeface="Calibri" pitchFamily="34" charset="0"/>
                <a:cs typeface="Times New Roman" pitchFamily="18" charset="0"/>
              </a:rPr>
              <a:t>Таким образом, достигается не только улучшенная мощность и приемистость двигателя, но также снижается расход топ­ли­ва. Экономичность в этом случае может достигать 1 л на 100 километров.</a:t>
            </a:r>
            <a:endParaRPr lang="ru-RU" sz="1100">
              <a:latin typeface="Calibri" pitchFamily="34" charset="0"/>
              <a:cs typeface="Times New Roman" pitchFamily="18" charset="0"/>
            </a:endParaRPr>
          </a:p>
          <a:p>
            <a:pPr>
              <a:lnSpc>
                <a:spcPct val="115000"/>
              </a:lnSpc>
              <a:spcAft>
                <a:spcPts val="1000"/>
              </a:spcAft>
            </a:pPr>
            <a:r>
              <a:rPr lang="ru-RU" sz="1300">
                <a:latin typeface="Calibri" pitchFamily="34" charset="0"/>
                <a:cs typeface="Times New Roman" pitchFamily="18" charset="0"/>
              </a:rPr>
              <a:t>Третьим достоинством и преимуществом бесконтактной системы зажигания является ее неприхотливость и низкая потребность в техническом обслуживании.</a:t>
            </a:r>
            <a:endParaRPr lang="ru-RU" sz="1100">
              <a:latin typeface="Calibri" pitchFamily="34"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Прямоугольник 3"/>
          <p:cNvSpPr>
            <a:spLocks noChangeArrowheads="1"/>
          </p:cNvSpPr>
          <p:nvPr/>
        </p:nvSpPr>
        <p:spPr bwMode="auto">
          <a:xfrm>
            <a:off x="419100" y="514350"/>
            <a:ext cx="6608763" cy="2751138"/>
          </a:xfrm>
          <a:prstGeom prst="rect">
            <a:avLst/>
          </a:prstGeom>
          <a:noFill/>
          <a:ln w="9525">
            <a:noFill/>
            <a:miter lim="800000"/>
            <a:headEnd/>
            <a:tailEnd/>
          </a:ln>
        </p:spPr>
        <p:txBody>
          <a:bodyPr>
            <a:spAutoFit/>
          </a:bodyPr>
          <a:lstStyle/>
          <a:p>
            <a:pPr>
              <a:lnSpc>
                <a:spcPct val="115000"/>
              </a:lnSpc>
              <a:spcAft>
                <a:spcPts val="1000"/>
              </a:spcAft>
            </a:pPr>
            <a:r>
              <a:rPr lang="ru-RU" sz="1300">
                <a:latin typeface="Calibri" pitchFamily="34" charset="0"/>
                <a:cs typeface="Times New Roman" pitchFamily="18" charset="0"/>
              </a:rPr>
              <a:t>Схема бесконтактного зажигания не так сильно отличается от контактного. В част­нос­ти, как мы уже говорили, отличия составляет датчик импульсов, а также транзисторный коммутатор.</a:t>
            </a:r>
            <a:endParaRPr lang="ru-RU" sz="1100">
              <a:latin typeface="Calibri" pitchFamily="34" charset="0"/>
              <a:cs typeface="Times New Roman" pitchFamily="18" charset="0"/>
            </a:endParaRPr>
          </a:p>
          <a:p>
            <a:pPr>
              <a:lnSpc>
                <a:spcPct val="115000"/>
              </a:lnSpc>
              <a:spcAft>
                <a:spcPts val="1000"/>
              </a:spcAft>
            </a:pPr>
            <a:r>
              <a:rPr lang="ru-RU" sz="1300">
                <a:latin typeface="Calibri" pitchFamily="34" charset="0"/>
                <a:cs typeface="Times New Roman" pitchFamily="18" charset="0"/>
              </a:rPr>
              <a:t>При вращении коленчатого вала двигателя датчик-распределитель формирует импульсы напряжения и передает их на транзисторный коммутатор. Коммутатор создает импульсы тока в цепи первичной обмотки катушки зажигания. В момент прерывания тока индуцируется ток высокого напряжения во вторичной обмотке катушки зажигания. Ток высокого напряжения подается на центральный контакт распределителя. В соответствии с порядком работы цилиндров двигателя ток высокого напряжения подается по проводам высокого напряжения на свечи зажигания. Свечи зажигания осуществляют воспламенение топливно-воздушной смеси.</a:t>
            </a:r>
            <a:endParaRPr lang="ru-RU" sz="1100">
              <a:latin typeface="Calibri" pitchFamily="34"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Прямоугольник 3"/>
          <p:cNvSpPr>
            <a:spLocks noChangeArrowheads="1"/>
          </p:cNvSpPr>
          <p:nvPr/>
        </p:nvSpPr>
        <p:spPr bwMode="auto">
          <a:xfrm>
            <a:off x="431800" y="374650"/>
            <a:ext cx="6519863" cy="461963"/>
          </a:xfrm>
          <a:prstGeom prst="rect">
            <a:avLst/>
          </a:prstGeom>
          <a:noFill/>
          <a:ln w="9525">
            <a:noFill/>
            <a:miter lim="800000"/>
            <a:headEnd/>
            <a:tailEnd/>
          </a:ln>
        </p:spPr>
        <p:txBody>
          <a:bodyPr>
            <a:spAutoFit/>
          </a:bodyPr>
          <a:lstStyle/>
          <a:p>
            <a:r>
              <a:rPr lang="ru-RU" sz="2400">
                <a:latin typeface="Trebuchet MS" pitchFamily="34" charset="0"/>
              </a:rPr>
              <a:t>Основные неисправности и их диагностика</a:t>
            </a:r>
          </a:p>
        </p:txBody>
      </p:sp>
      <p:sp>
        <p:nvSpPr>
          <p:cNvPr id="21506" name="Rectangle 2"/>
          <p:cNvSpPr>
            <a:spLocks noChangeArrowheads="1"/>
          </p:cNvSpPr>
          <p:nvPr/>
        </p:nvSpPr>
        <p:spPr bwMode="auto">
          <a:xfrm>
            <a:off x="177800" y="1335088"/>
            <a:ext cx="7278688" cy="4400550"/>
          </a:xfrm>
          <a:prstGeom prst="rect">
            <a:avLst/>
          </a:prstGeom>
          <a:noFill/>
          <a:ln w="9525">
            <a:noFill/>
            <a:miter lim="800000"/>
            <a:headEnd/>
            <a:tailEnd/>
          </a:ln>
        </p:spPr>
        <p:txBody>
          <a:bodyPr anchor="ctr">
            <a:spAutoFit/>
          </a:bodyPr>
          <a:lstStyle/>
          <a:p>
            <a:pPr indent="90488" defTabSz="914400" eaLnBrk="0" hangingPunct="0">
              <a:tabLst>
                <a:tab pos="457200" algn="l"/>
              </a:tabLst>
            </a:pPr>
            <a:r>
              <a:rPr lang="ru-RU" altLang="ru-RU" sz="1400">
                <a:latin typeface="Calibri" pitchFamily="34" charset="0"/>
                <a:cs typeface="Times New Roman" pitchFamily="18" charset="0"/>
              </a:rPr>
              <a:t>Двигатель не может начать работать или же начинает свое функционирование с определенными трудностями и осуществление неустойчивой работы мотора при холостом ходу. Причинами этого может быть следующее:</a:t>
            </a:r>
          </a:p>
          <a:p>
            <a:pPr indent="90488" defTabSz="914400" eaLnBrk="0" hangingPunct="0">
              <a:tabLst>
                <a:tab pos="457200" algn="l"/>
              </a:tabLst>
            </a:pPr>
            <a:endParaRPr lang="ru-RU" altLang="ru-RU" sz="1000"/>
          </a:p>
          <a:p>
            <a:pPr indent="90488" defTabSz="914400" eaLnBrk="0" hangingPunct="0">
              <a:buFontTx/>
              <a:buChar char="•"/>
              <a:tabLst>
                <a:tab pos="457200" algn="l"/>
              </a:tabLst>
            </a:pPr>
            <a:r>
              <a:rPr lang="ru-RU" altLang="ru-RU" sz="1400">
                <a:latin typeface="Calibri" pitchFamily="34" charset="0"/>
                <a:cs typeface="Times New Roman" pitchFamily="18" charset="0"/>
              </a:rPr>
              <a:t>пробой или обрыв проводов высоковольтного типа и крышки датчика, отвечающий за распределение;</a:t>
            </a:r>
          </a:p>
          <a:p>
            <a:pPr indent="90488" defTabSz="914400" eaLnBrk="0" hangingPunct="0">
              <a:buFontTx/>
              <a:buChar char="•"/>
              <a:tabLst>
                <a:tab pos="457200" algn="l"/>
              </a:tabLst>
            </a:pPr>
            <a:endParaRPr lang="ru-RU" altLang="ru-RU" sz="1000"/>
          </a:p>
          <a:p>
            <a:pPr indent="90488" defTabSz="914400" eaLnBrk="0" hangingPunct="0">
              <a:buFontTx/>
              <a:buChar char="•"/>
              <a:tabLst>
                <a:tab pos="457200" algn="l"/>
              </a:tabLst>
            </a:pPr>
            <a:r>
              <a:rPr lang="ru-RU" altLang="ru-RU" sz="1400">
                <a:latin typeface="Calibri" pitchFamily="34" charset="0"/>
                <a:cs typeface="Times New Roman" pitchFamily="18" charset="0"/>
              </a:rPr>
              <a:t>неисправности в работе: свечей и катушки зажигания, транзисторного коммутатора, датчика;</a:t>
            </a:r>
          </a:p>
          <a:p>
            <a:pPr indent="90488" defTabSz="914400" eaLnBrk="0" hangingPunct="0">
              <a:buFontTx/>
              <a:buChar char="•"/>
              <a:tabLst>
                <a:tab pos="457200" algn="l"/>
              </a:tabLst>
            </a:pPr>
            <a:endParaRPr lang="ru-RU" altLang="ru-RU" sz="1000"/>
          </a:p>
          <a:p>
            <a:pPr indent="90488" defTabSz="914400" eaLnBrk="0" hangingPunct="0">
              <a:buFontTx/>
              <a:buChar char="•"/>
              <a:tabLst>
                <a:tab pos="457200" algn="l"/>
              </a:tabLst>
            </a:pPr>
            <a:r>
              <a:rPr lang="ru-RU" altLang="ru-RU" sz="1400">
                <a:latin typeface="Calibri" pitchFamily="34" charset="0"/>
                <a:cs typeface="Times New Roman" pitchFamily="18" charset="0"/>
              </a:rPr>
              <a:t>обрыв обмотки статора от датчика;</a:t>
            </a:r>
          </a:p>
          <a:p>
            <a:pPr indent="90488" defTabSz="914400" eaLnBrk="0" hangingPunct="0">
              <a:buFontTx/>
              <a:buChar char="•"/>
              <a:tabLst>
                <a:tab pos="457200" algn="l"/>
              </a:tabLst>
            </a:pPr>
            <a:endParaRPr lang="ru-RU" altLang="ru-RU" sz="1000"/>
          </a:p>
          <a:p>
            <a:pPr indent="90488" defTabSz="914400" eaLnBrk="0" hangingPunct="0">
              <a:buFontTx/>
              <a:buChar char="•"/>
              <a:tabLst>
                <a:tab pos="457200" algn="l"/>
              </a:tabLst>
            </a:pPr>
            <a:r>
              <a:rPr lang="ru-RU" altLang="ru-RU" sz="1400">
                <a:latin typeface="Calibri" pitchFamily="34" charset="0"/>
                <a:cs typeface="Times New Roman" pitchFamily="18" charset="0"/>
              </a:rPr>
              <a:t>отсутствие электрического контакта, возникающего на выходе датчика-распределителя;</a:t>
            </a:r>
          </a:p>
          <a:p>
            <a:pPr indent="90488" defTabSz="914400" eaLnBrk="0" hangingPunct="0">
              <a:buFontTx/>
              <a:buChar char="•"/>
              <a:tabLst>
                <a:tab pos="457200" algn="l"/>
              </a:tabLst>
            </a:pPr>
            <a:endParaRPr lang="ru-RU" altLang="ru-RU" sz="1000"/>
          </a:p>
          <a:p>
            <a:pPr indent="90488" defTabSz="914400" eaLnBrk="0" hangingPunct="0">
              <a:buFontTx/>
              <a:buChar char="•"/>
              <a:tabLst>
                <a:tab pos="457200" algn="l"/>
              </a:tabLst>
            </a:pPr>
            <a:r>
              <a:rPr lang="ru-RU" altLang="ru-RU" sz="1400">
                <a:latin typeface="Calibri" pitchFamily="34" charset="0"/>
                <a:cs typeface="Times New Roman" pitchFamily="18" charset="0"/>
              </a:rPr>
              <a:t>нарушение контактов в тех местах, где проводы присоединяются к аппаратам зажигания (можно определить по наличию выстрелов из глушителя);</a:t>
            </a:r>
          </a:p>
          <a:p>
            <a:pPr indent="90488" defTabSz="914400" eaLnBrk="0" hangingPunct="0">
              <a:buFontTx/>
              <a:buChar char="•"/>
              <a:tabLst>
                <a:tab pos="457200" algn="l"/>
              </a:tabLst>
            </a:pPr>
            <a:endParaRPr lang="ru-RU" altLang="ru-RU" sz="1000"/>
          </a:p>
          <a:p>
            <a:pPr indent="90488" defTabSz="914400" eaLnBrk="0" hangingPunct="0">
              <a:buFontTx/>
              <a:buChar char="•"/>
              <a:tabLst>
                <a:tab pos="457200" algn="l"/>
              </a:tabLst>
            </a:pPr>
            <a:r>
              <a:rPr lang="ru-RU" altLang="ru-RU" sz="1400">
                <a:latin typeface="Calibri" pitchFamily="34" charset="0"/>
                <a:cs typeface="Times New Roman" pitchFamily="18" charset="0"/>
              </a:rPr>
              <a:t>возникновение слишком большого зазора в свечах.</a:t>
            </a:r>
          </a:p>
          <a:p>
            <a:pPr indent="90488" defTabSz="914400" eaLnBrk="0" hangingPunct="0">
              <a:buFontTx/>
              <a:buChar char="•"/>
              <a:tabLst>
                <a:tab pos="457200" algn="l"/>
              </a:tabLst>
            </a:pPr>
            <a:endParaRPr lang="ru-RU" altLang="ru-RU" sz="1000"/>
          </a:p>
          <a:p>
            <a:pPr indent="90488" defTabSz="914400" eaLnBrk="0" hangingPunct="0">
              <a:buFontTx/>
              <a:buChar char="•"/>
              <a:tabLst>
                <a:tab pos="457200" algn="l"/>
              </a:tabLst>
            </a:pPr>
            <a:r>
              <a:rPr lang="ru-RU" altLang="ru-RU" sz="1400">
                <a:latin typeface="Calibri" pitchFamily="34" charset="0"/>
                <a:cs typeface="Times New Roman" pitchFamily="18" charset="0"/>
              </a:rPr>
              <a:t>повышение уровня расхода топлива и понижение уровня мощности в работе мотора. Тут причины могут заключаться в неисправностях обоих регуляторов (вакуумного и центробежного) и свечей.</a:t>
            </a:r>
            <a:r>
              <a:rPr lang="ru-RU" altLang="ru-RU" sz="1000"/>
              <a:t> </a:t>
            </a:r>
            <a:endParaRPr lang="ru-RU" altLang="ru-RU"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Прямоугольник 3"/>
          <p:cNvSpPr>
            <a:spLocks noChangeArrowheads="1"/>
          </p:cNvSpPr>
          <p:nvPr/>
        </p:nvSpPr>
        <p:spPr bwMode="auto">
          <a:xfrm>
            <a:off x="2452688" y="225425"/>
            <a:ext cx="1987550" cy="461963"/>
          </a:xfrm>
          <a:prstGeom prst="rect">
            <a:avLst/>
          </a:prstGeom>
          <a:noFill/>
          <a:ln w="9525">
            <a:noFill/>
            <a:miter lim="800000"/>
            <a:headEnd/>
            <a:tailEnd/>
          </a:ln>
        </p:spPr>
        <p:txBody>
          <a:bodyPr wrap="none">
            <a:spAutoFit/>
          </a:bodyPr>
          <a:lstStyle/>
          <a:p>
            <a:r>
              <a:rPr lang="ru-RU" sz="2400">
                <a:latin typeface="Trebuchet MS" pitchFamily="34" charset="0"/>
              </a:rPr>
              <a:t>Диагностика</a:t>
            </a:r>
          </a:p>
        </p:txBody>
      </p:sp>
      <p:pic>
        <p:nvPicPr>
          <p:cNvPr id="22530" name="Рисунок 4"/>
          <p:cNvPicPr>
            <a:picLocks noChangeAspect="1"/>
          </p:cNvPicPr>
          <p:nvPr/>
        </p:nvPicPr>
        <p:blipFill>
          <a:blip r:embed="rId2"/>
          <a:srcRect/>
          <a:stretch>
            <a:fillRect/>
          </a:stretch>
        </p:blipFill>
        <p:spPr bwMode="auto">
          <a:xfrm>
            <a:off x="347663" y="687388"/>
            <a:ext cx="8185150" cy="2076450"/>
          </a:xfrm>
          <a:prstGeom prst="rect">
            <a:avLst/>
          </a:prstGeom>
          <a:noFill/>
          <a:ln w="9525">
            <a:noFill/>
            <a:miter lim="800000"/>
            <a:headEnd/>
            <a:tailEnd/>
          </a:ln>
        </p:spPr>
      </p:pic>
      <p:sp>
        <p:nvSpPr>
          <p:cNvPr id="22531" name="Прямоугольник 5"/>
          <p:cNvSpPr>
            <a:spLocks noChangeArrowheads="1"/>
          </p:cNvSpPr>
          <p:nvPr/>
        </p:nvSpPr>
        <p:spPr bwMode="auto">
          <a:xfrm>
            <a:off x="347663" y="3000375"/>
            <a:ext cx="7118350" cy="3335338"/>
          </a:xfrm>
          <a:prstGeom prst="rect">
            <a:avLst/>
          </a:prstGeom>
          <a:noFill/>
          <a:ln w="9525">
            <a:noFill/>
            <a:miter lim="800000"/>
            <a:headEnd/>
            <a:tailEnd/>
          </a:ln>
        </p:spPr>
        <p:txBody>
          <a:bodyPr>
            <a:spAutoFit/>
          </a:bodyPr>
          <a:lstStyle/>
          <a:p>
            <a:pPr>
              <a:lnSpc>
                <a:spcPct val="115000"/>
              </a:lnSpc>
              <a:spcAft>
                <a:spcPts val="1000"/>
              </a:spcAft>
            </a:pPr>
            <a:r>
              <a:rPr lang="ru-RU" sz="1600" b="1">
                <a:latin typeface="Calibri" pitchFamily="34" charset="0"/>
                <a:cs typeface="Times New Roman" pitchFamily="18" charset="0"/>
              </a:rPr>
              <a:t>1.</a:t>
            </a:r>
            <a:r>
              <a:rPr lang="ru-RU" sz="1600">
                <a:latin typeface="Calibri" pitchFamily="34" charset="0"/>
                <a:cs typeface="Times New Roman" pitchFamily="18" charset="0"/>
              </a:rPr>
              <a:t>Включая зажигание я смотрю на вольтметр, его стрелка установится на середине шкалы, а затем качнётся немного вправо – это свидетельствует об исправности коммутатора (коммутатор отключает питание катушки при неработающем двигателе и включённом зажигании). Если этого не происходит, повторяю несколько раз эту операцию, проворачивая коленчатый вал стартером.</a:t>
            </a:r>
            <a:endParaRPr lang="ru-RU" sz="1400">
              <a:latin typeface="Calibri" pitchFamily="34" charset="0"/>
              <a:cs typeface="Times New Roman" pitchFamily="18" charset="0"/>
            </a:endParaRPr>
          </a:p>
          <a:p>
            <a:pPr>
              <a:lnSpc>
                <a:spcPct val="115000"/>
              </a:lnSpc>
              <a:spcAft>
                <a:spcPts val="1000"/>
              </a:spcAft>
            </a:pPr>
            <a:r>
              <a:rPr lang="ru-RU" sz="1600" b="1">
                <a:latin typeface="Calibri" pitchFamily="34" charset="0"/>
                <a:cs typeface="Times New Roman" pitchFamily="18" charset="0"/>
              </a:rPr>
              <a:t>2.</a:t>
            </a:r>
            <a:r>
              <a:rPr lang="ru-RU" sz="1600">
                <a:latin typeface="Calibri" pitchFamily="34" charset="0"/>
                <a:cs typeface="Times New Roman" pitchFamily="18" charset="0"/>
              </a:rPr>
              <a:t>Если коммутатор исправен, а двигатель не заводится, то следующим шагом будет проверка «на искру». Но раз я открыл капот, проверю все соединения системы зажигания т.к. большинство отказов возникает именно из-за обрыва, плохого контакта, неплотной посадки проводов и штекеров в разъёмных колодках, а также замасливания или загрязнения контактов. </a:t>
            </a:r>
            <a:endParaRPr lang="ru-RU" sz="1400">
              <a:latin typeface="Calibri" pitchFamily="34"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Прямоугольник 3"/>
          <p:cNvSpPr>
            <a:spLocks noChangeArrowheads="1"/>
          </p:cNvSpPr>
          <p:nvPr/>
        </p:nvSpPr>
        <p:spPr bwMode="auto">
          <a:xfrm>
            <a:off x="454025" y="95250"/>
            <a:ext cx="6318250" cy="7272338"/>
          </a:xfrm>
          <a:prstGeom prst="rect">
            <a:avLst/>
          </a:prstGeom>
          <a:noFill/>
          <a:ln w="9525">
            <a:noFill/>
            <a:miter lim="800000"/>
            <a:headEnd/>
            <a:tailEnd/>
          </a:ln>
        </p:spPr>
        <p:txBody>
          <a:bodyPr>
            <a:spAutoFit/>
          </a:bodyPr>
          <a:lstStyle/>
          <a:p>
            <a:pPr>
              <a:lnSpc>
                <a:spcPct val="115000"/>
              </a:lnSpc>
              <a:spcAft>
                <a:spcPts val="1000"/>
              </a:spcAft>
            </a:pPr>
            <a:r>
              <a:rPr lang="ru-RU" sz="1400">
                <a:latin typeface="Calibri" pitchFamily="34" charset="0"/>
                <a:cs typeface="Times New Roman" pitchFamily="18" charset="0"/>
              </a:rPr>
              <a:t>Вынимаю центральный провод из гнезда распределителя и размещаем в 7-10 мм от «массы» включаю стартер и посмотрю на искру. Снимаю крышку трамблёра и, вращая бегунок в пределах дозволенного центробежным регулятором угла, смотрите на центральный провод. </a:t>
            </a:r>
          </a:p>
          <a:p>
            <a:pPr>
              <a:lnSpc>
                <a:spcPct val="115000"/>
              </a:lnSpc>
              <a:spcAft>
                <a:spcPts val="1000"/>
              </a:spcAft>
            </a:pPr>
            <a:r>
              <a:rPr lang="ru-RU" sz="1400">
                <a:latin typeface="Calibri" pitchFamily="34" charset="0"/>
                <a:cs typeface="Times New Roman" pitchFamily="18" charset="0"/>
              </a:rPr>
              <a:t>Если хода бегунка не хватает, проверните колен вал и попробуйте вновь – скорее всего с новым положением бегунка датчик Холла заработает и в исправной системе проскочит искра. </a:t>
            </a:r>
            <a:br>
              <a:rPr lang="ru-RU" sz="1400">
                <a:latin typeface="Calibri" pitchFamily="34" charset="0"/>
                <a:cs typeface="Times New Roman" pitchFamily="18" charset="0"/>
              </a:rPr>
            </a:br>
            <a:r>
              <a:rPr lang="ru-RU" sz="1400">
                <a:latin typeface="Calibri" pitchFamily="34" charset="0"/>
                <a:cs typeface="Times New Roman" pitchFamily="18" charset="0"/>
              </a:rPr>
              <a:t/>
            </a:r>
            <a:br>
              <a:rPr lang="ru-RU" sz="1400">
                <a:latin typeface="Calibri" pitchFamily="34" charset="0"/>
                <a:cs typeface="Times New Roman" pitchFamily="18" charset="0"/>
              </a:rPr>
            </a:br>
            <a:r>
              <a:rPr lang="ru-RU" sz="1400">
                <a:latin typeface="Calibri" pitchFamily="34" charset="0"/>
                <a:cs typeface="Times New Roman" pitchFamily="18" charset="0"/>
              </a:rPr>
              <a:t>Если искра проскочила, то причина отказа где-то между крышкой трамблёра и свечами. Теперь «на искру» надо проверить высоковольтные провода. Снимаю их при работающем двигателе или стартере нельзя. Т.к. велика вероятность </a:t>
            </a:r>
            <a:br>
              <a:rPr lang="ru-RU" sz="1400">
                <a:latin typeface="Calibri" pitchFamily="34" charset="0"/>
                <a:cs typeface="Times New Roman" pitchFamily="18" charset="0"/>
              </a:rPr>
            </a:br>
            <a:r>
              <a:rPr lang="ru-RU" sz="1400">
                <a:latin typeface="Calibri" pitchFamily="34" charset="0"/>
                <a:cs typeface="Times New Roman" pitchFamily="18" charset="0"/>
              </a:rPr>
              <a:t> «убить» датчик Холла. Наиболее удобнее проверять высоковольтные провода так: вставить в наконечник жало отвёртки «под крест» и, положив отвёртку горизонтально ручкой на металлическую поверхность, получим требуемый зазор между металлическим стержнем и «массой». Далее остаётся включить зажигание и стартер.</a:t>
            </a:r>
          </a:p>
          <a:p>
            <a:r>
              <a:rPr lang="ru-RU" sz="1400" b="1">
                <a:solidFill>
                  <a:srgbClr val="000000"/>
                </a:solidFill>
                <a:latin typeface="Calibri" pitchFamily="34" charset="0"/>
                <a:cs typeface="Times New Roman" pitchFamily="18" charset="0"/>
              </a:rPr>
              <a:t>3.</a:t>
            </a:r>
            <a:r>
              <a:rPr lang="ru-RU" sz="1400">
                <a:solidFill>
                  <a:srgbClr val="000000"/>
                </a:solidFill>
                <a:latin typeface="Calibri" pitchFamily="34" charset="0"/>
                <a:cs typeface="Times New Roman" pitchFamily="18" charset="0"/>
              </a:rPr>
              <a:t>Если я не обнаружил искру на центральном высоковольтном проводе, то следующим виновником отказа логично предположить катушку зажигания. Если определить это, применив исправную катушку зажигания не представляется возможным, то можно применить один неприятный, но очень действенный метод. </a:t>
            </a:r>
            <a:br>
              <a:rPr lang="ru-RU" sz="1400">
                <a:solidFill>
                  <a:srgbClr val="000000"/>
                </a:solidFill>
                <a:latin typeface="Calibri" pitchFamily="34" charset="0"/>
                <a:cs typeface="Times New Roman" pitchFamily="18" charset="0"/>
              </a:rPr>
            </a:br>
            <a:r>
              <a:rPr lang="ru-RU" sz="1400">
                <a:solidFill>
                  <a:srgbClr val="000000"/>
                </a:solidFill>
                <a:latin typeface="Calibri" pitchFamily="34" charset="0"/>
                <a:cs typeface="Times New Roman" pitchFamily="18" charset="0"/>
              </a:rPr>
              <a:t/>
            </a:r>
            <a:br>
              <a:rPr lang="ru-RU" sz="1400">
                <a:solidFill>
                  <a:srgbClr val="000000"/>
                </a:solidFill>
                <a:latin typeface="Calibri" pitchFamily="34" charset="0"/>
                <a:cs typeface="Times New Roman" pitchFamily="18" charset="0"/>
              </a:rPr>
            </a:br>
            <a:r>
              <a:rPr lang="ru-RU" sz="1400" b="1">
                <a:solidFill>
                  <a:srgbClr val="000000"/>
                </a:solidFill>
                <a:latin typeface="Calibri" pitchFamily="34" charset="0"/>
                <a:cs typeface="Times New Roman" pitchFamily="18" charset="0"/>
              </a:rPr>
              <a:t>  4.</a:t>
            </a:r>
            <a:r>
              <a:rPr lang="ru-RU" sz="1400">
                <a:solidFill>
                  <a:srgbClr val="000000"/>
                </a:solidFill>
                <a:latin typeface="Calibri" pitchFamily="34" charset="0"/>
                <a:cs typeface="Times New Roman" pitchFamily="18" charset="0"/>
              </a:rPr>
              <a:t>Ещё раз о коммутаторе. Если проверка с помощью вольтметра, о которой писалось выше, указывает на его неисправность, то сначала проверьте соединение коммутатора с массой. Хорошая масса должна обеспечиваться не только через вторую клемму на штекере, но и непосредственно через контакт коммутатора с кузовом автомобиля.</a:t>
            </a:r>
          </a:p>
          <a:p>
            <a:pPr>
              <a:lnSpc>
                <a:spcPct val="115000"/>
              </a:lnSpc>
              <a:spcAft>
                <a:spcPts val="1000"/>
              </a:spcAft>
            </a:pPr>
            <a:endParaRPr lang="ru-RU" sz="1400">
              <a:latin typeface="Calibri" pitchFamily="34" charset="0"/>
              <a:cs typeface="Times New Roman" pitchFamily="18" charset="0"/>
            </a:endParaRPr>
          </a:p>
          <a:p>
            <a:pPr>
              <a:lnSpc>
                <a:spcPct val="115000"/>
              </a:lnSpc>
              <a:spcAft>
                <a:spcPts val="1000"/>
              </a:spcAft>
            </a:pPr>
            <a:endParaRPr lang="ru-RU" sz="1200">
              <a:latin typeface="Calibri" pitchFamily="34"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Прямоугольник 3"/>
          <p:cNvSpPr>
            <a:spLocks noChangeArrowheads="1"/>
          </p:cNvSpPr>
          <p:nvPr/>
        </p:nvSpPr>
        <p:spPr bwMode="auto">
          <a:xfrm>
            <a:off x="276225" y="506413"/>
            <a:ext cx="2771775" cy="5692775"/>
          </a:xfrm>
          <a:prstGeom prst="rect">
            <a:avLst/>
          </a:prstGeom>
          <a:noFill/>
          <a:ln w="9525">
            <a:noFill/>
            <a:miter lim="800000"/>
            <a:headEnd/>
            <a:tailEnd/>
          </a:ln>
        </p:spPr>
        <p:txBody>
          <a:bodyPr>
            <a:spAutoFit/>
          </a:bodyPr>
          <a:lstStyle/>
          <a:p>
            <a:r>
              <a:rPr lang="ru-RU" sz="1300">
                <a:latin typeface="Calibri" pitchFamily="34" charset="0"/>
                <a:cs typeface="Times New Roman" pitchFamily="18" charset="0"/>
              </a:rPr>
              <a:t> </a:t>
            </a:r>
            <a:r>
              <a:rPr lang="ru-RU" sz="1300" b="1">
                <a:latin typeface="Calibri" pitchFamily="34" charset="0"/>
                <a:cs typeface="Times New Roman" pitchFamily="18" charset="0"/>
              </a:rPr>
              <a:t> 5.</a:t>
            </a:r>
            <a:r>
              <a:rPr lang="ru-RU" sz="1300">
                <a:latin typeface="Calibri" pitchFamily="34" charset="0"/>
                <a:cs typeface="Times New Roman" pitchFamily="18" charset="0"/>
              </a:rPr>
              <a:t>Датчик Холла. Для его проверки существуют два метода. Если у вас есть вольтметр, то его необходимо включить между проводами, идущими от выводов «6» и «3» коммутатора к датчику Холла. Если последний исправен, при вращении колен вала напряжение на выходе датчика резко меняется от минимального (0,4в) до максимального. Вторым способом является имитация исправного датчика Холла. Для этого с трамблёра снимаем трёхштекерную колодку, включаем зажигание и подходящим куском провода перемыкаем выводы проводов, идущих к выводам «6» и «3» коммутатора. В момент соединения между центральным и высоковольтным проводом и «массой» должна проскочить искра. Перемычку долго держать не следует, работайте ею как прерывателем. Если искра есть – неисправен датчик Холла, нет – виноват либо коммутатор, либо катушка.</a:t>
            </a:r>
            <a:endParaRPr lang="ru-RU">
              <a:latin typeface="Trebuchet MS" pitchFamily="34" charset="0"/>
            </a:endParaRPr>
          </a:p>
        </p:txBody>
      </p:sp>
      <p:pic>
        <p:nvPicPr>
          <p:cNvPr id="24578" name="Рисунок 4"/>
          <p:cNvPicPr>
            <a:picLocks noChangeAspect="1"/>
          </p:cNvPicPr>
          <p:nvPr/>
        </p:nvPicPr>
        <p:blipFill>
          <a:blip r:embed="rId2"/>
          <a:srcRect/>
          <a:stretch>
            <a:fillRect/>
          </a:stretch>
        </p:blipFill>
        <p:spPr bwMode="auto">
          <a:xfrm>
            <a:off x="3194050" y="1057275"/>
            <a:ext cx="5784850" cy="45910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Прямоугольник 3"/>
          <p:cNvSpPr>
            <a:spLocks noChangeArrowheads="1"/>
          </p:cNvSpPr>
          <p:nvPr/>
        </p:nvSpPr>
        <p:spPr bwMode="auto">
          <a:xfrm>
            <a:off x="952500" y="282575"/>
            <a:ext cx="5554663" cy="460375"/>
          </a:xfrm>
          <a:prstGeom prst="rect">
            <a:avLst/>
          </a:prstGeom>
          <a:noFill/>
          <a:ln w="9525">
            <a:noFill/>
            <a:miter lim="800000"/>
            <a:headEnd/>
            <a:tailEnd/>
          </a:ln>
        </p:spPr>
        <p:txBody>
          <a:bodyPr wrap="none">
            <a:spAutoFit/>
          </a:bodyPr>
          <a:lstStyle/>
          <a:p>
            <a:r>
              <a:rPr lang="ru-RU" sz="2400">
                <a:latin typeface="Trebuchet MS" pitchFamily="34" charset="0"/>
              </a:rPr>
              <a:t>Техническое обслуживание и ремонт</a:t>
            </a:r>
          </a:p>
        </p:txBody>
      </p:sp>
      <p:sp>
        <p:nvSpPr>
          <p:cNvPr id="5" name="Прямоугольник 4"/>
          <p:cNvSpPr/>
          <p:nvPr/>
        </p:nvSpPr>
        <p:spPr>
          <a:xfrm>
            <a:off x="625475" y="1135063"/>
            <a:ext cx="6210300" cy="5168900"/>
          </a:xfrm>
          <a:prstGeom prst="rect">
            <a:avLst/>
          </a:prstGeom>
        </p:spPr>
        <p:txBody>
          <a:bodyPr>
            <a:spAutoFit/>
          </a:bodyPr>
          <a:lstStyle/>
          <a:p>
            <a:pPr indent="88900">
              <a:lnSpc>
                <a:spcPct val="115000"/>
              </a:lnSpc>
              <a:spcAft>
                <a:spcPts val="1000"/>
              </a:spcAft>
            </a:pPr>
            <a:r>
              <a:rPr lang="ru-RU" sz="1400">
                <a:latin typeface="Calibri" pitchFamily="34" charset="0"/>
                <a:cs typeface="Times New Roman" pitchFamily="18" charset="0"/>
              </a:rPr>
              <a:t>Проверка цепей бесконтактной системы зажигания в случае ее отказа производится в следующей последовательности. Сначала с помощью контактной лампы следует проверить, выдает ли коммутатор импульсы тока на катушку зажигания. Для этого надо отсоединить от катушки 6 зажигания провод, идущий к клемме коммутатора, и присоединить его к проводу контрольной лампы, а второй провод лампы подключить к клемме + Б катушки зажигания, включить зажигание и вращать коленчатый вал стартером.</a:t>
            </a:r>
            <a:endParaRPr lang="ru-RU" sz="1200">
              <a:latin typeface="Calibri" pitchFamily="34" charset="0"/>
              <a:cs typeface="Times New Roman" pitchFamily="18" charset="0"/>
            </a:endParaRPr>
          </a:p>
          <a:p>
            <a:pPr indent="88900">
              <a:lnSpc>
                <a:spcPct val="115000"/>
              </a:lnSpc>
              <a:spcAft>
                <a:spcPts val="1000"/>
              </a:spcAft>
            </a:pPr>
            <a:r>
              <a:rPr lang="ru-RU" sz="1400">
                <a:latin typeface="Calibri" pitchFamily="34" charset="0"/>
                <a:cs typeface="Times New Roman" pitchFamily="18" charset="0"/>
              </a:rPr>
              <a:t>Если контрольная лампа не мигает, это означает, что коммутатор импульсы не выдает. Причины могут быть следующие:</a:t>
            </a:r>
            <a:endParaRPr lang="ru-RU" sz="1200">
              <a:latin typeface="Calibri" pitchFamily="34" charset="0"/>
              <a:cs typeface="Times New Roman" pitchFamily="18" charset="0"/>
            </a:endParaRPr>
          </a:p>
          <a:p>
            <a:pPr indent="88900">
              <a:lnSpc>
                <a:spcPct val="115000"/>
              </a:lnSpc>
              <a:spcAft>
                <a:spcPts val="1000"/>
              </a:spcAft>
              <a:buFont typeface="Arial" charset="0"/>
              <a:buChar char="•"/>
            </a:pPr>
            <a:r>
              <a:rPr lang="ru-RU" sz="1400">
                <a:latin typeface="Calibri" pitchFamily="34" charset="0"/>
                <a:cs typeface="Times New Roman" pitchFamily="18" charset="0"/>
              </a:rPr>
              <a:t>обрыв в проводах, соединяющих коммутатор с датчиком-распределителем;</a:t>
            </a:r>
            <a:endParaRPr lang="ru-RU" sz="1200">
              <a:latin typeface="Calibri" pitchFamily="34" charset="0"/>
              <a:cs typeface="Times New Roman" pitchFamily="18" charset="0"/>
            </a:endParaRPr>
          </a:p>
          <a:p>
            <a:pPr indent="88900">
              <a:lnSpc>
                <a:spcPct val="115000"/>
              </a:lnSpc>
              <a:spcAft>
                <a:spcPts val="1000"/>
              </a:spcAft>
              <a:buFont typeface="Arial" charset="0"/>
              <a:buChar char="•"/>
            </a:pPr>
            <a:r>
              <a:rPr lang="ru-RU" sz="1400">
                <a:latin typeface="Calibri" pitchFamily="34" charset="0"/>
                <a:cs typeface="Times New Roman" pitchFamily="18" charset="0"/>
              </a:rPr>
              <a:t>обрыв в проводах питания коммутатора;</a:t>
            </a:r>
            <a:endParaRPr lang="ru-RU" sz="1200">
              <a:latin typeface="Calibri" pitchFamily="34" charset="0"/>
              <a:cs typeface="Times New Roman" pitchFamily="18" charset="0"/>
            </a:endParaRPr>
          </a:p>
          <a:p>
            <a:pPr indent="88900">
              <a:lnSpc>
                <a:spcPct val="115000"/>
              </a:lnSpc>
              <a:spcAft>
                <a:spcPts val="1000"/>
              </a:spcAft>
              <a:buFont typeface="Arial" charset="0"/>
              <a:buChar char="•"/>
            </a:pPr>
            <a:r>
              <a:rPr lang="ru-RU" sz="1400">
                <a:latin typeface="Calibri" pitchFamily="34" charset="0"/>
                <a:cs typeface="Times New Roman" pitchFamily="18" charset="0"/>
              </a:rPr>
              <a:t>не замыкаются контакты включения зажигания;</a:t>
            </a:r>
            <a:endParaRPr lang="ru-RU" sz="1200">
              <a:latin typeface="Calibri" pitchFamily="34" charset="0"/>
              <a:cs typeface="Times New Roman" pitchFamily="18" charset="0"/>
            </a:endParaRPr>
          </a:p>
          <a:p>
            <a:pPr indent="88900">
              <a:lnSpc>
                <a:spcPct val="115000"/>
              </a:lnSpc>
              <a:spcAft>
                <a:spcPts val="1000"/>
              </a:spcAft>
              <a:buFont typeface="Arial" charset="0"/>
              <a:buChar char="•"/>
            </a:pPr>
            <a:r>
              <a:rPr lang="ru-RU" sz="1400">
                <a:latin typeface="Calibri" pitchFamily="34" charset="0"/>
                <a:cs typeface="Times New Roman" pitchFamily="18" charset="0"/>
              </a:rPr>
              <a:t>обрыв в первичной обмотке катушки зажигания;</a:t>
            </a:r>
            <a:endParaRPr lang="ru-RU" sz="1200">
              <a:latin typeface="Calibri" pitchFamily="34" charset="0"/>
              <a:cs typeface="Times New Roman" pitchFamily="18" charset="0"/>
            </a:endParaRPr>
          </a:p>
          <a:p>
            <a:pPr indent="88900">
              <a:lnSpc>
                <a:spcPct val="115000"/>
              </a:lnSpc>
              <a:spcAft>
                <a:spcPts val="1000"/>
              </a:spcAft>
              <a:buFont typeface="Arial" charset="0"/>
              <a:buChar char="•"/>
            </a:pPr>
            <a:r>
              <a:rPr lang="ru-RU" sz="1400">
                <a:latin typeface="Calibri" pitchFamily="34" charset="0"/>
                <a:cs typeface="Times New Roman" pitchFamily="18" charset="0"/>
              </a:rPr>
              <a:t>не вращается валик датчика-распределителя;</a:t>
            </a:r>
            <a:endParaRPr lang="ru-RU" sz="1200">
              <a:latin typeface="Calibri" pitchFamily="34" charset="0"/>
              <a:cs typeface="Times New Roman" pitchFamily="18" charset="0"/>
            </a:endParaRPr>
          </a:p>
          <a:p>
            <a:pPr indent="88900">
              <a:buFont typeface="Arial" charset="0"/>
              <a:buChar char="•"/>
            </a:pPr>
            <a:r>
              <a:rPr lang="ru-RU" sz="1400">
                <a:latin typeface="Calibri" pitchFamily="34" charset="0"/>
                <a:cs typeface="Times New Roman" pitchFamily="18" charset="0"/>
              </a:rPr>
              <a:t>неисправен бесконтактный датчик или коммутатор.</a:t>
            </a:r>
            <a:endParaRPr lang="ru-RU">
              <a:latin typeface="Trebuchet MS"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Прямоугольник 3"/>
          <p:cNvSpPr>
            <a:spLocks noChangeArrowheads="1"/>
          </p:cNvSpPr>
          <p:nvPr/>
        </p:nvSpPr>
        <p:spPr bwMode="auto">
          <a:xfrm>
            <a:off x="495300" y="720725"/>
            <a:ext cx="5905500" cy="5180013"/>
          </a:xfrm>
          <a:prstGeom prst="rect">
            <a:avLst/>
          </a:prstGeom>
          <a:noFill/>
          <a:ln w="9525">
            <a:noFill/>
            <a:miter lim="800000"/>
            <a:headEnd/>
            <a:tailEnd/>
          </a:ln>
        </p:spPr>
        <p:txBody>
          <a:bodyPr>
            <a:spAutoFit/>
          </a:bodyPr>
          <a:lstStyle/>
          <a:p>
            <a:pPr>
              <a:lnSpc>
                <a:spcPct val="115000"/>
              </a:lnSpc>
              <a:spcAft>
                <a:spcPts val="1000"/>
              </a:spcAft>
            </a:pPr>
            <a:r>
              <a:rPr lang="ru-RU" sz="1300">
                <a:latin typeface="Calibri" pitchFamily="34" charset="0"/>
                <a:cs typeface="Times New Roman" pitchFamily="18" charset="0"/>
              </a:rPr>
              <a:t>Выявленные неисправности надо устранить. Если контрольная лампа мигает, то цепь низкого напряжения исправна, а неисправность следует искать в цепи высокого напряжения. Неисправностями в этом случае могут быть: влага на проводах и приборах системы зажигания, а также внутри крышки датчика и на роторе; нарушение порядка присоединения проводов высокого напряжения к боковым клеммам распределителя или неплотная их посадка; неправильная установка момента зажигания; нарушение зазора между электродами свечей, их замасливание или повреждение; трещины в крышке или роторе датчика; излом, повреждение или зависание угольного контакта в крышке распределителя; обрыв во вторичной обмотке.</a:t>
            </a:r>
            <a:endParaRPr lang="ru-RU" sz="1100">
              <a:latin typeface="Calibri" pitchFamily="34" charset="0"/>
              <a:cs typeface="Times New Roman" pitchFamily="18" charset="0"/>
            </a:endParaRPr>
          </a:p>
          <a:p>
            <a:pPr>
              <a:lnSpc>
                <a:spcPct val="115000"/>
              </a:lnSpc>
              <a:spcAft>
                <a:spcPts val="1000"/>
              </a:spcAft>
            </a:pPr>
            <a:r>
              <a:rPr lang="ru-RU" sz="1300">
                <a:latin typeface="Calibri" pitchFamily="34" charset="0"/>
                <a:cs typeface="Times New Roman" pitchFamily="18" charset="0"/>
              </a:rPr>
              <a:t>Проверка свечей зажигания производится на специальном приборе после их очистки в пескоструйной камере прибора и обдува сжатым воздухом. Свечи испытывают на бесперебойность искрообразования при давлении воздуха в испытательной камере прибора 0,6... 0,8 МПа, а также на герметичность соединения корпуса с изолятором.</a:t>
            </a:r>
            <a:endParaRPr lang="ru-RU" sz="1100">
              <a:latin typeface="Calibri" pitchFamily="34" charset="0"/>
              <a:cs typeface="Times New Roman" pitchFamily="18" charset="0"/>
            </a:endParaRPr>
          </a:p>
          <a:p>
            <a:pPr>
              <a:lnSpc>
                <a:spcPct val="115000"/>
              </a:lnSpc>
              <a:spcAft>
                <a:spcPts val="1000"/>
              </a:spcAft>
            </a:pPr>
            <a:r>
              <a:rPr lang="ru-RU" sz="1300">
                <a:latin typeface="Calibri" pitchFamily="34" charset="0"/>
                <a:cs typeface="Times New Roman" pitchFamily="18" charset="0"/>
              </a:rPr>
              <a:t>При отсутствии прибора для пескоструйной очистки свечей их очищают от нагара жесткой щеткой, смочив предварительно специальной жидкостью либо положив свечи на 15... 20 мин в ацетон и затем прочистив щеткой. Можно также зачистить электроды свечей от нагара мелкой наждачной шкуркой. После очистки свечей их следует продуть сжатым воздухом и отрегулировать зазор между электродами.</a:t>
            </a:r>
            <a:endParaRPr lang="ru-RU" sz="1100">
              <a:latin typeface="Calibri" pitchFamily="34" charset="0"/>
              <a:cs typeface="Times New Roman" pitchFamily="18" charset="0"/>
            </a:endParaRPr>
          </a:p>
        </p:txBody>
      </p:sp>
    </p:spTree>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67</TotalTime>
  <Words>1603</Words>
  <Application>Microsoft Office PowerPoint</Application>
  <PresentationFormat>Экран (4:3)</PresentationFormat>
  <Paragraphs>110</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Аспект</vt:lpstr>
      <vt:lpstr>   «Диагностика, техническое обслуживание и ремонт системы бесконтактного зажигания»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АМЛ</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Захров. Е.А.</dc:creator>
  <cp:lastModifiedBy>Twizy</cp:lastModifiedBy>
  <cp:revision>10</cp:revision>
  <dcterms:created xsi:type="dcterms:W3CDTF">2016-06-26T23:48:11Z</dcterms:created>
  <dcterms:modified xsi:type="dcterms:W3CDTF">2016-12-07T05:20:46Z</dcterms:modified>
</cp:coreProperties>
</file>