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6" r:id="rId6"/>
    <p:sldId id="270" r:id="rId7"/>
    <p:sldId id="260" r:id="rId8"/>
    <p:sldId id="262" r:id="rId9"/>
    <p:sldId id="267" r:id="rId10"/>
    <p:sldId id="263" r:id="rId11"/>
    <p:sldId id="261" r:id="rId12"/>
    <p:sldId id="268" r:id="rId13"/>
    <p:sldId id="269" r:id="rId14"/>
    <p:sldId id="264" r:id="rId15"/>
    <p:sldId id="271" r:id="rId16"/>
    <p:sldId id="265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B403-1C6C-47B7-B04E-E4AE8E8CC744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31F1-7789-4351-BB4F-0226BF6E77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689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B403-1C6C-47B7-B04E-E4AE8E8CC744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31F1-7789-4351-BB4F-0226BF6E77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250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B403-1C6C-47B7-B04E-E4AE8E8CC744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31F1-7789-4351-BB4F-0226BF6E77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564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B403-1C6C-47B7-B04E-E4AE8E8CC744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31F1-7789-4351-BB4F-0226BF6E77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920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B403-1C6C-47B7-B04E-E4AE8E8CC744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31F1-7789-4351-BB4F-0226BF6E77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35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B403-1C6C-47B7-B04E-E4AE8E8CC744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31F1-7789-4351-BB4F-0226BF6E77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053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B403-1C6C-47B7-B04E-E4AE8E8CC744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31F1-7789-4351-BB4F-0226BF6E77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525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B403-1C6C-47B7-B04E-E4AE8E8CC744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31F1-7789-4351-BB4F-0226BF6E77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510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B403-1C6C-47B7-B04E-E4AE8E8CC744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31F1-7789-4351-BB4F-0226BF6E77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591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B403-1C6C-47B7-B04E-E4AE8E8CC744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31F1-7789-4351-BB4F-0226BF6E77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14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B403-1C6C-47B7-B04E-E4AE8E8CC744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31F1-7789-4351-BB4F-0226BF6E77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667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DB403-1C6C-47B7-B04E-E4AE8E8CC744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931F1-7789-4351-BB4F-0226BF6E77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841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~1\1DEE9~1\LOCALS~1\Temp\Rar$DR16.968\&#1074;&#1080;&#1076;&#1077;&#1086;%20&#1082;arl%20Schule%20136.mpeg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2768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МКОУ 1-Абрамовская СОШ</a:t>
            </a:r>
            <a:b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Открытый урок по теме :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Образование в Германии и в России»</a:t>
            </a:r>
            <a:b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(8 класс)</a:t>
            </a:r>
            <a:endParaRPr lang="ru-RU" sz="36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276872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88024" y="5394730"/>
            <a:ext cx="4141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 : </a:t>
            </a:r>
            <a:r>
              <a:rPr lang="ru-RU" dirty="0" err="1" smtClean="0"/>
              <a:t>Русанова</a:t>
            </a:r>
            <a:r>
              <a:rPr lang="ru-RU" dirty="0" smtClean="0"/>
              <a:t> Наталья Леонидовна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82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510" y="-171400"/>
            <a:ext cx="8229600" cy="1143000"/>
          </a:xfrm>
        </p:spPr>
        <p:txBody>
          <a:bodyPr/>
          <a:lstStyle/>
          <a:p>
            <a:r>
              <a:rPr lang="en-US" dirty="0" smtClean="0"/>
              <a:t>Emanuel und die </a:t>
            </a:r>
            <a:r>
              <a:rPr lang="en-US" dirty="0" err="1" smtClean="0"/>
              <a:t>Schule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Открытый урок 8 а\mlad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380" y="799609"/>
            <a:ext cx="9179380" cy="6058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63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3127"/>
            <a:ext cx="8229600" cy="1143000"/>
          </a:xfrm>
        </p:spPr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neue</a:t>
            </a:r>
            <a:r>
              <a:rPr lang="en-US" dirty="0" smtClean="0"/>
              <a:t> </a:t>
            </a:r>
            <a:r>
              <a:rPr lang="en-US" dirty="0" err="1" smtClean="0"/>
              <a:t>Lehrerin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ндрей\Desktop\1234\zhenshchina-za-stolom-1280px-854p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2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Fragen</a:t>
            </a:r>
            <a:r>
              <a:rPr lang="en-US" dirty="0" smtClean="0"/>
              <a:t> </a:t>
            </a:r>
            <a:r>
              <a:rPr lang="en-US" dirty="0" err="1" smtClean="0"/>
              <a:t>zum</a:t>
            </a:r>
            <a:r>
              <a:rPr lang="en-US" dirty="0" smtClean="0"/>
              <a:t> Text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heißt</a:t>
            </a:r>
            <a:r>
              <a:rPr lang="en-US" dirty="0" smtClean="0"/>
              <a:t> der Text</a:t>
            </a:r>
            <a:r>
              <a:rPr lang="ru-RU" dirty="0" smtClean="0"/>
              <a:t>?</a:t>
            </a:r>
          </a:p>
          <a:p>
            <a:r>
              <a:rPr lang="ru-RU" dirty="0" smtClean="0"/>
              <a:t>2)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die </a:t>
            </a:r>
            <a:r>
              <a:rPr lang="en-US" dirty="0" err="1" smtClean="0"/>
              <a:t>handelnden</a:t>
            </a:r>
            <a:r>
              <a:rPr lang="en-US" dirty="0" smtClean="0"/>
              <a:t> </a:t>
            </a:r>
            <a:r>
              <a:rPr lang="en-US" dirty="0" err="1" smtClean="0"/>
              <a:t>Personen</a:t>
            </a:r>
            <a:r>
              <a:rPr lang="ru-RU" dirty="0" smtClean="0"/>
              <a:t>?</a:t>
            </a:r>
          </a:p>
          <a:p>
            <a:r>
              <a:rPr lang="ru-RU" dirty="0" smtClean="0"/>
              <a:t>3)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spielt</a:t>
            </a:r>
            <a:r>
              <a:rPr lang="en-US" dirty="0" smtClean="0"/>
              <a:t> die </a:t>
            </a:r>
            <a:r>
              <a:rPr lang="en-US" dirty="0" err="1" smtClean="0"/>
              <a:t>Handlung</a:t>
            </a:r>
            <a:r>
              <a:rPr lang="ru-RU" dirty="0" smtClean="0"/>
              <a:t>?</a:t>
            </a:r>
          </a:p>
          <a:p>
            <a:r>
              <a:rPr lang="en-US" dirty="0" smtClean="0"/>
              <a:t>4)Was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Schüler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Emanuel</a:t>
            </a:r>
            <a:r>
              <a:rPr lang="ru-RU" dirty="0" smtClean="0"/>
              <a:t>?</a:t>
            </a:r>
            <a:endParaRPr lang="en-US" dirty="0" smtClean="0"/>
          </a:p>
          <a:p>
            <a:r>
              <a:rPr lang="en-US" dirty="0" smtClean="0"/>
              <a:t>5)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versteht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sich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den </a:t>
            </a:r>
            <a:r>
              <a:rPr lang="en-US" dirty="0" err="1" smtClean="0"/>
              <a:t>Mitschülern</a:t>
            </a:r>
            <a:r>
              <a:rPr lang="ru-RU" dirty="0" smtClean="0"/>
              <a:t>?</a:t>
            </a:r>
          </a:p>
          <a:p>
            <a:r>
              <a:rPr lang="en-US" dirty="0" smtClean="0"/>
              <a:t>6)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die </a:t>
            </a:r>
            <a:r>
              <a:rPr lang="en-US" dirty="0" err="1" smtClean="0"/>
              <a:t>Hauptgedanke</a:t>
            </a:r>
            <a:r>
              <a:rPr lang="en-US" dirty="0" smtClean="0"/>
              <a:t> des </a:t>
            </a:r>
            <a:r>
              <a:rPr lang="en-US" dirty="0" err="1" smtClean="0"/>
              <a:t>Textes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173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D</a:t>
            </a:r>
            <a:r>
              <a:rPr lang="en-US" b="1" i="1" dirty="0" smtClean="0">
                <a:solidFill>
                  <a:srgbClr val="FF0000"/>
                </a:solidFill>
              </a:rPr>
              <a:t>ie </a:t>
            </a:r>
            <a:r>
              <a:rPr lang="en-US" b="1" i="1" dirty="0" err="1" smtClean="0">
                <a:solidFill>
                  <a:srgbClr val="FF0000"/>
                </a:solidFill>
              </a:rPr>
              <a:t>Hauptgedanken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>
                <a:solidFill>
                  <a:srgbClr val="FF0000"/>
                </a:solidFill>
              </a:rPr>
              <a:t>des </a:t>
            </a:r>
            <a:r>
              <a:rPr lang="en-US" b="1" i="1" dirty="0" err="1" smtClean="0">
                <a:solidFill>
                  <a:srgbClr val="FF0000"/>
                </a:solidFill>
              </a:rPr>
              <a:t>Textes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7362"/>
          </a:xfrm>
        </p:spPr>
        <p:txBody>
          <a:bodyPr/>
          <a:lstStyle/>
          <a:p>
            <a:r>
              <a:rPr lang="de-DE" b="1" dirty="0" smtClean="0"/>
              <a:t>1.</a:t>
            </a:r>
            <a:r>
              <a:rPr lang="de-DE" dirty="0" smtClean="0"/>
              <a:t>Gute </a:t>
            </a:r>
            <a:r>
              <a:rPr lang="de-DE" dirty="0"/>
              <a:t>Beziehungen, positive Emotionen </a:t>
            </a:r>
            <a:r>
              <a:rPr lang="de-DE" dirty="0" smtClean="0"/>
              <a:t>zwischen den Lehrer </a:t>
            </a:r>
            <a:r>
              <a:rPr lang="de-DE" dirty="0"/>
              <a:t>und </a:t>
            </a:r>
            <a:r>
              <a:rPr lang="de-DE" dirty="0" smtClean="0"/>
              <a:t>den Schüler  </a:t>
            </a:r>
            <a:r>
              <a:rPr lang="de-DE" dirty="0"/>
              <a:t>verbessern </a:t>
            </a:r>
            <a:r>
              <a:rPr lang="de-DE" dirty="0" smtClean="0"/>
              <a:t> die Studienleistungen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3071810"/>
            <a:ext cx="64293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2.</a:t>
            </a:r>
            <a:r>
              <a:rPr lang="en-US" sz="3200" dirty="0" smtClean="0"/>
              <a:t>Und  </a:t>
            </a:r>
            <a:r>
              <a:rPr lang="en-US" sz="3200" dirty="0" err="1" smtClean="0"/>
              <a:t>Freundschaften</a:t>
            </a:r>
            <a:r>
              <a:rPr lang="en-US" sz="3200" dirty="0" smtClean="0"/>
              <a:t> </a:t>
            </a:r>
            <a:r>
              <a:rPr lang="en-US" sz="3200" dirty="0" err="1" smtClean="0"/>
              <a:t>halten</a:t>
            </a:r>
            <a:r>
              <a:rPr lang="en-US" sz="3200" dirty="0" smtClean="0"/>
              <a:t> so </a:t>
            </a:r>
            <a:r>
              <a:rPr lang="en-US" sz="3200" dirty="0" err="1" smtClean="0"/>
              <a:t>gro</a:t>
            </a:r>
            <a:r>
              <a:rPr lang="ru-RU" sz="3200" dirty="0" smtClean="0"/>
              <a:t>в</a:t>
            </a:r>
            <a:r>
              <a:rPr lang="en-US" sz="3200" dirty="0" smtClean="0"/>
              <a:t>e </a:t>
            </a:r>
            <a:r>
              <a:rPr lang="en-US" sz="3200" dirty="0" err="1" smtClean="0"/>
              <a:t>Entfernungen</a:t>
            </a:r>
            <a:r>
              <a:rPr lang="en-US" sz="3200" dirty="0" smtClean="0"/>
              <a:t> </a:t>
            </a:r>
            <a:r>
              <a:rPr lang="en-US" sz="3200" dirty="0" err="1" smtClean="0"/>
              <a:t>nicht</a:t>
            </a:r>
            <a:r>
              <a:rPr lang="en-US" sz="3200" dirty="0" smtClean="0"/>
              <a:t> </a:t>
            </a:r>
            <a:r>
              <a:rPr lang="en-US" sz="3200" dirty="0" err="1" smtClean="0"/>
              <a:t>aus</a:t>
            </a:r>
            <a:r>
              <a:rPr lang="en-US" sz="3200" dirty="0" smtClean="0"/>
              <a:t>.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857224" y="4071942"/>
            <a:ext cx="67287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3.</a:t>
            </a:r>
            <a:r>
              <a:rPr lang="en-US" sz="3200" dirty="0" smtClean="0"/>
              <a:t>Freunde muss man </a:t>
            </a:r>
            <a:r>
              <a:rPr lang="en-US" sz="3200" dirty="0" err="1" smtClean="0"/>
              <a:t>zur</a:t>
            </a:r>
            <a:r>
              <a:rPr lang="en-US" sz="3200" dirty="0" smtClean="0"/>
              <a:t> Hand </a:t>
            </a:r>
            <a:r>
              <a:rPr lang="en-US" sz="3200" dirty="0" err="1" smtClean="0"/>
              <a:t>haben</a:t>
            </a:r>
            <a:r>
              <a:rPr lang="en-US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6975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Die </a:t>
            </a:r>
            <a:r>
              <a:rPr lang="en-US" dirty="0" err="1" smtClean="0"/>
              <a:t>Arbeit</a:t>
            </a:r>
            <a:r>
              <a:rPr lang="en-US" dirty="0" smtClean="0"/>
              <a:t> </a:t>
            </a:r>
            <a:r>
              <a:rPr lang="en-US" dirty="0" err="1" smtClean="0"/>
              <a:t>ans</a:t>
            </a:r>
            <a:r>
              <a:rPr lang="en-US" dirty="0" smtClean="0"/>
              <a:t> </a:t>
            </a:r>
            <a:r>
              <a:rPr lang="en-US" dirty="0" err="1" smtClean="0"/>
              <a:t>grammatischen</a:t>
            </a:r>
            <a:r>
              <a:rPr lang="en-US" smtClean="0"/>
              <a:t> Material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91081" y="1618379"/>
            <a:ext cx="8552919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66"/>
                </a:solidFill>
              </a:rPr>
              <a:t>Определительные придаточные предложения</a:t>
            </a:r>
            <a:endParaRPr lang="en-US" sz="3200" b="1" dirty="0" smtClean="0">
              <a:solidFill>
                <a:srgbClr val="FF0066"/>
              </a:solidFill>
            </a:endParaRP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Вводятся относительными местоимениями </a:t>
            </a:r>
          </a:p>
          <a:p>
            <a:r>
              <a:rPr lang="en-US" sz="2400" b="1" i="1" dirty="0" smtClean="0">
                <a:solidFill>
                  <a:schemeClr val="tx2"/>
                </a:solidFill>
              </a:rPr>
              <a:t>Der</a:t>
            </a:r>
            <a:r>
              <a:rPr lang="ru-RU" sz="2400" b="1" i="1" dirty="0" smtClean="0">
                <a:solidFill>
                  <a:schemeClr val="tx2"/>
                </a:solidFill>
              </a:rPr>
              <a:t>(который)</a:t>
            </a:r>
            <a:endParaRPr lang="en-US" sz="2400" b="1" i="1" dirty="0" smtClean="0">
              <a:solidFill>
                <a:schemeClr val="tx2"/>
              </a:solidFill>
            </a:endParaRPr>
          </a:p>
          <a:p>
            <a:r>
              <a:rPr lang="en-US" sz="2400" b="1" i="1" dirty="0" smtClean="0">
                <a:solidFill>
                  <a:srgbClr val="00B050"/>
                </a:solidFill>
              </a:rPr>
              <a:t>Das</a:t>
            </a:r>
            <a:r>
              <a:rPr lang="ru-RU" sz="2400" b="1" i="1" dirty="0" smtClean="0">
                <a:solidFill>
                  <a:srgbClr val="00B050"/>
                </a:solidFill>
              </a:rPr>
              <a:t>(которое)</a:t>
            </a:r>
            <a:endParaRPr lang="en-US" sz="2400" b="1" i="1" dirty="0" smtClean="0">
              <a:solidFill>
                <a:srgbClr val="00B050"/>
              </a:solidFill>
            </a:endParaRPr>
          </a:p>
          <a:p>
            <a:r>
              <a:rPr lang="en-US" sz="2400" b="1" i="1" dirty="0" smtClean="0">
                <a:solidFill>
                  <a:srgbClr val="FF0000"/>
                </a:solidFill>
              </a:rPr>
              <a:t>Die</a:t>
            </a:r>
            <a:r>
              <a:rPr lang="ru-RU" sz="2400" b="1" i="1" dirty="0" smtClean="0">
                <a:solidFill>
                  <a:srgbClr val="FF0000"/>
                </a:solidFill>
              </a:rPr>
              <a:t>(которая)</a:t>
            </a:r>
          </a:p>
          <a:p>
            <a:r>
              <a:rPr lang="ru-RU" sz="2400" b="1" i="1" dirty="0" smtClean="0"/>
              <a:t>Редко</a:t>
            </a: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Местоимениями</a:t>
            </a:r>
          </a:p>
          <a:p>
            <a:r>
              <a:rPr lang="en-US" sz="2400" b="1" i="1" dirty="0" err="1" smtClean="0">
                <a:solidFill>
                  <a:srgbClr val="0070C0"/>
                </a:solidFill>
              </a:rPr>
              <a:t>Welcher</a:t>
            </a:r>
            <a:r>
              <a:rPr lang="en-US" sz="2400" b="1" i="1" dirty="0" smtClean="0">
                <a:solidFill>
                  <a:srgbClr val="0070C0"/>
                </a:solidFill>
              </a:rPr>
              <a:t>(</a:t>
            </a:r>
            <a:r>
              <a:rPr lang="ru-RU" sz="2400" b="1" i="1" dirty="0" smtClean="0">
                <a:solidFill>
                  <a:srgbClr val="0070C0"/>
                </a:solidFill>
              </a:rPr>
              <a:t>который)</a:t>
            </a:r>
            <a:endParaRPr lang="en-US" sz="2400" b="1" i="1" dirty="0" smtClean="0">
              <a:solidFill>
                <a:srgbClr val="0070C0"/>
              </a:solidFill>
            </a:endParaRPr>
          </a:p>
          <a:p>
            <a:r>
              <a:rPr lang="en-US" sz="2400" b="1" i="1" dirty="0" smtClean="0">
                <a:solidFill>
                  <a:srgbClr val="00B050"/>
                </a:solidFill>
              </a:rPr>
              <a:t>Welches</a:t>
            </a:r>
            <a:r>
              <a:rPr lang="ru-RU" sz="2400" b="1" i="1" dirty="0" smtClean="0">
                <a:solidFill>
                  <a:srgbClr val="00B050"/>
                </a:solidFill>
              </a:rPr>
              <a:t>(которое)</a:t>
            </a:r>
            <a:endParaRPr lang="en-US" sz="2400" b="1" i="1" dirty="0" smtClean="0">
              <a:solidFill>
                <a:srgbClr val="00B050"/>
              </a:solidFill>
            </a:endParaRPr>
          </a:p>
          <a:p>
            <a:r>
              <a:rPr lang="en-US" sz="2400" b="1" i="1" dirty="0" err="1" smtClean="0">
                <a:solidFill>
                  <a:srgbClr val="FF0000"/>
                </a:solidFill>
              </a:rPr>
              <a:t>Welche</a:t>
            </a:r>
            <a:r>
              <a:rPr lang="ru-RU" sz="2400" b="1" i="1" dirty="0" smtClean="0">
                <a:solidFill>
                  <a:srgbClr val="FF0000"/>
                </a:solidFill>
              </a:rPr>
              <a:t>(которая)</a:t>
            </a: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Выполняет функцию какого – либо члена предложения.</a:t>
            </a:r>
            <a:endParaRPr lang="en-US" sz="2400" b="1" i="1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54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Определённый артикль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1" cy="4114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24000"/>
                <a:gridCol w="1524000"/>
                <a:gridCol w="1524000"/>
                <a:gridCol w="1524001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solidFill>
                            <a:srgbClr val="7030A0"/>
                          </a:solidFill>
                        </a:rPr>
                        <a:t>Kasus</a:t>
                      </a:r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</a:rPr>
                        <a:t>Fragen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chemeClr val="tx2"/>
                          </a:solidFill>
                        </a:rPr>
                        <a:t>Maskulina</a:t>
                      </a:r>
                      <a:endParaRPr lang="ru-RU" sz="2400" b="1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rgbClr val="00B050"/>
                          </a:solidFill>
                        </a:rPr>
                        <a:t>Neutra</a:t>
                      </a:r>
                      <a:endParaRPr lang="ru-RU" sz="2400" b="1" dirty="0" smtClean="0">
                        <a:solidFill>
                          <a:srgbClr val="00B05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rgbClr val="FF0000"/>
                          </a:solidFill>
                        </a:rPr>
                        <a:t>Feminina</a:t>
                      </a:r>
                      <a:endParaRPr lang="ru-RU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Plural</a:t>
                      </a:r>
                      <a:endParaRPr lang="ru-RU" sz="24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solidFill>
                            <a:srgbClr val="7030A0"/>
                          </a:solidFill>
                        </a:rPr>
                        <a:t>Nominativ</a:t>
                      </a:r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Wer</a:t>
                      </a:r>
                      <a:r>
                        <a:rPr lang="en-US" sz="2400" b="1" dirty="0" smtClean="0"/>
                        <a:t>?</a:t>
                      </a:r>
                      <a:r>
                        <a:rPr lang="en-US" sz="2400" b="1" baseline="0" dirty="0" smtClean="0"/>
                        <a:t> Was?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solidFill>
                            <a:schemeClr val="tx2"/>
                          </a:solidFill>
                        </a:rPr>
                        <a:t>der</a:t>
                      </a:r>
                      <a:r>
                        <a:rPr lang="en-US" sz="2400" b="1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>das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die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die</a:t>
                      </a:r>
                      <a:endParaRPr lang="ru-RU" sz="24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solidFill>
                            <a:srgbClr val="7030A0"/>
                          </a:solidFill>
                        </a:rPr>
                        <a:t>Genitiv</a:t>
                      </a:r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Wessen</a:t>
                      </a:r>
                      <a:r>
                        <a:rPr lang="en-US" sz="2400" b="1" dirty="0" smtClean="0"/>
                        <a:t>?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</a:rPr>
                        <a:t>des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>des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solidFill>
                            <a:srgbClr val="FF0000"/>
                          </a:solidFill>
                        </a:rPr>
                        <a:t>der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der</a:t>
                      </a:r>
                      <a:endParaRPr lang="ru-RU" sz="24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solidFill>
                            <a:srgbClr val="7030A0"/>
                          </a:solidFill>
                        </a:rPr>
                        <a:t>Dativ</a:t>
                      </a:r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Wem</a:t>
                      </a:r>
                      <a:r>
                        <a:rPr lang="en-US" sz="2400" b="1" dirty="0" smtClean="0"/>
                        <a:t>? </a:t>
                      </a:r>
                      <a:r>
                        <a:rPr lang="en-US" sz="2400" b="1" dirty="0" err="1" smtClean="0"/>
                        <a:t>Wo</a:t>
                      </a:r>
                      <a:r>
                        <a:rPr lang="en-US" sz="2400" b="1" dirty="0" smtClean="0"/>
                        <a:t>?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solidFill>
                            <a:schemeClr val="tx2"/>
                          </a:solidFill>
                        </a:rPr>
                        <a:t>dem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solidFill>
                            <a:srgbClr val="00B050"/>
                          </a:solidFill>
                        </a:rPr>
                        <a:t>dem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solidFill>
                            <a:srgbClr val="FF0000"/>
                          </a:solidFill>
                        </a:rPr>
                        <a:t>der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den</a:t>
                      </a:r>
                      <a:endParaRPr lang="ru-RU" sz="24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solidFill>
                            <a:srgbClr val="7030A0"/>
                          </a:solidFill>
                        </a:rPr>
                        <a:t>Akkusativ</a:t>
                      </a:r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Wen</a:t>
                      </a:r>
                      <a:r>
                        <a:rPr lang="en-US" sz="2400" b="1" dirty="0" smtClean="0"/>
                        <a:t>?</a:t>
                      </a:r>
                      <a:r>
                        <a:rPr lang="en-US" sz="2400" b="1" baseline="0" dirty="0" smtClean="0"/>
                        <a:t> Was? </a:t>
                      </a:r>
                      <a:r>
                        <a:rPr lang="en-US" sz="2400" b="1" baseline="0" dirty="0" err="1" smtClean="0"/>
                        <a:t>Wohin</a:t>
                      </a:r>
                      <a:r>
                        <a:rPr lang="en-US" sz="2400" b="1" baseline="0" dirty="0" smtClean="0"/>
                        <a:t>?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</a:rPr>
                        <a:t>den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>das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die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die</a:t>
                      </a:r>
                      <a:endParaRPr lang="ru-RU" sz="24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Относительные местоимения</a:t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в придаточном предложении может быть: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</a:t>
            </a:r>
            <a:r>
              <a:rPr lang="ru-RU" dirty="0" smtClean="0"/>
              <a:t>) Подлежащим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Der Roman</a:t>
            </a:r>
            <a:r>
              <a:rPr lang="ru-RU" dirty="0" smtClean="0">
                <a:solidFill>
                  <a:schemeClr val="tx2"/>
                </a:solidFill>
              </a:rPr>
              <a:t>, </a:t>
            </a:r>
            <a:r>
              <a:rPr lang="en-US" dirty="0" smtClean="0">
                <a:solidFill>
                  <a:schemeClr val="tx2"/>
                </a:solidFill>
              </a:rPr>
              <a:t>der </a:t>
            </a:r>
            <a:r>
              <a:rPr lang="en-US" dirty="0" smtClean="0"/>
              <a:t>auf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Tisch</a:t>
            </a:r>
            <a:r>
              <a:rPr lang="en-US" dirty="0" smtClean="0"/>
              <a:t> </a:t>
            </a:r>
            <a:r>
              <a:rPr lang="en-US" dirty="0" err="1" smtClean="0"/>
              <a:t>liegt</a:t>
            </a:r>
            <a:r>
              <a:rPr lang="ru-RU" dirty="0" smtClean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sehr</a:t>
            </a:r>
            <a:r>
              <a:rPr lang="en-US" dirty="0" smtClean="0"/>
              <a:t> </a:t>
            </a:r>
            <a:r>
              <a:rPr lang="en-US" dirty="0" err="1" smtClean="0"/>
              <a:t>spannend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2) </a:t>
            </a:r>
            <a:r>
              <a:rPr lang="ru-RU" dirty="0" smtClean="0"/>
              <a:t>Дополнением </a:t>
            </a:r>
          </a:p>
          <a:p>
            <a:pPr marL="0" indent="0">
              <a:buNone/>
            </a:pPr>
            <a:r>
              <a:rPr lang="en-US" dirty="0" smtClean="0"/>
              <a:t> Das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das </a:t>
            </a:r>
            <a:r>
              <a:rPr lang="en-US" dirty="0" err="1" smtClean="0">
                <a:solidFill>
                  <a:srgbClr val="00B050"/>
                </a:solidFill>
              </a:rPr>
              <a:t>Haus</a:t>
            </a:r>
            <a:r>
              <a:rPr lang="ru-RU" dirty="0" smtClean="0">
                <a:solidFill>
                  <a:srgbClr val="00B050"/>
                </a:solidFill>
              </a:rPr>
              <a:t>,</a:t>
            </a:r>
            <a:r>
              <a:rPr lang="en-US" dirty="0" smtClean="0">
                <a:solidFill>
                  <a:srgbClr val="00B050"/>
                </a:solidFill>
              </a:rPr>
              <a:t> in </a:t>
            </a:r>
            <a:r>
              <a:rPr lang="en-US" dirty="0" err="1" smtClean="0">
                <a:solidFill>
                  <a:srgbClr val="00B050"/>
                </a:solidFill>
              </a:rPr>
              <a:t>dem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viele</a:t>
            </a:r>
            <a:r>
              <a:rPr lang="en-US" dirty="0" smtClean="0"/>
              <a:t> </a:t>
            </a:r>
            <a:r>
              <a:rPr lang="en-US" dirty="0" err="1" smtClean="0"/>
              <a:t>Jahre</a:t>
            </a:r>
            <a:r>
              <a:rPr lang="en-US" dirty="0" smtClean="0"/>
              <a:t> </a:t>
            </a:r>
            <a:r>
              <a:rPr lang="en-US" dirty="0" err="1" smtClean="0"/>
              <a:t>lebte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3) </a:t>
            </a:r>
            <a:r>
              <a:rPr lang="ru-RU" smtClean="0"/>
              <a:t>Определением </a:t>
            </a:r>
            <a:r>
              <a:rPr lang="ru-RU" dirty="0" smtClean="0"/>
              <a:t>(относительным местоимением  в родительном падеже)</a:t>
            </a:r>
          </a:p>
          <a:p>
            <a:pPr marL="0" indent="0">
              <a:buNone/>
            </a:pPr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besprechen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die </a:t>
            </a:r>
            <a:r>
              <a:rPr lang="en-US" dirty="0" err="1" smtClean="0">
                <a:solidFill>
                  <a:srgbClr val="FF0000"/>
                </a:solidFill>
              </a:rPr>
              <a:t>Aufgabe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deren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Lösung</a:t>
            </a:r>
            <a:r>
              <a:rPr lang="en-US" dirty="0" smtClean="0"/>
              <a:t> </a:t>
            </a:r>
            <a:r>
              <a:rPr lang="en-US" dirty="0" err="1" smtClean="0"/>
              <a:t>viel</a:t>
            </a:r>
            <a:r>
              <a:rPr lang="en-US" dirty="0" smtClean="0"/>
              <a:t> </a:t>
            </a:r>
            <a:r>
              <a:rPr lang="en-US" dirty="0" err="1" smtClean="0"/>
              <a:t>Zeit</a:t>
            </a:r>
            <a:r>
              <a:rPr lang="en-US" dirty="0" smtClean="0"/>
              <a:t> </a:t>
            </a:r>
            <a:r>
              <a:rPr lang="en-US" dirty="0" err="1" smtClean="0"/>
              <a:t>erfordert</a:t>
            </a:r>
            <a:r>
              <a:rPr lang="en-US" dirty="0" smtClean="0"/>
              <a:t>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830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Meine</a:t>
            </a:r>
            <a:r>
              <a:rPr lang="en-US" i="1" dirty="0" smtClean="0"/>
              <a:t> </a:t>
            </a:r>
            <a:r>
              <a:rPr lang="en-US" i="1" dirty="0" err="1" smtClean="0"/>
              <a:t>Schule</a:t>
            </a:r>
            <a:r>
              <a:rPr lang="en-US" i="1" dirty="0" smtClean="0"/>
              <a:t>             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1071546"/>
            <a:ext cx="4929222" cy="828668"/>
          </a:xfrm>
        </p:spPr>
        <p:txBody>
          <a:bodyPr/>
          <a:lstStyle/>
          <a:p>
            <a:pPr>
              <a:buNone/>
            </a:pPr>
            <a:r>
              <a:rPr lang="en-US" b="1" i="1" dirty="0" smtClean="0"/>
              <a:t>           </a:t>
            </a:r>
            <a:r>
              <a:rPr lang="en-US" sz="2000" b="1" i="1" dirty="0" err="1" smtClean="0"/>
              <a:t>Der</a:t>
            </a:r>
            <a:r>
              <a:rPr lang="en-US" sz="2000" b="1" i="1" dirty="0" smtClean="0"/>
              <a:t> 28. November, </a:t>
            </a:r>
            <a:r>
              <a:rPr lang="en-US" sz="2000" b="1" i="1" dirty="0" err="1" smtClean="0"/>
              <a:t>Abramo</a:t>
            </a:r>
            <a:r>
              <a:rPr lang="en-US" sz="2000" b="1" i="1" dirty="0" err="1"/>
              <a:t>w</a:t>
            </a:r>
            <a:r>
              <a:rPr lang="en-US" sz="2000" b="1" i="1" dirty="0" err="1" smtClean="0"/>
              <a:t>ka</a:t>
            </a:r>
            <a:endParaRPr lang="ru-RU" sz="20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857364"/>
            <a:ext cx="914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                                        </a:t>
            </a:r>
            <a:r>
              <a:rPr lang="en-US" b="1" i="1" dirty="0" err="1" smtClean="0"/>
              <a:t>Lieber</a:t>
            </a:r>
            <a:r>
              <a:rPr lang="en-US" b="1" i="1" dirty="0" smtClean="0"/>
              <a:t> Dieter!</a:t>
            </a:r>
          </a:p>
          <a:p>
            <a:r>
              <a:rPr lang="en-US" b="1" i="1" dirty="0" smtClean="0"/>
              <a:t>1.Ich </a:t>
            </a:r>
            <a:r>
              <a:rPr lang="en-US" b="1" i="1" dirty="0" err="1" smtClean="0"/>
              <a:t>freue</a:t>
            </a:r>
            <a:r>
              <a:rPr lang="en-US" b="1" i="1" dirty="0" smtClean="0"/>
              <a:t> </a:t>
            </a:r>
            <a:r>
              <a:rPr lang="en-US" b="1" i="1" dirty="0" err="1" smtClean="0"/>
              <a:t>mich</a:t>
            </a:r>
            <a:r>
              <a:rPr lang="en-US" b="1" i="1" dirty="0" smtClean="0"/>
              <a:t> </a:t>
            </a:r>
            <a:r>
              <a:rPr lang="en-US" b="1" i="1" dirty="0" err="1" smtClean="0"/>
              <a:t>mit</a:t>
            </a:r>
            <a:r>
              <a:rPr lang="en-US" b="1" i="1" dirty="0" smtClean="0"/>
              <a:t> dir </a:t>
            </a:r>
            <a:r>
              <a:rPr lang="en-US" b="1" i="1" dirty="0" err="1" smtClean="0"/>
              <a:t>im</a:t>
            </a:r>
            <a:r>
              <a:rPr lang="en-US" b="1" i="1" dirty="0" smtClean="0"/>
              <a:t> </a:t>
            </a:r>
            <a:r>
              <a:rPr lang="en-US" b="1" i="1" dirty="0" err="1" smtClean="0"/>
              <a:t>Briefwechsel</a:t>
            </a:r>
            <a:r>
              <a:rPr lang="en-US" b="1" i="1" dirty="0" smtClean="0"/>
              <a:t> </a:t>
            </a:r>
            <a:r>
              <a:rPr lang="en-US" b="1" i="1" dirty="0" err="1" smtClean="0"/>
              <a:t>zu</a:t>
            </a:r>
            <a:r>
              <a:rPr lang="en-US" b="1" i="1" dirty="0" smtClean="0"/>
              <a:t> </a:t>
            </a:r>
            <a:r>
              <a:rPr lang="en-US" b="1" i="1" dirty="0" err="1" smtClean="0"/>
              <a:t>stehen</a:t>
            </a:r>
            <a:r>
              <a:rPr lang="en-US" b="1" i="1" dirty="0" smtClean="0"/>
              <a:t>. </a:t>
            </a:r>
          </a:p>
          <a:p>
            <a:r>
              <a:rPr lang="en-US" b="1" i="1" dirty="0" smtClean="0"/>
              <a:t>2.Ich bin </a:t>
            </a:r>
            <a:r>
              <a:rPr lang="en-US" b="1" i="1" dirty="0" err="1" smtClean="0"/>
              <a:t>Schüler</a:t>
            </a:r>
            <a:r>
              <a:rPr lang="en-US" b="1" i="1" dirty="0" smtClean="0"/>
              <a:t> </a:t>
            </a:r>
            <a:r>
              <a:rPr lang="en-US" b="1" i="1" dirty="0" smtClean="0"/>
              <a:t>der 8. </a:t>
            </a:r>
            <a:r>
              <a:rPr lang="en-US" b="1" i="1" dirty="0" err="1" smtClean="0"/>
              <a:t>Klasse</a:t>
            </a:r>
            <a:r>
              <a:rPr lang="en-US" b="1" i="1" dirty="0" smtClean="0"/>
              <a:t>. </a:t>
            </a:r>
          </a:p>
          <a:p>
            <a:r>
              <a:rPr lang="en-US" b="1" i="1" dirty="0" smtClean="0"/>
              <a:t>3.Das </a:t>
            </a:r>
            <a:r>
              <a:rPr lang="en-US" b="1" i="1" dirty="0" err="1" smtClean="0"/>
              <a:t>Gebaāude</a:t>
            </a:r>
            <a:r>
              <a:rPr lang="en-US" b="1" i="1" dirty="0" smtClean="0"/>
              <a:t> </a:t>
            </a:r>
            <a:r>
              <a:rPr lang="en-US" b="1" i="1" dirty="0" err="1" smtClean="0"/>
              <a:t>meiner</a:t>
            </a:r>
            <a:r>
              <a:rPr lang="en-US" b="1" i="1" dirty="0" smtClean="0"/>
              <a:t> </a:t>
            </a:r>
            <a:r>
              <a:rPr lang="en-US" b="1" i="1" dirty="0" err="1" smtClean="0"/>
              <a:t>Schule</a:t>
            </a:r>
            <a:r>
              <a:rPr lang="en-US" b="1" i="1" dirty="0" smtClean="0"/>
              <a:t> </a:t>
            </a:r>
            <a:r>
              <a:rPr lang="en-US" b="1" i="1" dirty="0" err="1" smtClean="0"/>
              <a:t>liegt</a:t>
            </a:r>
            <a:r>
              <a:rPr lang="en-US" b="1" i="1" dirty="0" smtClean="0"/>
              <a:t> in der </a:t>
            </a:r>
            <a:r>
              <a:rPr lang="en-US" b="1" i="1" dirty="0" err="1" smtClean="0"/>
              <a:t>Leninstraẞe</a:t>
            </a:r>
            <a:r>
              <a:rPr lang="en-US" b="1" i="1" dirty="0" smtClean="0"/>
              <a:t>, das </a:t>
            </a:r>
            <a:r>
              <a:rPr lang="en-US" b="1" i="1" dirty="0" err="1" smtClean="0"/>
              <a:t>ist</a:t>
            </a:r>
            <a:r>
              <a:rPr lang="en-US" b="1" i="1" dirty="0" smtClean="0"/>
              <a:t> </a:t>
            </a:r>
            <a:r>
              <a:rPr lang="en-US" b="1" i="1" dirty="0" err="1" smtClean="0"/>
              <a:t>ein</a:t>
            </a:r>
            <a:r>
              <a:rPr lang="en-US" b="1" i="1" dirty="0" smtClean="0"/>
              <a:t> </a:t>
            </a:r>
            <a:r>
              <a:rPr lang="en-US" b="1" i="1" dirty="0" err="1" smtClean="0"/>
              <a:t>zweist</a:t>
            </a:r>
            <a:r>
              <a:rPr lang="ru-RU" b="1" i="1" dirty="0" smtClean="0"/>
              <a:t>ӧ</a:t>
            </a:r>
            <a:r>
              <a:rPr lang="en-US" b="1" i="1" dirty="0" err="1" smtClean="0"/>
              <a:t>ckiges</a:t>
            </a:r>
            <a:r>
              <a:rPr lang="en-US" b="1" i="1" dirty="0" smtClean="0"/>
              <a:t> </a:t>
            </a:r>
            <a:r>
              <a:rPr lang="en-US" b="1" i="1" dirty="0" err="1" smtClean="0"/>
              <a:t>Geb</a:t>
            </a:r>
            <a:r>
              <a:rPr lang="ru-RU" b="1" i="1" dirty="0" smtClean="0"/>
              <a:t>ӓ</a:t>
            </a:r>
            <a:r>
              <a:rPr lang="en-US" b="1" i="1" dirty="0" err="1" smtClean="0"/>
              <a:t>ude</a:t>
            </a:r>
            <a:r>
              <a:rPr lang="en-US" b="1" i="1" dirty="0" smtClean="0"/>
              <a:t>.</a:t>
            </a:r>
          </a:p>
          <a:p>
            <a:r>
              <a:rPr lang="en-US" b="1" i="1" dirty="0" smtClean="0"/>
              <a:t>4.Vor </a:t>
            </a:r>
            <a:r>
              <a:rPr lang="en-US" b="1" i="1" dirty="0" err="1" smtClean="0"/>
              <a:t>dem</a:t>
            </a:r>
            <a:r>
              <a:rPr lang="en-US" b="1" i="1" dirty="0" smtClean="0"/>
              <a:t> </a:t>
            </a:r>
            <a:r>
              <a:rPr lang="en-US" b="1" i="1" dirty="0" err="1" smtClean="0"/>
              <a:t>Schulgeb</a:t>
            </a:r>
            <a:r>
              <a:rPr lang="ru-RU" b="1" i="1" dirty="0" smtClean="0"/>
              <a:t>ӓ</a:t>
            </a:r>
            <a:r>
              <a:rPr lang="en-US" b="1" i="1" dirty="0" err="1" smtClean="0"/>
              <a:t>ude</a:t>
            </a:r>
            <a:r>
              <a:rPr lang="en-US" b="1" i="1" dirty="0" smtClean="0"/>
              <a:t> </a:t>
            </a:r>
            <a:r>
              <a:rPr lang="en-US" b="1" i="1" dirty="0" err="1" smtClean="0"/>
              <a:t>befindet</a:t>
            </a:r>
            <a:r>
              <a:rPr lang="en-US" b="1" i="1" dirty="0" smtClean="0"/>
              <a:t> </a:t>
            </a:r>
            <a:r>
              <a:rPr lang="en-US" b="1" i="1" dirty="0" err="1" smtClean="0"/>
              <a:t>sich</a:t>
            </a:r>
            <a:r>
              <a:rPr lang="en-US" b="1" i="1" dirty="0" smtClean="0"/>
              <a:t> </a:t>
            </a:r>
            <a:r>
              <a:rPr lang="en-US" b="1" i="1" dirty="0" err="1" smtClean="0"/>
              <a:t>ein</a:t>
            </a:r>
            <a:r>
              <a:rPr lang="en-US" b="1" i="1" dirty="0" smtClean="0"/>
              <a:t> </a:t>
            </a:r>
            <a:r>
              <a:rPr lang="en-US" b="1" i="1" dirty="0" err="1" smtClean="0"/>
              <a:t>Schulhof</a:t>
            </a:r>
            <a:r>
              <a:rPr lang="en-US" b="1" i="1" dirty="0" smtClean="0"/>
              <a:t>. </a:t>
            </a:r>
          </a:p>
          <a:p>
            <a:r>
              <a:rPr lang="en-US" b="1" i="1" dirty="0" smtClean="0"/>
              <a:t>5.Durch die </a:t>
            </a:r>
            <a:r>
              <a:rPr lang="en-US" b="1" i="1" dirty="0" err="1" smtClean="0"/>
              <a:t>breite</a:t>
            </a:r>
            <a:r>
              <a:rPr lang="en-US" b="1" i="1" dirty="0" smtClean="0"/>
              <a:t> </a:t>
            </a:r>
            <a:r>
              <a:rPr lang="en-US" b="1" i="1" dirty="0" err="1" smtClean="0"/>
              <a:t>Eingangst</a:t>
            </a:r>
            <a:r>
              <a:rPr lang="hu-HU" b="1" i="1" dirty="0" smtClean="0"/>
              <a:t>ű</a:t>
            </a:r>
            <a:r>
              <a:rPr lang="en-US" b="1" i="1" dirty="0" smtClean="0"/>
              <a:t>r </a:t>
            </a:r>
            <a:r>
              <a:rPr lang="en-US" b="1" i="1" dirty="0" err="1" smtClean="0"/>
              <a:t>kommt</a:t>
            </a:r>
            <a:r>
              <a:rPr lang="en-US" b="1" i="1" dirty="0" smtClean="0"/>
              <a:t> man in die </a:t>
            </a:r>
            <a:r>
              <a:rPr lang="en-US" b="1" i="1" dirty="0" err="1" smtClean="0"/>
              <a:t>Vorhalle</a:t>
            </a:r>
            <a:r>
              <a:rPr lang="en-US" b="1" i="1" dirty="0" smtClean="0"/>
              <a:t>. </a:t>
            </a:r>
          </a:p>
          <a:p>
            <a:r>
              <a:rPr lang="en-US" b="1" i="1" dirty="0" smtClean="0"/>
              <a:t>6.Hier </a:t>
            </a:r>
            <a:r>
              <a:rPr lang="en-US" b="1" i="1" dirty="0" err="1" smtClean="0"/>
              <a:t>ist</a:t>
            </a:r>
            <a:r>
              <a:rPr lang="en-US" b="1" i="1" dirty="0" smtClean="0"/>
              <a:t> die </a:t>
            </a:r>
            <a:r>
              <a:rPr lang="en-US" b="1" i="1" dirty="0" err="1" smtClean="0"/>
              <a:t>Garderobe</a:t>
            </a:r>
            <a:r>
              <a:rPr lang="en-US" b="1" i="1" dirty="0" smtClean="0"/>
              <a:t>. </a:t>
            </a:r>
            <a:r>
              <a:rPr lang="en-US" b="1" i="1" dirty="0" err="1" smtClean="0"/>
              <a:t>Im</a:t>
            </a:r>
            <a:r>
              <a:rPr lang="en-US" b="1" i="1" dirty="0" smtClean="0"/>
              <a:t> </a:t>
            </a:r>
            <a:r>
              <a:rPr lang="en-US" b="1" i="1" dirty="0" err="1" smtClean="0"/>
              <a:t>Erdgeschoss</a:t>
            </a:r>
            <a:r>
              <a:rPr lang="en-US" b="1" i="1" dirty="0" smtClean="0"/>
              <a:t> </a:t>
            </a:r>
            <a:r>
              <a:rPr lang="en-US" b="1" i="1" dirty="0" err="1" smtClean="0"/>
              <a:t>befinden</a:t>
            </a:r>
            <a:r>
              <a:rPr lang="en-US" b="1" i="1" dirty="0" smtClean="0"/>
              <a:t> </a:t>
            </a:r>
            <a:r>
              <a:rPr lang="en-US" b="1" i="1" dirty="0" err="1" smtClean="0"/>
              <a:t>sich</a:t>
            </a:r>
            <a:r>
              <a:rPr lang="en-US" b="1" i="1" dirty="0" smtClean="0"/>
              <a:t> die </a:t>
            </a:r>
            <a:r>
              <a:rPr lang="en-US" b="1" i="1" dirty="0" err="1" smtClean="0"/>
              <a:t>Biblieothek</a:t>
            </a:r>
            <a:r>
              <a:rPr lang="en-US" b="1" i="1" dirty="0" smtClean="0"/>
              <a:t> und </a:t>
            </a:r>
            <a:r>
              <a:rPr lang="en-US" b="1" i="1" dirty="0" err="1" smtClean="0"/>
              <a:t>viele</a:t>
            </a:r>
            <a:r>
              <a:rPr lang="en-US" b="1" i="1" dirty="0" smtClean="0"/>
              <a:t> </a:t>
            </a:r>
            <a:r>
              <a:rPr lang="en-US" b="1" i="1" dirty="0" err="1" smtClean="0"/>
              <a:t>Klassenzimmer</a:t>
            </a:r>
            <a:r>
              <a:rPr lang="en-US" b="1" i="1" dirty="0" smtClean="0"/>
              <a:t>.</a:t>
            </a:r>
          </a:p>
          <a:p>
            <a:r>
              <a:rPr lang="en-US" b="1" i="1" dirty="0" smtClean="0"/>
              <a:t>7.Im </a:t>
            </a:r>
            <a:r>
              <a:rPr lang="en-US" b="1" i="1" dirty="0" err="1" smtClean="0"/>
              <a:t>ersten</a:t>
            </a:r>
            <a:r>
              <a:rPr lang="en-US" b="1" i="1" dirty="0" smtClean="0"/>
              <a:t> Stock </a:t>
            </a:r>
            <a:r>
              <a:rPr lang="en-US" b="1" i="1" dirty="0" err="1" smtClean="0"/>
              <a:t>befinden</a:t>
            </a:r>
            <a:r>
              <a:rPr lang="en-US" b="1" i="1" dirty="0" smtClean="0"/>
              <a:t> </a:t>
            </a:r>
            <a:r>
              <a:rPr lang="en-US" b="1" i="1" dirty="0" err="1" smtClean="0"/>
              <a:t>sich</a:t>
            </a:r>
            <a:r>
              <a:rPr lang="en-US" b="1" i="1" dirty="0" smtClean="0"/>
              <a:t> die </a:t>
            </a:r>
            <a:r>
              <a:rPr lang="en-US" b="1" i="1" dirty="0" err="1" smtClean="0"/>
              <a:t>Speisehalle</a:t>
            </a:r>
            <a:r>
              <a:rPr lang="en-US" b="1" i="1" dirty="0" smtClean="0"/>
              <a:t>, </a:t>
            </a:r>
            <a:r>
              <a:rPr lang="en-US" b="1" i="1" dirty="0" err="1" smtClean="0"/>
              <a:t>der</a:t>
            </a:r>
            <a:r>
              <a:rPr lang="en-US" b="1" i="1" dirty="0" smtClean="0"/>
              <a:t> </a:t>
            </a:r>
            <a:r>
              <a:rPr lang="en-US" b="1" i="1" dirty="0" err="1" smtClean="0"/>
              <a:t>Sportsaal</a:t>
            </a:r>
            <a:r>
              <a:rPr lang="en-US" b="1" i="1" dirty="0" smtClean="0"/>
              <a:t>, das </a:t>
            </a:r>
            <a:r>
              <a:rPr lang="en-US" b="1" i="1" dirty="0" err="1" smtClean="0"/>
              <a:t>Lehrzimmer</a:t>
            </a:r>
            <a:r>
              <a:rPr lang="en-US" b="1" i="1" dirty="0" smtClean="0"/>
              <a:t>, das </a:t>
            </a:r>
            <a:r>
              <a:rPr lang="en-US" b="1" i="1" dirty="0" err="1" smtClean="0"/>
              <a:t>Shuldirectorskabinett</a:t>
            </a:r>
            <a:r>
              <a:rPr lang="en-US" b="1" i="1" dirty="0" smtClean="0"/>
              <a:t> und </a:t>
            </a:r>
            <a:r>
              <a:rPr lang="en-US" b="1" i="1" dirty="0" err="1" smtClean="0"/>
              <a:t>vershiedene</a:t>
            </a:r>
            <a:r>
              <a:rPr lang="en-US" b="1" i="1" dirty="0" smtClean="0"/>
              <a:t> </a:t>
            </a:r>
            <a:r>
              <a:rPr lang="en-US" b="1" i="1" dirty="0" err="1" smtClean="0"/>
              <a:t>Klassenzimmer</a:t>
            </a:r>
            <a:r>
              <a:rPr lang="en-US" b="1" i="1" dirty="0" smtClean="0"/>
              <a:t> und </a:t>
            </a:r>
            <a:r>
              <a:rPr lang="en-US" b="1" i="1" dirty="0" err="1" smtClean="0"/>
              <a:t>auch</a:t>
            </a:r>
            <a:r>
              <a:rPr lang="en-US" b="1" i="1" dirty="0" smtClean="0"/>
              <a:t> </a:t>
            </a:r>
            <a:r>
              <a:rPr lang="en-US" b="1" i="1" dirty="0" err="1" smtClean="0"/>
              <a:t>Fremdsprachenkabinette</a:t>
            </a:r>
            <a:r>
              <a:rPr lang="en-US" b="1" i="1" dirty="0" smtClean="0"/>
              <a:t>.</a:t>
            </a:r>
          </a:p>
          <a:p>
            <a:r>
              <a:rPr lang="en-US" b="1" i="1" dirty="0" smtClean="0"/>
              <a:t>8.Im </a:t>
            </a:r>
            <a:r>
              <a:rPr lang="en-US" b="1" i="1" dirty="0" err="1" smtClean="0"/>
              <a:t>zweiten</a:t>
            </a:r>
            <a:r>
              <a:rPr lang="en-US" b="1" i="1" dirty="0" smtClean="0"/>
              <a:t> Stock </a:t>
            </a:r>
            <a:r>
              <a:rPr lang="en-US" b="1" i="1" dirty="0" err="1" smtClean="0"/>
              <a:t>befinden</a:t>
            </a:r>
            <a:r>
              <a:rPr lang="en-US" b="1" i="1" dirty="0" smtClean="0"/>
              <a:t> </a:t>
            </a:r>
            <a:r>
              <a:rPr lang="en-US" b="1" i="1" dirty="0" err="1" smtClean="0"/>
              <a:t>sich</a:t>
            </a:r>
            <a:r>
              <a:rPr lang="en-US" b="1" i="1" dirty="0" smtClean="0"/>
              <a:t> </a:t>
            </a:r>
            <a:r>
              <a:rPr lang="en-US" b="1" i="1" dirty="0" err="1" smtClean="0"/>
              <a:t>Physik</a:t>
            </a:r>
            <a:r>
              <a:rPr lang="en-US" b="1" i="1" dirty="0" smtClean="0"/>
              <a:t>-, </a:t>
            </a:r>
            <a:r>
              <a:rPr lang="en-US" b="1" i="1" dirty="0" err="1" smtClean="0"/>
              <a:t>Mathematik</a:t>
            </a:r>
            <a:r>
              <a:rPr lang="en-US" b="1" i="1" dirty="0" smtClean="0"/>
              <a:t>-, </a:t>
            </a:r>
            <a:r>
              <a:rPr lang="en-US" b="1" i="1" dirty="0" err="1" smtClean="0"/>
              <a:t>Chemiekabinette</a:t>
            </a:r>
            <a:r>
              <a:rPr lang="en-US" b="1" i="1" dirty="0" smtClean="0"/>
              <a:t>.</a:t>
            </a:r>
          </a:p>
          <a:p>
            <a:r>
              <a:rPr lang="en-US" b="1" i="1" dirty="0" smtClean="0"/>
              <a:t>9.Alle </a:t>
            </a:r>
            <a:r>
              <a:rPr lang="en-US" b="1" i="1" dirty="0" err="1" smtClean="0"/>
              <a:t>Klassenzimmer</a:t>
            </a:r>
            <a:r>
              <a:rPr lang="en-US" b="1" i="1" dirty="0" smtClean="0"/>
              <a:t> </a:t>
            </a:r>
            <a:r>
              <a:rPr lang="en-US" b="1" i="1" dirty="0" err="1" smtClean="0"/>
              <a:t>sind</a:t>
            </a:r>
            <a:r>
              <a:rPr lang="en-US" b="1" i="1" dirty="0" smtClean="0"/>
              <a:t> </a:t>
            </a:r>
            <a:r>
              <a:rPr lang="en-US" b="1" i="1" dirty="0" err="1" smtClean="0"/>
              <a:t>gro</a:t>
            </a:r>
            <a:r>
              <a:rPr lang="en-US" b="1" i="1" dirty="0" smtClean="0"/>
              <a:t>ẞ</a:t>
            </a:r>
            <a:r>
              <a:rPr lang="en-US" b="1" i="1" dirty="0"/>
              <a:t>, </a:t>
            </a:r>
            <a:r>
              <a:rPr lang="en-US" b="1" i="1" dirty="0" smtClean="0"/>
              <a:t>hell und </a:t>
            </a:r>
            <a:r>
              <a:rPr lang="en-US" b="1" i="1" dirty="0" smtClean="0"/>
              <a:t>gem</a:t>
            </a:r>
            <a:r>
              <a:rPr lang="hu-HU" b="1" i="1" dirty="0" smtClean="0"/>
              <a:t>ű</a:t>
            </a:r>
            <a:r>
              <a:rPr lang="en-US" b="1" i="1" dirty="0" err="1" smtClean="0"/>
              <a:t>tlich</a:t>
            </a:r>
            <a:r>
              <a:rPr lang="en-US" b="1" i="1" dirty="0" smtClean="0"/>
              <a:t>. </a:t>
            </a:r>
            <a:r>
              <a:rPr lang="en-US" b="1" i="1" dirty="0" err="1" smtClean="0"/>
              <a:t>Sie</a:t>
            </a:r>
            <a:r>
              <a:rPr lang="en-US" b="1" i="1" dirty="0" smtClean="0"/>
              <a:t> </a:t>
            </a:r>
            <a:r>
              <a:rPr lang="en-US" b="1" i="1" dirty="0" err="1" smtClean="0"/>
              <a:t>sind</a:t>
            </a:r>
            <a:r>
              <a:rPr lang="en-US" b="1" i="1" dirty="0" smtClean="0"/>
              <a:t> </a:t>
            </a:r>
            <a:r>
              <a:rPr lang="en-US" b="1" i="1" dirty="0" err="1" smtClean="0"/>
              <a:t>immer</a:t>
            </a:r>
            <a:r>
              <a:rPr lang="en-US" b="1" i="1" dirty="0" smtClean="0"/>
              <a:t> </a:t>
            </a:r>
            <a:r>
              <a:rPr lang="en-US" b="1" i="1" dirty="0" err="1" smtClean="0"/>
              <a:t>sauber</a:t>
            </a:r>
            <a:r>
              <a:rPr lang="en-US" b="1" i="1" dirty="0" smtClean="0"/>
              <a:t>. </a:t>
            </a:r>
          </a:p>
          <a:p>
            <a:r>
              <a:rPr lang="en-US" b="1" i="1" dirty="0" smtClean="0"/>
              <a:t>10.Meine </a:t>
            </a:r>
            <a:r>
              <a:rPr lang="en-US" b="1" i="1" dirty="0" err="1" smtClean="0"/>
              <a:t>Schule</a:t>
            </a:r>
            <a:r>
              <a:rPr lang="en-US" b="1" i="1" dirty="0" smtClean="0"/>
              <a:t> hat </a:t>
            </a:r>
            <a:r>
              <a:rPr lang="en-US" b="1" i="1" dirty="0" err="1" smtClean="0"/>
              <a:t>gute</a:t>
            </a:r>
            <a:r>
              <a:rPr lang="en-US" b="1" i="1" dirty="0" smtClean="0"/>
              <a:t> </a:t>
            </a:r>
            <a:r>
              <a:rPr lang="en-US" b="1" i="1" dirty="0" err="1" smtClean="0"/>
              <a:t>Traditionen</a:t>
            </a:r>
            <a:r>
              <a:rPr lang="en-US" b="1" i="1" dirty="0" smtClean="0"/>
              <a:t>. </a:t>
            </a:r>
          </a:p>
          <a:p>
            <a:r>
              <a:rPr lang="en-US" b="1" i="1" dirty="0" smtClean="0"/>
              <a:t>11.Die </a:t>
            </a:r>
            <a:r>
              <a:rPr lang="en-US" b="1" i="1" dirty="0" err="1" smtClean="0"/>
              <a:t>Schulabende</a:t>
            </a:r>
            <a:r>
              <a:rPr lang="en-US" b="1" i="1" dirty="0" smtClean="0"/>
              <a:t> , </a:t>
            </a:r>
            <a:r>
              <a:rPr lang="en-US" b="1" i="1" dirty="0" err="1" smtClean="0"/>
              <a:t>Sportfeiertage</a:t>
            </a:r>
            <a:r>
              <a:rPr lang="en-US" b="1" i="1" dirty="0" smtClean="0"/>
              <a:t>, </a:t>
            </a:r>
            <a:r>
              <a:rPr lang="en-US" b="1" i="1" dirty="0" err="1" smtClean="0"/>
              <a:t>vershiedene</a:t>
            </a:r>
            <a:r>
              <a:rPr lang="en-US" b="1" i="1" dirty="0" smtClean="0"/>
              <a:t> </a:t>
            </a:r>
            <a:r>
              <a:rPr lang="en-US" b="1" i="1" dirty="0" err="1" smtClean="0"/>
              <a:t>Treffen</a:t>
            </a:r>
            <a:r>
              <a:rPr lang="en-US" b="1" i="1" dirty="0" smtClean="0"/>
              <a:t> </a:t>
            </a:r>
            <a:r>
              <a:rPr lang="en-US" b="1" i="1" dirty="0" err="1" smtClean="0"/>
              <a:t>sind</a:t>
            </a:r>
            <a:r>
              <a:rPr lang="en-US" b="1" i="1" dirty="0" smtClean="0"/>
              <a:t> </a:t>
            </a:r>
            <a:r>
              <a:rPr lang="en-US" b="1" i="1" dirty="0" err="1" smtClean="0"/>
              <a:t>immer</a:t>
            </a:r>
            <a:r>
              <a:rPr lang="en-US" b="1" i="1" dirty="0" smtClean="0"/>
              <a:t> </a:t>
            </a:r>
            <a:r>
              <a:rPr lang="en-US" b="1" i="1" dirty="0" err="1" smtClean="0"/>
              <a:t>sehr</a:t>
            </a:r>
            <a:r>
              <a:rPr lang="en-US" b="1" i="1" dirty="0" smtClean="0"/>
              <a:t> </a:t>
            </a:r>
            <a:r>
              <a:rPr lang="en-US" b="1" i="1" dirty="0" err="1" smtClean="0"/>
              <a:t>interessant</a:t>
            </a:r>
            <a:r>
              <a:rPr lang="en-US" b="1" i="1" dirty="0" smtClean="0"/>
              <a:t>.</a:t>
            </a:r>
          </a:p>
          <a:p>
            <a:r>
              <a:rPr lang="en-US" b="1" i="1" dirty="0" smtClean="0"/>
              <a:t>12.Schreibe </a:t>
            </a:r>
            <a:r>
              <a:rPr lang="en-US" b="1" i="1" dirty="0" err="1" smtClean="0"/>
              <a:t>mir</a:t>
            </a:r>
            <a:r>
              <a:rPr lang="en-US" b="1" i="1" dirty="0" smtClean="0"/>
              <a:t> </a:t>
            </a:r>
            <a:r>
              <a:rPr lang="en-US" b="1" i="1" dirty="0" err="1" smtClean="0"/>
              <a:t>bitte</a:t>
            </a:r>
            <a:r>
              <a:rPr lang="en-US" b="1" i="1" dirty="0" smtClean="0"/>
              <a:t>!</a:t>
            </a:r>
          </a:p>
          <a:p>
            <a:r>
              <a:rPr lang="en-US" b="1" i="1" dirty="0" smtClean="0"/>
              <a:t>                                                                           </a:t>
            </a:r>
            <a:r>
              <a:rPr lang="en-US" b="1" i="1" dirty="0" err="1" smtClean="0"/>
              <a:t>Tsch</a:t>
            </a:r>
            <a:r>
              <a:rPr lang="hu-HU" b="1" i="1" dirty="0" smtClean="0"/>
              <a:t>ű</a:t>
            </a:r>
            <a:r>
              <a:rPr lang="en-US" b="1" i="1" dirty="0" smtClean="0"/>
              <a:t>s</a:t>
            </a:r>
            <a:endParaRPr lang="en-US" b="1" i="1" dirty="0" smtClean="0"/>
          </a:p>
          <a:p>
            <a:r>
              <a:rPr lang="en-US" b="1" i="1" dirty="0" smtClean="0"/>
              <a:t>                                                                           </a:t>
            </a:r>
            <a:r>
              <a:rPr lang="en-US" b="1" i="1" dirty="0" err="1" smtClean="0"/>
              <a:t>Sascha</a:t>
            </a:r>
            <a:endParaRPr lang="ru-RU" b="1" i="1" dirty="0"/>
          </a:p>
        </p:txBody>
      </p:sp>
      <p:pic>
        <p:nvPicPr>
          <p:cNvPr id="1026" name="Picture 2" descr="F:\Открытый урок 8 а\index_29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15816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843808" y="2996952"/>
            <a:ext cx="324036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51520" y="620688"/>
            <a:ext cx="270632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326783" y="620688"/>
            <a:ext cx="2376264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940152" y="620688"/>
            <a:ext cx="2376264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51520" y="2132856"/>
            <a:ext cx="2376264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372200" y="2309931"/>
            <a:ext cx="2376264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3308" y="4221088"/>
            <a:ext cx="2376264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372200" y="4293096"/>
            <a:ext cx="2376264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51520" y="5877272"/>
            <a:ext cx="2376264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213568" y="5877272"/>
            <a:ext cx="2376264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372200" y="5838323"/>
            <a:ext cx="2376264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>
            <a:stCxn id="5" idx="4"/>
          </p:cNvCxnSpPr>
          <p:nvPr/>
        </p:nvCxnSpPr>
        <p:spPr>
          <a:xfrm>
            <a:off x="1604681" y="1268760"/>
            <a:ext cx="2967319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7" idx="4"/>
          </p:cNvCxnSpPr>
          <p:nvPr/>
        </p:nvCxnSpPr>
        <p:spPr>
          <a:xfrm>
            <a:off x="4514915" y="1268760"/>
            <a:ext cx="0" cy="2160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8" idx="4"/>
          </p:cNvCxnSpPr>
          <p:nvPr/>
        </p:nvCxnSpPr>
        <p:spPr>
          <a:xfrm flipH="1">
            <a:off x="3995936" y="1268760"/>
            <a:ext cx="3132348" cy="21602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4486850" y="2633967"/>
            <a:ext cx="1885350" cy="5790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2" idx="1"/>
          </p:cNvCxnSpPr>
          <p:nvPr/>
        </p:nvCxnSpPr>
        <p:spPr>
          <a:xfrm flipH="1" flipV="1">
            <a:off x="5148064" y="3212976"/>
            <a:ext cx="1572132" cy="11750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1907704" y="3429000"/>
            <a:ext cx="1728192" cy="10394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4" idx="0"/>
          </p:cNvCxnSpPr>
          <p:nvPr/>
        </p:nvCxnSpPr>
        <p:spPr>
          <a:xfrm flipV="1">
            <a:off x="4401700" y="3429000"/>
            <a:ext cx="170300" cy="2448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3" idx="7"/>
          </p:cNvCxnSpPr>
          <p:nvPr/>
        </p:nvCxnSpPr>
        <p:spPr>
          <a:xfrm flipV="1">
            <a:off x="2279788" y="3645024"/>
            <a:ext cx="1860164" cy="2327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15" idx="1"/>
          </p:cNvCxnSpPr>
          <p:nvPr/>
        </p:nvCxnSpPr>
        <p:spPr>
          <a:xfrm flipH="1" flipV="1">
            <a:off x="4860032" y="3429000"/>
            <a:ext cx="1860164" cy="25042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9" idx="5"/>
          </p:cNvCxnSpPr>
          <p:nvPr/>
        </p:nvCxnSpPr>
        <p:spPr>
          <a:xfrm>
            <a:off x="2279788" y="2686020"/>
            <a:ext cx="1716148" cy="7429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021128" y="764704"/>
            <a:ext cx="1571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Das </a:t>
            </a:r>
            <a:r>
              <a:rPr lang="en-US" dirty="0" err="1" smtClean="0">
                <a:solidFill>
                  <a:schemeClr val="bg1"/>
                </a:solidFill>
              </a:rPr>
              <a:t>Abitur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743908" y="76470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Die </a:t>
            </a:r>
            <a:r>
              <a:rPr lang="en-US" dirty="0" err="1" smtClean="0">
                <a:solidFill>
                  <a:schemeClr val="bg1"/>
                </a:solidFill>
              </a:rPr>
              <a:t>Stufe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372200" y="76470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Die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bg1"/>
                </a:solidFill>
              </a:rPr>
              <a:t>Realschule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11560" y="2309931"/>
            <a:ext cx="166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Die </a:t>
            </a:r>
            <a:r>
              <a:rPr lang="en-US" dirty="0" err="1" smtClean="0">
                <a:solidFill>
                  <a:schemeClr val="bg1"/>
                </a:solidFill>
              </a:rPr>
              <a:t>Ferien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720196" y="2494597"/>
            <a:ext cx="1740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umfassen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5336" y="438800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bestimmen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720196" y="4468470"/>
            <a:ext cx="1812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</a:t>
            </a:r>
            <a:r>
              <a:rPr lang="en-US" dirty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e </a:t>
            </a:r>
            <a:r>
              <a:rPr lang="en-US" dirty="0" err="1" smtClean="0">
                <a:solidFill>
                  <a:schemeClr val="bg1"/>
                </a:solidFill>
              </a:rPr>
              <a:t>Berufswahl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11560" y="5972180"/>
            <a:ext cx="1721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Die Note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628523" y="6016642"/>
            <a:ext cx="1865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Die </a:t>
            </a:r>
            <a:r>
              <a:rPr lang="en-US" dirty="0" err="1" smtClean="0">
                <a:solidFill>
                  <a:schemeClr val="bg1"/>
                </a:solidFill>
              </a:rPr>
              <a:t>Leistung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720196" y="6016642"/>
            <a:ext cx="1812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Die </a:t>
            </a:r>
            <a:r>
              <a:rPr lang="en-US" dirty="0" err="1" smtClean="0">
                <a:solidFill>
                  <a:schemeClr val="bg1"/>
                </a:solidFill>
              </a:rPr>
              <a:t>Grundschule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357584" y="3136612"/>
            <a:ext cx="25765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</a:rPr>
              <a:t>Die </a:t>
            </a:r>
            <a:r>
              <a:rPr lang="en-US" sz="3200" b="1" i="1" dirty="0" err="1" smtClean="0">
                <a:solidFill>
                  <a:srgbClr val="FF0000"/>
                </a:solidFill>
              </a:rPr>
              <a:t>Schule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36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49" grpId="0"/>
      <p:bldP spid="50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Открытый урок 8 а\561044_349954931755492_427691912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885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34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Открытый урок 8 а\31-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31812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44891" y="116632"/>
            <a:ext cx="6242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smtClean="0">
                <a:solidFill>
                  <a:schemeClr val="tx2"/>
                </a:solidFill>
              </a:rPr>
              <a:t>Das </a:t>
            </a:r>
            <a:r>
              <a:rPr lang="en-US" sz="3600" b="1" i="1" dirty="0" err="1" smtClean="0">
                <a:solidFill>
                  <a:schemeClr val="tx2"/>
                </a:solidFill>
              </a:rPr>
              <a:t>Bildungssystem</a:t>
            </a:r>
            <a:r>
              <a:rPr lang="en-US" sz="3600" b="1" i="1" dirty="0" smtClean="0">
                <a:solidFill>
                  <a:schemeClr val="tx2"/>
                </a:solidFill>
              </a:rPr>
              <a:t> in </a:t>
            </a:r>
            <a:r>
              <a:rPr lang="en-US" sz="3600" b="1" i="1" dirty="0" err="1" smtClean="0">
                <a:solidFill>
                  <a:schemeClr val="tx2"/>
                </a:solidFill>
              </a:rPr>
              <a:t>Russland</a:t>
            </a:r>
            <a:endParaRPr lang="ru-RU" sz="3600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90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dirty="0" err="1"/>
              <a:t>Unterschiede</a:t>
            </a:r>
            <a:endParaRPr lang="ru-RU" dirty="0"/>
          </a:p>
        </p:txBody>
      </p:sp>
      <p:pic>
        <p:nvPicPr>
          <p:cNvPr id="4" name="Picture 2" descr="F:\Открытый урок 8 а\561044_349954931755492_427691912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4716015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Открытый урок 8 а\31-2.gif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1145348"/>
            <a:ext cx="4524375" cy="571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81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видео кarl Schule 136.mpe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857232"/>
            <a:ext cx="9144021" cy="5143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Fremdsprachen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Leben</a:t>
            </a:r>
            <a:r>
              <a:rPr lang="en-US" dirty="0" smtClean="0"/>
              <a:t> der Menschen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ндрей\Desktop\1234\1297920782_snapshot201102161047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842" y="1562797"/>
            <a:ext cx="9222563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" y="6165303"/>
            <a:ext cx="3857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err="1">
                <a:solidFill>
                  <a:schemeClr val="bg1"/>
                </a:solidFill>
              </a:rPr>
              <a:t>Jaroslaw</a:t>
            </a:r>
            <a:r>
              <a:rPr lang="en-US" sz="3600" b="1" i="1" dirty="0">
                <a:solidFill>
                  <a:schemeClr val="bg1"/>
                </a:solidFill>
              </a:rPr>
              <a:t> der Weise</a:t>
            </a:r>
            <a:endParaRPr lang="ru-RU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88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4732" y="30179"/>
            <a:ext cx="8229600" cy="1143000"/>
          </a:xfrm>
        </p:spPr>
        <p:txBody>
          <a:bodyPr/>
          <a:lstStyle/>
          <a:p>
            <a:r>
              <a:rPr lang="de-DE" dirty="0"/>
              <a:t>Schule unter Jaroslaw dem Weisen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1234\Teacher_Boris_Kustodi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39064" cy="5963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76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ндрей\Desktop\1234\molodoi-chelovek-v-kostume-chitaet-knigu-sidya-za-0004135287-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543282"/>
            <a:ext cx="9433048" cy="703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47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437</Words>
  <Application>Microsoft Office PowerPoint</Application>
  <PresentationFormat>Экран (4:3)</PresentationFormat>
  <Paragraphs>98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МКОУ 1-Абрамовская СОШ    Открытый урок по теме : «Образование в Германии и в России» (8 класс)</vt:lpstr>
      <vt:lpstr>Презентация PowerPoint</vt:lpstr>
      <vt:lpstr>Презентация PowerPoint</vt:lpstr>
      <vt:lpstr>Презентация PowerPoint</vt:lpstr>
      <vt:lpstr>Unterschiede</vt:lpstr>
      <vt:lpstr>Презентация PowerPoint</vt:lpstr>
      <vt:lpstr>Fremdsprachen im Leben der Menschen</vt:lpstr>
      <vt:lpstr>Schule unter Jaroslaw dem Weisen</vt:lpstr>
      <vt:lpstr>Презентация PowerPoint</vt:lpstr>
      <vt:lpstr>Emanuel und die Schule </vt:lpstr>
      <vt:lpstr>Die neue Lehrerin</vt:lpstr>
      <vt:lpstr>Die Fragen zum Text</vt:lpstr>
      <vt:lpstr>Die Hauptgedanken des Textes</vt:lpstr>
      <vt:lpstr>Die Arbeit ans grammatischen Material</vt:lpstr>
      <vt:lpstr>Определённый артикль</vt:lpstr>
      <vt:lpstr>Относительные местоимения в придаточном предложении может быть:</vt:lpstr>
      <vt:lpstr>Meine Schule            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22</cp:revision>
  <dcterms:created xsi:type="dcterms:W3CDTF">2014-11-18T16:46:15Z</dcterms:created>
  <dcterms:modified xsi:type="dcterms:W3CDTF">2014-11-27T15:23:22Z</dcterms:modified>
</cp:coreProperties>
</file>