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9" r:id="rId2"/>
    <p:sldId id="256" r:id="rId3"/>
    <p:sldId id="262" r:id="rId4"/>
    <p:sldId id="266" r:id="rId5"/>
    <p:sldId id="267" r:id="rId6"/>
    <p:sldId id="268" r:id="rId7"/>
    <p:sldId id="260" r:id="rId8"/>
    <p:sldId id="261" r:id="rId9"/>
    <p:sldId id="257" r:id="rId10"/>
    <p:sldId id="25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ACC6165-E114-4D50-B432-D3457D21DB9F}">
          <p14:sldIdLst>
            <p14:sldId id="269"/>
            <p14:sldId id="256"/>
            <p14:sldId id="262"/>
            <p14:sldId id="266"/>
            <p14:sldId id="267"/>
            <p14:sldId id="268"/>
            <p14:sldId id="260"/>
            <p14:sldId id="261"/>
            <p14:sldId id="257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0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CA7CA-F6CC-4850-95CC-CB0AD6975AC0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26361-234C-4697-B7C1-C24AA9C58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84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26361-234C-4697-B7C1-C24AA9C58F1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56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9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5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3054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477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230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04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24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71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457200"/>
            <a:ext cx="10972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C2AF9F-79D9-451B-B6B7-35D5BBD5FAB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8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81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3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2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97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5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59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20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3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655B1-F285-410F-B0A4-BDC5971A43DF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5864930-F5DE-405A-883A-7541058D1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9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42" y="609600"/>
            <a:ext cx="9594166" cy="13208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Муниципальное автономное дошкольное образовательное учреждение «Детский сад № 13» КГО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Звук [ш], буквы Ш, ш</a:t>
            </a:r>
          </a:p>
          <a:p>
            <a:pPr marL="0" indent="0">
              <a:buNone/>
            </a:pPr>
            <a:r>
              <a:rPr lang="ru-RU" sz="2000" dirty="0" smtClean="0"/>
              <a:t>К конструкту занятия «На День рождения к Маше»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 algn="r">
              <a:buNone/>
            </a:pPr>
            <a:r>
              <a:rPr lang="ru-RU" sz="2000" dirty="0" smtClean="0"/>
              <a:t>Составила: А. А. Степанова, </a:t>
            </a:r>
          </a:p>
          <a:p>
            <a:pPr marL="0" indent="0" algn="r">
              <a:buNone/>
            </a:pPr>
            <a:r>
              <a:rPr lang="ru-RU" sz="2000" dirty="0" smtClean="0"/>
              <a:t>Учитель-логопед МАДОУ «Детского сада № 13» КГО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216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095501" y="642939"/>
            <a:ext cx="8143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Чтение слогов с буквой ш, дополнение слогов до целого слова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205" y="487363"/>
            <a:ext cx="9176904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26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2">
            <a:lum bright="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9" y="1032886"/>
            <a:ext cx="3089564" cy="300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3">
            <a:lum bright="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"/>
          <a:stretch>
            <a:fillRect/>
          </a:stretch>
        </p:blipFill>
        <p:spPr bwMode="auto">
          <a:xfrm>
            <a:off x="3656730" y="114122"/>
            <a:ext cx="2960861" cy="276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 preferRelativeResize="0">
            <a:picLocks noChangeArrowheads="1"/>
          </p:cNvPicPr>
          <p:nvPr/>
        </p:nvPicPr>
        <p:blipFill>
          <a:blip r:embed="rId4">
            <a:lum bright="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/>
          <a:stretch>
            <a:fillRect/>
          </a:stretch>
        </p:blipFill>
        <p:spPr bwMode="auto">
          <a:xfrm>
            <a:off x="269294" y="899530"/>
            <a:ext cx="2889848" cy="276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152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8478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25336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lum bright="2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"/>
          <a:stretch>
            <a:fillRect/>
          </a:stretch>
        </p:blipFill>
        <p:spPr bwMode="auto">
          <a:xfrm>
            <a:off x="3194648" y="3015765"/>
            <a:ext cx="3885025" cy="384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08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2" t="2161" r="32015" b="67416"/>
          <a:stretch/>
        </p:blipFill>
        <p:spPr>
          <a:xfrm>
            <a:off x="249383" y="66681"/>
            <a:ext cx="3243358" cy="2079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0" t="3133" r="3659" b="68878"/>
          <a:stretch/>
        </p:blipFill>
        <p:spPr>
          <a:xfrm>
            <a:off x="4346950" y="62715"/>
            <a:ext cx="2828162" cy="21682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1" t="32340" r="4024" b="38117"/>
          <a:stretch/>
        </p:blipFill>
        <p:spPr>
          <a:xfrm>
            <a:off x="2182761" y="2122983"/>
            <a:ext cx="3128895" cy="22830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3" t="63084" r="37115" b="8158"/>
          <a:stretch/>
        </p:blipFill>
        <p:spPr>
          <a:xfrm>
            <a:off x="8984861" y="4193364"/>
            <a:ext cx="3081994" cy="26646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" t="32796" r="67978" b="38290"/>
          <a:stretch/>
        </p:blipFill>
        <p:spPr>
          <a:xfrm>
            <a:off x="6165865" y="2154683"/>
            <a:ext cx="2818996" cy="23276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74" t="32549" r="34852" b="39031"/>
          <a:stretch/>
        </p:blipFill>
        <p:spPr>
          <a:xfrm>
            <a:off x="116327" y="4406014"/>
            <a:ext cx="3509470" cy="24519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" t="63014" r="67736" b="8487"/>
          <a:stretch/>
        </p:blipFill>
        <p:spPr>
          <a:xfrm>
            <a:off x="4260632" y="4353921"/>
            <a:ext cx="3329676" cy="247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8" b="5218"/>
          <a:stretch/>
        </p:blipFill>
        <p:spPr>
          <a:xfrm>
            <a:off x="450166" y="154744"/>
            <a:ext cx="8553157" cy="65377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8289" y="1899138"/>
            <a:ext cx="422031" cy="3376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707944" y="1899138"/>
            <a:ext cx="422031" cy="3376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79187" y="4077285"/>
            <a:ext cx="422031" cy="3376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19223" y="3967088"/>
            <a:ext cx="422031" cy="3376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97014" y="6274190"/>
            <a:ext cx="422031" cy="30949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97749" y="6274190"/>
            <a:ext cx="450166" cy="33762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9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550"/>
          <a:stretch/>
        </p:blipFill>
        <p:spPr>
          <a:xfrm>
            <a:off x="517061" y="661182"/>
            <a:ext cx="9768948" cy="26869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0" b="60286"/>
          <a:stretch/>
        </p:blipFill>
        <p:spPr>
          <a:xfrm>
            <a:off x="517061" y="3826411"/>
            <a:ext cx="9768948" cy="269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4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58" b="40453"/>
          <a:stretch/>
        </p:blipFill>
        <p:spPr>
          <a:xfrm>
            <a:off x="446722" y="464233"/>
            <a:ext cx="8905882" cy="23915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59" b="787"/>
          <a:stretch/>
        </p:blipFill>
        <p:spPr>
          <a:xfrm>
            <a:off x="446721" y="3882684"/>
            <a:ext cx="9029518" cy="242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49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Oval 2"/>
          <p:cNvSpPr>
            <a:spLocks noChangeArrowheads="1"/>
          </p:cNvSpPr>
          <p:nvPr/>
        </p:nvSpPr>
        <p:spPr bwMode="auto">
          <a:xfrm>
            <a:off x="9042401" y="5534025"/>
            <a:ext cx="1203325" cy="1022350"/>
          </a:xfrm>
          <a:prstGeom prst="ellipse">
            <a:avLst/>
          </a:prstGeom>
          <a:solidFill>
            <a:srgbClr val="E03C82">
              <a:alpha val="7294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1820863" y="6264275"/>
            <a:ext cx="8596312" cy="904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882776" y="5534025"/>
            <a:ext cx="85502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820864" y="4824413"/>
            <a:ext cx="855027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1774825" y="4103689"/>
            <a:ext cx="8642350" cy="460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1820863" y="3384550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820863" y="2663825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1774825" y="1943100"/>
            <a:ext cx="8686800" cy="460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1820863" y="1223963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V="1">
            <a:off x="1865314" y="549275"/>
            <a:ext cx="850582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H="1">
            <a:off x="1773239" y="0"/>
            <a:ext cx="61912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2428875" y="0"/>
            <a:ext cx="8890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32099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39306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46529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53736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6096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6757989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7539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82613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89820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9644063" y="0"/>
            <a:ext cx="119062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104251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auto">
          <a:xfrm>
            <a:off x="21272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1827213" y="5894388"/>
            <a:ext cx="85979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28495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86217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35702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>
            <a:off x="42926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 flipH="1">
            <a:off x="4953001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56753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6396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1820863" y="5229225"/>
            <a:ext cx="8543924" cy="317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>
            <a:off x="1766889" y="4451351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1774826" y="3716339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>
            <a:off x="1766889" y="3008314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8" name="Line 38"/>
          <p:cNvSpPr>
            <a:spLocks noChangeShapeType="1"/>
          </p:cNvSpPr>
          <p:nvPr/>
        </p:nvSpPr>
        <p:spPr bwMode="auto">
          <a:xfrm flipV="1">
            <a:off x="1774826" y="2276476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 flipV="1">
            <a:off x="1774826" y="1557339"/>
            <a:ext cx="8742363" cy="714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 flipV="1">
            <a:off x="1827213" y="842964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 flipV="1">
            <a:off x="1766889" y="242889"/>
            <a:ext cx="8658225" cy="587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>
            <a:off x="71786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3" name="Line 43"/>
          <p:cNvSpPr>
            <a:spLocks noChangeShapeType="1"/>
          </p:cNvSpPr>
          <p:nvPr/>
        </p:nvSpPr>
        <p:spPr bwMode="auto">
          <a:xfrm>
            <a:off x="7899401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4" name="Line 44"/>
          <p:cNvSpPr>
            <a:spLocks noChangeShapeType="1"/>
          </p:cNvSpPr>
          <p:nvPr/>
        </p:nvSpPr>
        <p:spPr bwMode="auto">
          <a:xfrm>
            <a:off x="9282114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405" name="Line 45"/>
          <p:cNvSpPr>
            <a:spLocks noChangeShapeType="1"/>
          </p:cNvSpPr>
          <p:nvPr/>
        </p:nvSpPr>
        <p:spPr bwMode="auto">
          <a:xfrm>
            <a:off x="10064751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221252"/>
      </p:ext>
    </p:extLst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01319 L -0.66263 -0.78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9" y="-38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263 -0.78356 L -0.66263 0.0483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6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6563 -0.8015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13" y="-424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80157 L 0.03281 -0.0131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803 0.02199 L 4.375E-6 -1.48148E-6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1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56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3 0.01759 L 0.03281 -0.8016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84" y="-4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35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2 -0.80162 L -0.6461 -0.802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8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nimBg="1"/>
      <p:bldP spid="68610" grpId="1" animBg="1"/>
      <p:bldP spid="68610" grpId="2" animBg="1"/>
      <p:bldP spid="68610" grpId="3" animBg="1"/>
      <p:bldP spid="68610" grpId="4" animBg="1"/>
      <p:bldP spid="68610" grpId="5" animBg="1"/>
      <p:bldP spid="68610" grpId="6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359150" y="981075"/>
            <a:ext cx="4967288" cy="4967288"/>
            <a:chOff x="1066" y="482"/>
            <a:chExt cx="3129" cy="3129"/>
          </a:xfrm>
        </p:grpSpPr>
        <p:sp>
          <p:nvSpPr>
            <p:cNvPr id="16388" name="Oval 3"/>
            <p:cNvSpPr>
              <a:spLocks noChangeArrowheads="1"/>
            </p:cNvSpPr>
            <p:nvPr/>
          </p:nvSpPr>
          <p:spPr bwMode="auto">
            <a:xfrm rot="-5400000">
              <a:off x="3129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FF3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89" name="Oval 4"/>
            <p:cNvSpPr>
              <a:spLocks noChangeArrowheads="1"/>
            </p:cNvSpPr>
            <p:nvPr/>
          </p:nvSpPr>
          <p:spPr bwMode="auto">
            <a:xfrm rot="-5400000">
              <a:off x="1496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0" name="Oval 5"/>
            <p:cNvSpPr>
              <a:spLocks noChangeArrowheads="1"/>
            </p:cNvSpPr>
            <p:nvPr/>
          </p:nvSpPr>
          <p:spPr bwMode="auto">
            <a:xfrm>
              <a:off x="2336" y="2115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BFB5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1" name="Oval 6"/>
            <p:cNvSpPr>
              <a:spLocks noChangeArrowheads="1"/>
            </p:cNvSpPr>
            <p:nvPr/>
          </p:nvSpPr>
          <p:spPr bwMode="auto">
            <a:xfrm>
              <a:off x="2336" y="48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4BFB5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392" name="Oval 7"/>
            <p:cNvSpPr>
              <a:spLocks noChangeArrowheads="1"/>
            </p:cNvSpPr>
            <p:nvPr/>
          </p:nvSpPr>
          <p:spPr bwMode="auto">
            <a:xfrm>
              <a:off x="2381" y="1797"/>
              <a:ext cx="545" cy="54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5807075" y="836614"/>
            <a:ext cx="287338" cy="287337"/>
          </a:xfrm>
          <a:prstGeom prst="ellipse">
            <a:avLst/>
          </a:prstGeom>
          <a:solidFill>
            <a:srgbClr val="FFFF00"/>
          </a:solidFill>
          <a:ln w="57150" cap="rnd">
            <a:solidFill>
              <a:srgbClr val="CCFF99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6824710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5.18519E-6 C 0.00416 -0.00092 0.01232 -0.00208 0.01666 0.00186 C 0.021 0.00579 0.02135 0.01297 0.02638 0.02408 C 0.03142 0.03519 0.04235 0.05001 0.04722 0.06853 C 0.05208 0.08704 0.05416 0.11089 0.05555 0.13519 C 0.05694 0.1595 0.05711 0.19144 0.05555 0.21482 C 0.05399 0.23797 0.05017 0.25834 0.04583 0.27593 C 0.04149 0.29353 0.0276 0.31413 0.02916 0.32038 C 0.03072 0.3264 0.04322 0.31644 0.05555 0.31297 C 0.06788 0.30927 0.08541 0.30255 0.10277 0.29978 C 0.12013 0.29746 0.14235 0.29723 0.15972 0.29792 C 0.17708 0.29908 0.19322 0.30093 0.20694 0.30533 C 0.22065 0.31019 0.23107 0.31853 0.24166 0.32593 C 0.25225 0.33334 0.26683 0.33982 0.27083 0.34978 C 0.27482 0.35973 0.271 0.37408 0.26527 0.38519 C 0.25954 0.3963 0.24722 0.40857 0.2361 0.41667 C 0.22499 0.42478 0.21406 0.42871 0.1986 0.43334 C 0.18315 0.43797 0.16024 0.44422 0.14305 0.44445 C 0.12586 0.44468 0.11128 0.43866 0.09583 0.43519 C 0.08038 0.43172 0.05954 0.42686 0.04999 0.42408 C 0.04044 0.4213 0.03906 0.41459 0.03888 0.41853 C 0.03871 0.42246 0.04531 0.43218 0.0486 0.44816 C 0.0519 0.46413 0.05711 0.49561 0.05833 0.51482 C 0.05954 0.53404 0.05572 0.54723 0.05555 0.56274 C 0.05538 0.57825 0.05885 0.58913 0.05694 0.60741 C 0.05503 0.62547 0.04999 0.65487 0.04444 0.672 C 0.03888 0.68959 0.02933 0.70232 0.0236 0.71112 C 0.01788 0.71968 0.01614 0.72292 0.00972 0.72408 C 0.00329 0.72501 -0.00747 0.72501 -0.01528 0.71829 C -0.0231 0.71181 -0.03126 0.70024 -0.03751 0.68311 C -0.04376 0.66644 -0.04983 0.63612 -0.05278 0.61644 C -0.05574 0.597 -0.05539 0.58195 -0.05556 0.56482 C -0.05574 0.54723 -0.05608 0.53033 -0.05417 0.51274 C -0.05226 0.49561 -0.04844 0.47663 -0.04445 0.46112 C -0.04046 0.44561 -0.03247 0.42894 -0.03056 0.42038 C -0.02865 0.41181 -0.03108 0.4095 -0.03334 0.40927 C -0.0356 0.40904 -0.03403 0.41297 -0.04445 0.41853 C -0.05487 0.42408 -0.07726 0.43866 -0.09584 0.4426 C -0.11442 0.44654 -0.13942 0.44353 -0.15556 0.4426 C -0.17171 0.44167 -0.17969 0.44052 -0.19306 0.43704 C -0.20643 0.43357 -0.22553 0.42802 -0.23612 0.42223 C -0.24671 0.41644 -0.25087 0.40927 -0.25695 0.40186 C -0.26303 0.39445 -0.27101 0.3882 -0.27223 0.37779 C -0.27344 0.36737 -0.27153 0.34931 -0.2639 0.33866 C -0.25626 0.32825 -0.2389 0.32084 -0.2264 0.31482 C -0.2139 0.30857 -0.20018 0.30441 -0.1889 0.30163 C -0.17761 0.29931 -0.17084 0.30001 -0.15834 0.29978 C -0.14584 0.29954 -0.12553 0.29954 -0.1139 0.29978 C -0.10226 0.30001 -0.09844 0.29908 -0.0889 0.30163 C -0.07935 0.30464 -0.06615 0.31204 -0.05695 0.31667 C -0.04775 0.32107 -0.03664 0.33218 -0.03334 0.32964 C -0.03004 0.32686 -0.03421 0.31899 -0.03751 0.30163 C -0.04081 0.28427 -0.05001 0.24538 -0.05278 0.22593 C -0.05556 0.20626 -0.05417 0.19885 -0.05417 0.18334 C -0.05417 0.16783 -0.05365 0.14885 -0.05278 0.13334 C -0.05192 0.11783 -0.05087 0.10348 -0.04862 0.09075 C -0.04636 0.07802 -0.04237 0.06691 -0.0389 0.05741 C -0.03542 0.04792 -0.03178 0.04052 -0.02778 0.03334 C -0.02379 0.02616 -0.01858 0.01922 -0.01528 0.01482 C -0.01199 0.01042 -0.01112 0.00996 -0.00834 0.00741 C -0.00556 0.00487 -0.00417 0.00093 -6.66667E-6 5.18519E-6 Z " pathEditMode="relative" ptsTypes="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 animBg="1"/>
      <p:bldP spid="6554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1" y="161925"/>
            <a:ext cx="6149831" cy="80789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что похожа буква?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726" y="883010"/>
            <a:ext cx="3588822" cy="241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499" y="817200"/>
            <a:ext cx="3388166" cy="254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k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9" t="43257"/>
          <a:stretch>
            <a:fillRect/>
          </a:stretch>
        </p:blipFill>
        <p:spPr bwMode="auto">
          <a:xfrm>
            <a:off x="6104077" y="3559524"/>
            <a:ext cx="3247741" cy="2997716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9"/>
          <a:stretch/>
        </p:blipFill>
        <p:spPr>
          <a:xfrm>
            <a:off x="1274619" y="3559524"/>
            <a:ext cx="3266403" cy="329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3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191</TotalTime>
  <Words>68</Words>
  <Application>Microsoft Office PowerPoint</Application>
  <PresentationFormat>Широкоэкранный</PresentationFormat>
  <Paragraphs>13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Муниципальное автономное дошкольное образовательное учреждение «Детский сад № 13» КГО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 похожа буква?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13</cp:revision>
  <dcterms:created xsi:type="dcterms:W3CDTF">2016-12-06T16:59:48Z</dcterms:created>
  <dcterms:modified xsi:type="dcterms:W3CDTF">2016-12-07T13:34:25Z</dcterms:modified>
</cp:coreProperties>
</file>