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80" r:id="rId5"/>
    <p:sldId id="259" r:id="rId6"/>
    <p:sldId id="281" r:id="rId7"/>
    <p:sldId id="260" r:id="rId8"/>
    <p:sldId id="261" r:id="rId9"/>
    <p:sldId id="262" r:id="rId10"/>
    <p:sldId id="263" r:id="rId11"/>
    <p:sldId id="265" r:id="rId12"/>
    <p:sldId id="266" r:id="rId13"/>
    <p:sldId id="267" r:id="rId14"/>
    <p:sldId id="264" r:id="rId15"/>
    <p:sldId id="268" r:id="rId16"/>
    <p:sldId id="269" r:id="rId17"/>
    <p:sldId id="270" r:id="rId18"/>
    <p:sldId id="271" r:id="rId19"/>
    <p:sldId id="272" r:id="rId20"/>
    <p:sldId id="28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4" r:id="rId39"/>
    <p:sldId id="293" r:id="rId40"/>
    <p:sldId id="295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86380" autoAdjust="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2359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2E3E4B-9289-4677-87DC-9F6A69D1E002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A7996-8A18-4010-99D4-D41BAA6D48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7996-8A18-4010-99D4-D41BAA6D48D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A7996-8A18-4010-99D4-D41BAA6D48D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00B050"/>
                </a:solidFill>
                <a:latin typeface="Book Antiqua" pitchFamily="18" charset="0"/>
              </a:rPr>
              <a:t>Южная Америка</a:t>
            </a:r>
            <a:endParaRPr lang="ru-RU" sz="9600" b="1" dirty="0">
              <a:solidFill>
                <a:srgbClr val="00B050"/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92882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ru-RU" sz="6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Амазонки</a:t>
            </a:r>
            <a:b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жёлтая и мутная</a:t>
            </a:r>
            <a:endParaRPr lang="ru-RU" sz="6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Group 1"/>
          <p:cNvGrpSpPr>
            <a:grpSpLocks noGrp="1"/>
          </p:cNvGrpSpPr>
          <p:nvPr>
            <p:ph idx="1"/>
          </p:nvPr>
        </p:nvGrpSpPr>
        <p:grpSpPr bwMode="auto">
          <a:xfrm>
            <a:off x="500034" y="2428868"/>
            <a:ext cx="8360860" cy="4431187"/>
            <a:chOff x="0" y="-1"/>
            <a:chExt cx="3198" cy="24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" y="-1"/>
              <a:ext cx="3170" cy="23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3198" cy="23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Рыба </a:t>
            </a:r>
            <a:r>
              <a:rPr lang="ru-RU" sz="53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пираруку</a:t>
            </a:r>
            <a:r>
              <a:rPr lang="ru-RU" sz="53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гигантская </a:t>
            </a:r>
            <a:r>
              <a:rPr lang="ru-RU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красая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рыба. Длиной около 5м и весом до200кг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>
            <a:grpSpLocks noGrp="1"/>
          </p:cNvGrpSpPr>
          <p:nvPr>
            <p:ph idx="1"/>
          </p:nvPr>
        </p:nvGrpSpPr>
        <p:grpSpPr bwMode="auto">
          <a:xfrm>
            <a:off x="457200" y="1785926"/>
            <a:ext cx="8229600" cy="4857784"/>
            <a:chOff x="793" y="890"/>
            <a:chExt cx="3791" cy="1432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93" y="890"/>
              <a:ext cx="3792" cy="1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793" y="890"/>
              <a:ext cx="3792" cy="143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Самые маленькие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рыбки</a:t>
            </a:r>
            <a:r>
              <a:rPr lang="ru-RU" dirty="0" err="1" smtClean="0"/>
              <a:t>-</a:t>
            </a:r>
            <a:r>
              <a:rPr lang="ru-RU" sz="67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гуппии</a:t>
            </a:r>
            <a:r>
              <a:rPr lang="ru-RU" sz="67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аквариумные </a:t>
            </a:r>
            <a:r>
              <a:rPr lang="ru-RU" dirty="0" smtClean="0"/>
              <a:t>)</a:t>
            </a:r>
            <a:endParaRPr lang="ru-RU" dirty="0"/>
          </a:p>
        </p:txBody>
      </p:sp>
      <p:grpSp>
        <p:nvGrpSpPr>
          <p:cNvPr id="4" name="Group 3"/>
          <p:cNvGrpSpPr>
            <a:grpSpLocks noGrp="1"/>
          </p:cNvGrpSpPr>
          <p:nvPr>
            <p:ph idx="1"/>
          </p:nvPr>
        </p:nvGrpSpPr>
        <p:grpSpPr bwMode="auto">
          <a:xfrm>
            <a:off x="457200" y="1600200"/>
            <a:ext cx="8229600" cy="4525963"/>
            <a:chOff x="340" y="935"/>
            <a:chExt cx="2015" cy="1511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40" y="935"/>
              <a:ext cx="2016" cy="15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340" y="935"/>
              <a:ext cx="2016" cy="15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Пираньи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самые опасные рыбы 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Амазонки</a:t>
            </a:r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>
            <a:grpSpLocks noGrp="1"/>
          </p:cNvGrpSpPr>
          <p:nvPr>
            <p:ph idx="1"/>
          </p:nvPr>
        </p:nvGrpSpPr>
        <p:grpSpPr bwMode="auto">
          <a:xfrm>
            <a:off x="457200" y="1600200"/>
            <a:ext cx="8229600" cy="5257800"/>
            <a:chOff x="3243" y="890"/>
            <a:chExt cx="2212" cy="1481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243" y="890"/>
              <a:ext cx="2213" cy="14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3243" y="890"/>
              <a:ext cx="2213" cy="14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Пираньи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6"/>
          <p:cNvGrpSpPr>
            <a:grpSpLocks noGrp="1"/>
          </p:cNvGrpSpPr>
          <p:nvPr>
            <p:ph idx="1"/>
          </p:nvPr>
        </p:nvGrpSpPr>
        <p:grpSpPr bwMode="auto">
          <a:xfrm>
            <a:off x="357158" y="1285860"/>
            <a:ext cx="8229600" cy="5786478"/>
            <a:chOff x="3256" y="2448"/>
            <a:chExt cx="2072" cy="1343"/>
          </a:xfrm>
        </p:grpSpPr>
        <p:pic>
          <p:nvPicPr>
            <p:cNvPr id="5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256" y="2448"/>
              <a:ext cx="2073" cy="134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3256" y="2448"/>
              <a:ext cx="2073" cy="134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Пираньи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525963"/>
          </a:xfrm>
        </p:spPr>
        <p:txBody>
          <a:bodyPr>
            <a:normAutofit fontScale="9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</a:rPr>
              <a:t>все же самыми знаменитыми рыбами Южной Америки являются пираньи. Это – самые опасные рыбы, в длину достигающие всего 30 см. Мощные челюсти и острые зубы позволяют им, как бритвой, срезать кусок мяса. Пираньи всегда нападают стаей и, привлеченные любым всплеском воды или почуяв кровь, тотчас бросаются на любое существо, осмелившееся войти в воду. Полчища этих «рыб-волков» способны за несколько минут сожрать быка.</a:t>
            </a:r>
            <a:br>
              <a:rPr lang="ru-RU" b="1" dirty="0" smtClean="0">
                <a:solidFill>
                  <a:srgbClr val="000000"/>
                </a:solidFill>
                <a:latin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Крокодиловые кайманы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6"/>
          <p:cNvGrpSpPr>
            <a:grpSpLocks noGrp="1"/>
          </p:cNvGrpSpPr>
          <p:nvPr>
            <p:ph idx="1"/>
          </p:nvPr>
        </p:nvGrpSpPr>
        <p:grpSpPr bwMode="auto">
          <a:xfrm>
            <a:off x="571472" y="1142984"/>
            <a:ext cx="8229600" cy="5168905"/>
            <a:chOff x="295" y="2704"/>
            <a:chExt cx="1726" cy="1150"/>
          </a:xfrm>
        </p:grpSpPr>
        <p:pic>
          <p:nvPicPr>
            <p:cNvPr id="5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5" y="2704"/>
              <a:ext cx="1727" cy="11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6" name="Text Box 8"/>
            <p:cNvSpPr txBox="1">
              <a:spLocks noChangeArrowheads="1"/>
            </p:cNvSpPr>
            <p:nvPr/>
          </p:nvSpPr>
          <p:spPr bwMode="auto">
            <a:xfrm>
              <a:off x="295" y="2704"/>
              <a:ext cx="1727" cy="11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Растение – кувшинка </a:t>
            </a:r>
            <a:r>
              <a:rPr lang="ru-RU" dirty="0" smtClean="0">
                <a:solidFill>
                  <a:srgbClr val="C00000"/>
                </a:solidFill>
              </a:rPr>
              <a:t>– </a:t>
            </a:r>
            <a:r>
              <a:rPr lang="ru-RU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виктория-регия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>
            <a:grpSpLocks noGrp="1"/>
          </p:cNvGrpSpPr>
          <p:nvPr>
            <p:ph idx="1"/>
          </p:nvPr>
        </p:nvGrpSpPr>
        <p:grpSpPr bwMode="auto">
          <a:xfrm>
            <a:off x="457200" y="1600200"/>
            <a:ext cx="8229600" cy="4525963"/>
            <a:chOff x="3016" y="2387"/>
            <a:chExt cx="2255" cy="1527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16" y="2387"/>
              <a:ext cx="2256" cy="152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3016" y="2387"/>
              <a:ext cx="2256" cy="152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Ориноко, 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её длина -2730км</a:t>
            </a:r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14422"/>
            <a:ext cx="7715304" cy="52149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Южная  Америка</a:t>
            </a:r>
            <a:endParaRPr lang="ru-RU" sz="6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geography_atlas.academic.ru/pictures/geography_atlas/map119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14612" y="1357298"/>
            <a:ext cx="4000528" cy="5500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Водопад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Анхель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реке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Ориноко</a:t>
            </a:r>
            <a:endParaRPr lang="ru-RU" dirty="0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857224" y="1285860"/>
            <a:ext cx="6786609" cy="557214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 additive="repl"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">
                                      <p:cBhvr additive="repl"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Motion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Водопад</a:t>
            </a:r>
            <a:r>
              <a:rPr lang="ru-RU" b="1" dirty="0" smtClean="0"/>
              <a:t>  </a:t>
            </a:r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Анхель</a:t>
            </a:r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14422"/>
            <a:ext cx="6286544" cy="5429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07157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Высота водопада </a:t>
            </a:r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Анхель-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1054м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142984"/>
            <a:ext cx="5857916" cy="57150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Парана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1000108"/>
            <a:ext cx="7858180" cy="585789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Парана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судоходна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85786" y="1428736"/>
            <a:ext cx="7643866" cy="521497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Водопад  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Игуасу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реке Паране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14422"/>
            <a:ext cx="7215238" cy="5286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Высота водопада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Игуасу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-72м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285860"/>
            <a:ext cx="6715172" cy="51435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Водопад  </a:t>
            </a:r>
            <a:r>
              <a:rPr lang="ru-RU" sz="6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Игуасу</a:t>
            </a:r>
            <a:endParaRPr lang="ru-RU" sz="6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85860"/>
            <a:ext cx="7715304" cy="521497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Игуасу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85786" y="1357298"/>
            <a:ext cx="7929617" cy="550070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Водопад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Игуасу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857224" y="1357298"/>
            <a:ext cx="7429551" cy="5357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Знаете ли вы?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Задания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: выбрать правильный ответ      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Какой пролив отделяет Южную Америку от Антарктиды?                                                                           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Магелланов                  Дрейка                  Гибралтарский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2.Какое море находится на севере Южной Америки?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Средиземное                Чёрное                  Карибское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3.Какие океаны омывают Южную Америку?            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Индийский                Тихий                        Атлантический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Озеро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Титикака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высокогорное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озеро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мира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42910" y="1428736"/>
            <a:ext cx="7929618" cy="54292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Плавучий остр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из тростника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42910" y="1571612"/>
            <a:ext cx="8001056" cy="528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Лодки из тростника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тотора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2"/>
          <p:cNvGrpSpPr>
            <a:grpSpLocks noGrp="1"/>
          </p:cNvGrpSpPr>
          <p:nvPr>
            <p:ph idx="1"/>
          </p:nvPr>
        </p:nvGrpSpPr>
        <p:grpSpPr bwMode="auto">
          <a:xfrm>
            <a:off x="428596" y="1285860"/>
            <a:ext cx="8229600" cy="5400700"/>
            <a:chOff x="0" y="0"/>
            <a:chExt cx="5759" cy="4318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43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43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Озеро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Маракайбо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озеро лагуна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8143931" cy="550072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Главное богатство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озера-нефть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1357298"/>
            <a:ext cx="6897718" cy="51435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821537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Крупнейшие реки Южной Америки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14488"/>
            <a:ext cx="8229600" cy="4525963"/>
          </a:xfrm>
        </p:spPr>
        <p:txBody>
          <a:bodyPr/>
          <a:lstStyle/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Ориноко                                               Парана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Амазонка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6143636" y="1643050"/>
            <a:ext cx="1714512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0800000" flipV="1">
            <a:off x="1857356" y="1714488"/>
            <a:ext cx="1643074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3857620" y="2714620"/>
            <a:ext cx="17145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Крупнейшие озёра южной Америки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Маракайбо                            Титикака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(глубина-250м)                     (глубина-304м)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071670" y="1500174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5572132" y="1571612"/>
            <a:ext cx="1071570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Чайнворд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«Реки и озёра Южной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Америки»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71472" y="1000108"/>
          <a:ext cx="8229600" cy="4145280"/>
        </p:xfrm>
        <a:graphic>
          <a:graphicData uri="http://schemas.openxmlformats.org/drawingml/2006/table">
            <a:tbl>
              <a:tblPr firstRow="1" bandRow="1" bandCol="1">
                <a:tableStyleId>{5C22544A-7EE6-4342-B048-85BDC9FD1C3A}</a:tableStyleId>
              </a:tblPr>
              <a:tblGrid>
                <a:gridCol w="685800"/>
                <a:gridCol w="685800"/>
                <a:gridCol w="685800"/>
                <a:gridCol w="685800"/>
                <a:gridCol w="685800"/>
                <a:gridCol w="642966"/>
                <a:gridCol w="728634"/>
                <a:gridCol w="685800"/>
                <a:gridCol w="685800"/>
                <a:gridCol w="685800"/>
                <a:gridCol w="685800"/>
                <a:gridCol w="685800"/>
              </a:tblGrid>
              <a:tr h="42862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4237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Чайнворд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«Реки и озёра Южной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Америки»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500174"/>
          <a:ext cx="8229600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32860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        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r>
              <a:rPr lang="ru-RU" sz="2700" dirty="0" smtClean="0"/>
              <a:t> 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 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9800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 1. Самое большое озеро-лагуна, которое находится на севере материка.</a:t>
            </a:r>
            <a:br>
              <a:rPr lang="ru-RU" sz="7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              2. Великий, зелёный  и ужасный обитатель вод Амазонки.</a:t>
            </a:r>
            <a:br>
              <a:rPr lang="ru-RU" sz="7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              3. Водопад на </a:t>
            </a:r>
            <a:r>
              <a:rPr lang="ru-RU" sz="7000" dirty="0" err="1" smtClean="0">
                <a:latin typeface="Times New Roman" pitchFamily="18" charset="0"/>
                <a:cs typeface="Times New Roman" pitchFamily="18" charset="0"/>
              </a:rPr>
              <a:t>Гвианском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 плоскогорье, высотой 1054 метра.</a:t>
            </a:r>
            <a:br>
              <a:rPr lang="ru-RU" sz="7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              4. Самая многоводная река мира.</a:t>
            </a:r>
            <a:br>
              <a:rPr lang="ru-RU" sz="7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              5. Высокогорное озеро.</a:t>
            </a:r>
            <a:br>
              <a:rPr lang="ru-RU" sz="7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              6. Очень прожорливые рыбки, чьим зубам можно позавидовать.</a:t>
            </a:r>
            <a:br>
              <a:rPr lang="ru-RU" sz="7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              7. Водопад на юге Бразильского плоскогорья.</a:t>
            </a:r>
            <a:br>
              <a:rPr lang="ru-RU" sz="7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             8. Одна из крупнейших рек Южной Америки.</a:t>
            </a:r>
            <a:br>
              <a:rPr lang="ru-RU" sz="7000" dirty="0" smtClean="0">
                <a:latin typeface="Times New Roman" pitchFamily="18" charset="0"/>
                <a:cs typeface="Times New Roman" pitchFamily="18" charset="0"/>
              </a:rPr>
            </a:br>
            <a:endParaRPr lang="ru-RU" sz="7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Знаете ли вы?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5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Правильный ответ: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Какой пролив отделяет Южную Америку от Антарктиды?                                                                               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Магелланов                 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Дрейка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Гибралтарский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2.Какое море находится на севере Южной Америки?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Средиземное                Чёрное                 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Карибское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3.Какие океаны омывают Южную Америку?            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Индийский               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Тихий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Атлантический</a:t>
            </a:r>
            <a:endParaRPr lang="ru-RU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текст на стр.138-140, ответить на вопросы в конце статьи, запомнить названия рек и озёр, водопадов.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Рельеф Южной Америки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Рельеф Южной Америки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Горный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Запад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Равнинный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Восток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6429388" y="3000372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1750199" y="2893215"/>
            <a:ext cx="1285884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Формы    рельефа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   рельефа</a:t>
            </a:r>
          </a:p>
          <a:p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низменности        плоскогорья           горы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6715140" y="2428868"/>
            <a:ext cx="1000132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4464843" y="2750339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1428728" y="2428868"/>
            <a:ext cx="857256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Формы    рельефа</a:t>
            </a:r>
            <a:endParaRPr lang="ru-RU" sz="5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   рельефа</a:t>
            </a:r>
          </a:p>
          <a:p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низменности            плоскогорья              горы</a:t>
            </a:r>
          </a:p>
          <a:p>
            <a:endParaRPr lang="ru-RU" sz="28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Амазонская                  Бразильское            Анды  </a:t>
            </a:r>
            <a:r>
              <a:rPr lang="ru-RU" sz="28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Лаплатская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8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Гвианское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8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Оринокская</a:t>
            </a:r>
            <a:endParaRPr lang="ru-RU" sz="2800" i="1" dirty="0">
              <a:solidFill>
                <a:srgbClr val="00B050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 flipV="1">
            <a:off x="1571604" y="2285992"/>
            <a:ext cx="107157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4786314" y="2643182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929454" y="2357430"/>
            <a:ext cx="78581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dirty="0" smtClean="0"/>
              <a:t> </a:t>
            </a:r>
            <a:r>
              <a:rPr lang="ru-RU" sz="7300" b="1" dirty="0" smtClean="0">
                <a:solidFill>
                  <a:srgbClr val="FF0000"/>
                </a:solidFill>
                <a:latin typeface="Book Antiqua" pitchFamily="18" charset="0"/>
              </a:rPr>
              <a:t>«Реки и озёра Южной Америки»</a:t>
            </a:r>
            <a:endParaRPr lang="ru-RU" sz="7300" b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3116"/>
            <a:ext cx="6788945" cy="47148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Главная река Южной Америки- </a:t>
            </a:r>
            <a:r>
              <a:rPr lang="ru-RU" sz="8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Амазонка</a:t>
            </a:r>
            <a:endParaRPr lang="ru-RU" sz="8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5" y="1600200"/>
            <a:ext cx="7358114" cy="511494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589</TotalTime>
  <Words>434</Words>
  <PresentationFormat>Экран (4:3)</PresentationFormat>
  <Paragraphs>163</Paragraphs>
  <Slides>40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Южная Америка</vt:lpstr>
      <vt:lpstr>Южная  Америка</vt:lpstr>
      <vt:lpstr>Знаете ли вы?</vt:lpstr>
      <vt:lpstr>Знаете ли вы?</vt:lpstr>
      <vt:lpstr>Рельеф Южной Америки</vt:lpstr>
      <vt:lpstr>Формы    рельефа</vt:lpstr>
      <vt:lpstr>Формы    рельефа</vt:lpstr>
      <vt:lpstr> Тема: «Реки и озёра Южной Америки»</vt:lpstr>
      <vt:lpstr>Главная река Южной Америки- Амазонка</vt:lpstr>
      <vt:lpstr>Вода Амазонки жёлтая и мутная</vt:lpstr>
      <vt:lpstr>Рыба пираруку- гигантская красая рыба. Длиной около 5м и весом до200кг</vt:lpstr>
      <vt:lpstr>Самые маленькие рыбки-гуппии (аквариумные )</vt:lpstr>
      <vt:lpstr>Пираньи - самые опасные рыбы Амазонки</vt:lpstr>
      <vt:lpstr>Пираньи</vt:lpstr>
      <vt:lpstr>Слайд 15</vt:lpstr>
      <vt:lpstr>Пираньи</vt:lpstr>
      <vt:lpstr>Крокодиловые кайманы</vt:lpstr>
      <vt:lpstr>Растение – кувшинка – виктория-регия</vt:lpstr>
      <vt:lpstr>Река  Ориноко, её длина -2730км</vt:lpstr>
      <vt:lpstr>Водопад   Анхель на реке Ориноко</vt:lpstr>
      <vt:lpstr>Водопад  Анхель</vt:lpstr>
      <vt:lpstr>Высота водопада Анхель-1054м</vt:lpstr>
      <vt:lpstr>Река   Парана</vt:lpstr>
      <vt:lpstr>Парана  судоходна </vt:lpstr>
      <vt:lpstr>Водопад  Игуасу на реке Паране </vt:lpstr>
      <vt:lpstr>Высота водопада Игуасу-72м</vt:lpstr>
      <vt:lpstr>Водопад  Игуасу</vt:lpstr>
      <vt:lpstr>Игуасу</vt:lpstr>
      <vt:lpstr>Водопад  Игуасу</vt:lpstr>
      <vt:lpstr>Озеро Титикака-высокогорное озеро мира</vt:lpstr>
      <vt:lpstr>Плавучий остров из тростника</vt:lpstr>
      <vt:lpstr>Лодки из тростника тотора</vt:lpstr>
      <vt:lpstr>Озеро Маракайбо – озеро лагуна</vt:lpstr>
      <vt:lpstr>Главное богатство озера-нефть</vt:lpstr>
      <vt:lpstr> Крупнейшие реки Южной Америки</vt:lpstr>
      <vt:lpstr>Крупнейшие озёра южной Америки</vt:lpstr>
      <vt:lpstr>Чайнворд «Реки и озёра Южной  Америки»</vt:lpstr>
      <vt:lpstr>Чайнворд «Реки и озёра Южной  Америки»</vt:lpstr>
      <vt:lpstr>                       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DNA7 X86</cp:lastModifiedBy>
  <cp:revision>97</cp:revision>
  <dcterms:created xsi:type="dcterms:W3CDTF">2016-01-27T16:37:47Z</dcterms:created>
  <dcterms:modified xsi:type="dcterms:W3CDTF">2016-02-15T18:29:12Z</dcterms:modified>
</cp:coreProperties>
</file>