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3"/>
  </p:notesMasterIdLst>
  <p:sldIdLst>
    <p:sldId id="256" r:id="rId2"/>
    <p:sldId id="276" r:id="rId3"/>
    <p:sldId id="274" r:id="rId4"/>
    <p:sldId id="275" r:id="rId5"/>
    <p:sldId id="280" r:id="rId6"/>
    <p:sldId id="281" r:id="rId7"/>
    <p:sldId id="282" r:id="rId8"/>
    <p:sldId id="283" r:id="rId9"/>
    <p:sldId id="289" r:id="rId10"/>
    <p:sldId id="284" r:id="rId11"/>
    <p:sldId id="285" r:id="rId12"/>
    <p:sldId id="286" r:id="rId13"/>
    <p:sldId id="291" r:id="rId14"/>
    <p:sldId id="290" r:id="rId15"/>
    <p:sldId id="287" r:id="rId16"/>
    <p:sldId id="292" r:id="rId17"/>
    <p:sldId id="288" r:id="rId18"/>
    <p:sldId id="293" r:id="rId19"/>
    <p:sldId id="294" r:id="rId20"/>
    <p:sldId id="295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051F"/>
    <a:srgbClr val="0066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>
        <p:scale>
          <a:sx n="76" d="100"/>
          <a:sy n="76" d="100"/>
        </p:scale>
        <p:origin x="-1206" y="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66DF51-0564-4766-853F-809DA9649277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7DA46-2DA6-4B25-A300-8AF1E9683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801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7DA46-2DA6-4B25-A300-8AF1E96837A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785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F27E0-ED61-434A-A3FD-27889E34F229}" type="datetime1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6F9B-FE8B-4C40-8063-3B5A36D09E09}" type="datetime1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72EA9-BB87-4B96-B095-A191640CDAF5}" type="datetime1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EF1B1-8037-4320-8878-07EB4DB312F7}" type="datetime1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7C60F-B98E-4703-B19C-67D9F11AED70}" type="datetime1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DFB59-9070-418B-B181-4EE6D65EB28B}" type="datetime1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E0A5-1A55-4B32-B816-3AF5D9E2ACB7}" type="datetime1">
              <a:rPr lang="ru-RU" smtClean="0"/>
              <a:t>07.12.2016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3FD51-0DE3-48FA-8EBC-ECDECAED97D4}" type="datetime1">
              <a:rPr lang="ru-RU" smtClean="0"/>
              <a:t>07.12.2016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F6BC-07F0-42EB-9FC0-DC131DA6EFB3}" type="datetime1">
              <a:rPr lang="ru-RU" smtClean="0"/>
              <a:t>07.12.2016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CF82-38FC-4909-82BC-104D972898EF}" type="datetime1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FB5A-2D8B-4774-9E69-8DC34E7C7065}" type="datetime1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365A1-28B1-4698-AE5F-D5ED59EEE1B4}" type="datetime1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D228C-D0F6-42B0-909C-24001604BC1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8064896" cy="1224136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sz="5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Проект «Покормите птиц зимой!</a:t>
            </a:r>
          </a:p>
          <a:p>
            <a:endParaRPr lang="ru-RU" dirty="0" smtClean="0"/>
          </a:p>
          <a:p>
            <a:endParaRPr lang="ru-RU" dirty="0" smtClean="0"/>
          </a:p>
          <a:p>
            <a:pPr algn="r"/>
            <a:endParaRPr lang="ru-RU" dirty="0" smtClean="0"/>
          </a:p>
          <a:p>
            <a:endParaRPr lang="ru-RU" sz="3400" b="1" dirty="0" smtClean="0">
              <a:solidFill>
                <a:schemeClr val="tx1"/>
              </a:solidFill>
            </a:endParaRPr>
          </a:p>
          <a:p>
            <a:endParaRPr lang="ru-RU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-40726" y="260648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Gabriola" panose="04040605051002020D02" pitchFamily="82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sz="2800" i="1" dirty="0" smtClean="0">
                <a:latin typeface="Gabriola" panose="04040605051002020D02" pitchFamily="82" charset="0"/>
              </a:rPr>
              <a:t>детский сад «Светлячок» д. Гавриловка</a:t>
            </a:r>
            <a:endParaRPr lang="ru-RU" sz="2800" i="1" dirty="0">
              <a:latin typeface="Gabriola" panose="04040605051002020D02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3789040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Gabriola" panose="04040605051002020D02" pitchFamily="82" charset="0"/>
              </a:rPr>
              <a:t>Автор: </a:t>
            </a:r>
          </a:p>
          <a:p>
            <a:r>
              <a:rPr lang="ru-RU" sz="3600" dirty="0" smtClean="0">
                <a:latin typeface="Gabriola" panose="04040605051002020D02" pitchFamily="82" charset="0"/>
              </a:rPr>
              <a:t>Воспитатель,  Котова О.А.</a:t>
            </a:r>
            <a:endParaRPr lang="ru-RU" sz="3600" dirty="0">
              <a:latin typeface="Gabriola" panose="04040605051002020D02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6065395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д</a:t>
            </a: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. Гавриловка, 2016г.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35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9586" y="-15124"/>
            <a:ext cx="608762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Основной этап (практическая часть)</a:t>
            </a:r>
            <a:endParaRPr lang="ru-RU" sz="3600" b="1" dirty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28596" y="1357298"/>
            <a:ext cx="8229600" cy="5286412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ru-RU" sz="5900" b="1" i="1" dirty="0" smtClean="0">
                <a:latin typeface="Gabriola" panose="04040605051002020D02" pitchFamily="82" charset="0"/>
              </a:rPr>
              <a:t>исследовательская деятельность на участке (как помочь голодающим птицам?), подведение детей к выводу о создании кормушек для птиц;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ru-RU" sz="5900" b="1" i="1" dirty="0" smtClean="0">
                <a:latin typeface="Gabriola" panose="04040605051002020D02" pitchFamily="82" charset="0"/>
              </a:rPr>
              <a:t>конкурс кормушек (совместная деятельность родителей и детей);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ru-RU" sz="5900" b="1" i="1" dirty="0" smtClean="0">
                <a:latin typeface="Gabriola" panose="04040605051002020D02" pitchFamily="82" charset="0"/>
              </a:rPr>
              <a:t>выбор места для кормушек (домашнее задание, узнать кого и чего боятся птицы);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ru-RU" sz="5900" b="1" i="1" dirty="0" smtClean="0">
                <a:latin typeface="Gabriola" panose="04040605051002020D02" pitchFamily="82" charset="0"/>
              </a:rPr>
              <a:t>в течение всего проекта ежедневное кормление птиц;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ru-RU" sz="5900" b="1" i="1" dirty="0" smtClean="0">
                <a:latin typeface="Gabriola" panose="04040605051002020D02" pitchFamily="82" charset="0"/>
              </a:rPr>
              <a:t>наблюдение, на какие кормушки прилетит больше птиц; 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ru-RU" sz="5900" b="1" i="1" dirty="0" smtClean="0">
                <a:latin typeface="Gabriola" panose="04040605051002020D02" pitchFamily="82" charset="0"/>
              </a:rPr>
              <a:t>ежедневное заполнение детьми дневника наблюдений;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ru-RU" sz="5900" b="1" i="1" dirty="0" smtClean="0">
                <a:latin typeface="Gabriola" panose="04040605051002020D02" pitchFamily="82" charset="0"/>
              </a:rPr>
              <a:t>подведение детей к выводу о том, какими должны быть кормушки;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ru-RU" sz="5900" b="1" i="1" dirty="0" smtClean="0">
                <a:latin typeface="Gabriola" panose="04040605051002020D02" pitchFamily="82" charset="0"/>
              </a:rPr>
              <a:t>изучение корма для подкормки птиц, использование разных кормов;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5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наблюдение за</a:t>
            </a:r>
            <a:r>
              <a:rPr kumimoji="0" lang="ru-RU" sz="59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 тем, какой корм предпочитают птицы;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5900" b="1" i="1" dirty="0" smtClean="0">
                <a:latin typeface="Gabriola" panose="04040605051002020D02" pitchFamily="82" charset="0"/>
              </a:rPr>
              <a:t>подведение детей к выводу о том, каким кормом можно кормить птиц, а каким нельзя.</a:t>
            </a:r>
            <a:endParaRPr kumimoji="0" lang="ru-RU" sz="5900" b="1" i="1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Gabriola" panose="04040605051002020D02" pitchFamily="8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3200" b="1" i="1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8" descr="Картинка 674 из 53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00932">
            <a:off x="-58655" y="131560"/>
            <a:ext cx="1715032" cy="1235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Картинка 298 из 393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05518">
            <a:off x="7328533" y="-16189"/>
            <a:ext cx="1431952" cy="142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5713" y="6461147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10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20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143932" cy="108266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Исследовательская деятельность на участке </a:t>
            </a:r>
            <a:b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</a:b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(как помочь голодающим птицам), </a:t>
            </a:r>
            <a:b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</a:b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подведение детей к выводу о создании кормушек для птиц</a:t>
            </a:r>
            <a:b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</a:b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075513"/>
            <a:ext cx="30155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Gabriola" panose="04040605051002020D02" pitchFamily="82" charset="0"/>
              </a:rPr>
              <a:t>Посыпали корм на </a:t>
            </a:r>
            <a:r>
              <a:rPr lang="ru-RU" sz="2400" dirty="0">
                <a:latin typeface="Gabriola" panose="04040605051002020D02" pitchFamily="82" charset="0"/>
              </a:rPr>
              <a:t>дорожку,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 smtClean="0">
                <a:latin typeface="Gabriola" panose="04040605051002020D02" pitchFamily="82" charset="0"/>
              </a:rPr>
              <a:t>но </a:t>
            </a:r>
            <a:r>
              <a:rPr lang="ru-RU" sz="2400" dirty="0">
                <a:latin typeface="Gabriola" panose="04040605051002020D02" pitchFamily="82" charset="0"/>
              </a:rPr>
              <a:t>его затоптали</a:t>
            </a:r>
          </a:p>
          <a:p>
            <a:endParaRPr lang="ru-RU" sz="2400" dirty="0">
              <a:latin typeface="Gabriola" panose="04040605051002020D02" pitchFamily="82" charset="0"/>
            </a:endParaRPr>
          </a:p>
        </p:txBody>
      </p:sp>
      <p:pic>
        <p:nvPicPr>
          <p:cNvPr id="4" name="Содержимое 4" descr="IMG_20140305_11531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266148"/>
            <a:ext cx="2303875" cy="3071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218830" y="2193971"/>
            <a:ext cx="41120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Gabriola" panose="04040605051002020D02" pitchFamily="82" charset="0"/>
              </a:rPr>
              <a:t>Посыпали корм на снег возле кустиков,</a:t>
            </a:r>
          </a:p>
          <a:p>
            <a:r>
              <a:rPr lang="ru-RU" sz="2400" dirty="0" smtClean="0">
                <a:latin typeface="Gabriola" panose="04040605051002020D02" pitchFamily="82" charset="0"/>
              </a:rPr>
              <a:t>но </a:t>
            </a:r>
            <a:r>
              <a:rPr lang="ru-RU" sz="2400" dirty="0">
                <a:latin typeface="Gabriola" panose="04040605051002020D02" pitchFamily="82" charset="0"/>
              </a:rPr>
              <a:t>корм замело снегом</a:t>
            </a:r>
          </a:p>
          <a:p>
            <a:endParaRPr lang="ru-RU" sz="2400" dirty="0">
              <a:latin typeface="Gabriola" panose="04040605051002020D02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4324" y="6177207"/>
            <a:ext cx="5565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Gabriola" panose="04040605051002020D02" pitchFamily="82" charset="0"/>
              </a:rPr>
              <a:t>Дети пришли к выводу, что нужно сделать кормушки!</a:t>
            </a:r>
            <a:endParaRPr lang="ru-RU" sz="2400" b="1" dirty="0">
              <a:solidFill>
                <a:srgbClr val="002060"/>
              </a:solidFill>
              <a:latin typeface="Gabriola" panose="04040605051002020D02" pitchFamily="82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11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04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6159628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Gabriola" panose="04040605051002020D02" pitchFamily="82" charset="0"/>
              </a:rPr>
              <a:t>Объявили для детей и их родителей </a:t>
            </a:r>
            <a:br>
              <a:rPr lang="ru-RU" dirty="0" smtClean="0">
                <a:latin typeface="Gabriola" panose="04040605051002020D02" pitchFamily="82" charset="0"/>
              </a:rPr>
            </a:br>
            <a:r>
              <a:rPr lang="ru-RU" dirty="0" smtClean="0">
                <a:latin typeface="Gabriola" panose="04040605051002020D02" pitchFamily="82" charset="0"/>
              </a:rPr>
              <a:t>«Конкурс кормушек»</a:t>
            </a: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5" name="Рисунок 4" descr="0_81e7e_faab8a2f_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946370"/>
            <a:ext cx="1259633" cy="7381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484784"/>
            <a:ext cx="576064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45482" y="6393546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12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22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Gabriola" panose="04040605051002020D02" pitchFamily="82" charset="0"/>
              </a:rPr>
              <a:t>Наблюдая дома за птицами, чего и кого они боятся, дети определили места для кормушек</a:t>
            </a:r>
            <a:endParaRPr lang="ru-RU" sz="3600" dirty="0">
              <a:latin typeface="Gabriola" panose="04040605051002020D02" pitchFamily="82" charset="0"/>
            </a:endParaRPr>
          </a:p>
        </p:txBody>
      </p:sp>
      <p:pic>
        <p:nvPicPr>
          <p:cNvPr id="5" name="Рисунок 4" descr="0_22183_abdf05a2_X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92696"/>
            <a:ext cx="1890013" cy="1500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2899549"/>
            <a:ext cx="3744416" cy="3580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333" y="3097377"/>
            <a:ext cx="3744416" cy="3184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460432" y="6432299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13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89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1185" y="3117"/>
            <a:ext cx="4143974" cy="833595"/>
          </a:xfrm>
        </p:spPr>
        <p:txBody>
          <a:bodyPr/>
          <a:lstStyle/>
          <a:p>
            <a:r>
              <a:rPr lang="ru-RU" dirty="0" smtClean="0">
                <a:latin typeface="Gabriola" panose="04040605051002020D02" pitchFamily="82" charset="0"/>
              </a:rPr>
              <a:t>Ежедневно кормили птиц</a:t>
            </a: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8" name="Рисунок 7" descr="ed9007ec49f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16" y="404664"/>
            <a:ext cx="2113351" cy="14080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191" y="3838800"/>
            <a:ext cx="3276365" cy="2318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921724"/>
            <a:ext cx="3168352" cy="2152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270090"/>
            <a:ext cx="3459886" cy="212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535713" y="6539272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14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6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214290"/>
            <a:ext cx="8858312" cy="100013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Gabriola" panose="04040605051002020D02" pitchFamily="82" charset="0"/>
              </a:rPr>
              <a:t>Дети учились определять по следам, какие птицы прилетали к нам на участок</a:t>
            </a: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3" name="Рисунок 2" descr="SNC01276.jpg"/>
          <p:cNvPicPr>
            <a:picLocks noChangeAspect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9514" y="2420888"/>
            <a:ext cx="4624773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8424" y="6492875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15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54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6"/>
            <a:ext cx="7125113" cy="924475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Gabriola" panose="04040605051002020D02" pitchFamily="82" charset="0"/>
              </a:rPr>
              <a:t>Путём наблюдений дети выясняли, какой корм любят птицы</a:t>
            </a: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5" name="Рисунок 4" descr="IMG_20140306_172514.jpg"/>
          <p:cNvPicPr>
            <a:picLocks noChangeAspect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61579"/>
            <a:ext cx="2160240" cy="2891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40306_17264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792" y="2060847"/>
            <a:ext cx="2317648" cy="3133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7814" y="3344156"/>
            <a:ext cx="2822338" cy="3060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413039" y="6399795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16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2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36125"/>
            <a:ext cx="7125113" cy="80082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Gabriola" panose="04040605051002020D02" pitchFamily="82" charset="0"/>
              </a:rPr>
              <a:t>А так же узнали, чем нельзя кормить птиц!</a:t>
            </a:r>
            <a:endParaRPr lang="ru-RU" dirty="0">
              <a:latin typeface="Gabriola" panose="04040605051002020D02" pitchFamily="8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854" y="764704"/>
            <a:ext cx="8484618" cy="245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ru-RU" sz="2400" b="1" dirty="0" smtClean="0">
                <a:latin typeface="Gabriola" panose="04040605051002020D02" pitchFamily="82" charset="0"/>
                <a:cs typeface="Times New Roman" pitchFamily="18" charset="0"/>
              </a:rPr>
              <a:t>Любые соленые, жареные, острые, кислые продукты.</a:t>
            </a:r>
          </a:p>
          <a:p>
            <a:pPr lvl="0" algn="ctr" fontAlgn="base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ru-RU" sz="2400" b="1" dirty="0" smtClean="0">
                <a:latin typeface="Gabriola" panose="04040605051002020D02" pitchFamily="82" charset="0"/>
                <a:cs typeface="Times New Roman" pitchFamily="18" charset="0"/>
              </a:rPr>
              <a:t>Очень опасен черный хлеб – он закисает в зобу птиц, плохо переваривается, особенно в мороз.</a:t>
            </a:r>
          </a:p>
          <a:p>
            <a:pPr lvl="0" algn="ctr" fontAlgn="base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ru-RU" sz="2400" b="1" dirty="0" smtClean="0">
                <a:latin typeface="Gabriola" panose="04040605051002020D02" pitchFamily="82" charset="0"/>
                <a:cs typeface="Times New Roman" pitchFamily="18" charset="0"/>
              </a:rPr>
              <a:t>Птицам нельзя цитрусовых, кожуры бананов, пряностей.</a:t>
            </a:r>
          </a:p>
          <a:p>
            <a:endParaRPr lang="ru-RU" dirty="0"/>
          </a:p>
        </p:txBody>
      </p:sp>
      <p:pic>
        <p:nvPicPr>
          <p:cNvPr id="4" name="Picture 4" descr="http://assorti62.ru/image/cache/data/image/0013624-228x228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48" y="4293096"/>
            <a:ext cx="1630034" cy="2355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www.proxima.ru/images/products/167/Semechki_zharenie_solenie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4293096"/>
            <a:ext cx="2052254" cy="2328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http://bistrofastfood.ru/wp-content/uploads/2012/03/DSC41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680354"/>
            <a:ext cx="2511035" cy="1554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388424" y="6439512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17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23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5182"/>
            <a:ext cx="3922598" cy="924475"/>
          </a:xfrm>
        </p:spPr>
        <p:txBody>
          <a:bodyPr/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Заключительный этап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755576" y="1196752"/>
            <a:ext cx="8001056" cy="47091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latin typeface="Gabriola" panose="04040605051002020D02" pitchFamily="82" charset="0"/>
              </a:rPr>
              <a:t>П</a:t>
            </a: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одведение</a:t>
            </a: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 итогов реализации</a:t>
            </a:r>
            <a:r>
              <a:rPr kumimoji="0" lang="ru-RU" sz="3200" b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 </a:t>
            </a: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проекта: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Итоговое</a:t>
            </a:r>
            <a:r>
              <a:rPr kumimoji="0" lang="ru-RU" sz="320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 интегрированное занятие, </a:t>
            </a: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презентация проекта для детей (обобщение</a:t>
            </a:r>
            <a:r>
              <a:rPr kumimoji="0" lang="ru-RU" sz="320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 опыта, подведение итогов, анализ результативности работы);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3200" baseline="0" dirty="0" smtClean="0">
                <a:latin typeface="Gabriola" panose="04040605051002020D02" pitchFamily="82" charset="0"/>
              </a:rPr>
              <a:t>Изготовление памяток (запрещающие знаки, какой</a:t>
            </a:r>
            <a:r>
              <a:rPr lang="ru-RU" sz="3200" dirty="0" smtClean="0">
                <a:latin typeface="Gabriola" panose="04040605051002020D02" pitchFamily="82" charset="0"/>
              </a:rPr>
              <a:t> корм можно птицам);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3200" dirty="0" smtClean="0">
                <a:latin typeface="Gabriola" panose="04040605051002020D02" pitchFamily="82" charset="0"/>
              </a:rPr>
              <a:t>Совместное с родителями изготовление запрещающих знаков для территории детского сада;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Обработка и оформление результатов проекта.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8" descr="Картинка 298 из 393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05518">
            <a:off x="7413955" y="274609"/>
            <a:ext cx="1458624" cy="144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092ebf6ce7a12f7b0196e02a63ba6d7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728"/>
            <a:ext cx="1094812" cy="1309584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52488" y="6309320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18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5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305167"/>
            <a:ext cx="3726163" cy="924475"/>
          </a:xfrm>
        </p:spPr>
        <p:txBody>
          <a:bodyPr/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Результаты проекта</a:t>
            </a:r>
            <a:endParaRPr lang="ru-RU" sz="3600" b="1" dirty="0">
              <a:latin typeface="Gabriola" panose="04040605051002020D02" pitchFamily="82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500034" y="1428736"/>
            <a:ext cx="8229600" cy="47091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>
                <a:latin typeface="Gabriola" panose="04040605051002020D02" pitchFamily="82" charset="0"/>
              </a:rPr>
              <a:t>-</a:t>
            </a: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Дети</a:t>
            </a:r>
            <a:r>
              <a:rPr kumimoji="0" lang="ru-RU" sz="320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 и</a:t>
            </a: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меют</a:t>
            </a:r>
            <a:r>
              <a:rPr kumimoji="0" lang="ru-RU" sz="320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 </a:t>
            </a: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представления о зимующих птицах;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-Могут</a:t>
            </a:r>
            <a:r>
              <a:rPr kumimoji="0" lang="ru-RU" sz="320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 </a:t>
            </a: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 совместно со взрослыми изготовить кормушку из разного материала;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-Знают, каким кормом подкармливать птиц;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</a:rPr>
              <a:t>-Умеют наблюдать, анализировать и делать выводы;</a:t>
            </a:r>
          </a:p>
          <a:p>
            <a:pPr marL="342900" indent="-342900">
              <a:spcBef>
                <a:spcPct val="20000"/>
              </a:spcBef>
            </a:pPr>
            <a:r>
              <a:rPr lang="ru-RU" sz="3200" dirty="0" smtClean="0">
                <a:latin typeface="Gabriola" panose="04040605051002020D02" pitchFamily="82" charset="0"/>
              </a:rPr>
              <a:t>-Родители способны воспитать у детей любовь и бережное отношение к птицам.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6" descr="Картинка 126 из 2197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190817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Картинка 298 из 393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05518">
            <a:off x="7253727" y="300042"/>
            <a:ext cx="1593714" cy="1583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25490" y="6381328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19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0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3241" y="195861"/>
            <a:ext cx="8136904" cy="6629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Gabriola" panose="04040605051002020D02" pitchFamily="82" charset="0"/>
              </a:rPr>
              <a:t>Паспорт проекта</a:t>
            </a:r>
          </a:p>
          <a:p>
            <a:pPr algn="ctr"/>
            <a:endParaRPr lang="ru-RU" sz="3600" dirty="0" smtClean="0">
              <a:latin typeface="Gabriola" panose="04040605051002020D02" pitchFamily="82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 dirty="0">
                <a:solidFill>
                  <a:srgbClr val="000099"/>
                </a:solidFill>
                <a:latin typeface="Gabriola" panose="04040605051002020D02" pitchFamily="82" charset="0"/>
              </a:rPr>
              <a:t>Тип проекта: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dirty="0">
                <a:latin typeface="Gabriola" panose="04040605051002020D02" pitchFamily="82" charset="0"/>
              </a:rPr>
              <a:t>исследовательский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3600" b="1" dirty="0">
              <a:latin typeface="Gabriola" panose="04040605051002020D02" pitchFamily="82" charset="0"/>
            </a:endParaRPr>
          </a:p>
          <a:p>
            <a:pPr algn="ctr">
              <a:lnSpc>
                <a:spcPct val="80000"/>
              </a:lnSpc>
            </a:pPr>
            <a:r>
              <a:rPr lang="ru-RU" sz="3600" b="1" i="1" dirty="0">
                <a:solidFill>
                  <a:srgbClr val="000099"/>
                </a:solidFill>
                <a:latin typeface="Gabriola" panose="04040605051002020D02" pitchFamily="82" charset="0"/>
              </a:rPr>
              <a:t>По времени:</a:t>
            </a:r>
            <a:r>
              <a:rPr lang="ru-RU" sz="3600" dirty="0">
                <a:solidFill>
                  <a:srgbClr val="000099"/>
                </a:solidFill>
                <a:latin typeface="Gabriola" panose="04040605051002020D02" pitchFamily="82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3600" dirty="0">
                <a:latin typeface="Gabriola" panose="04040605051002020D02" pitchFamily="82" charset="0"/>
              </a:rPr>
              <a:t>средней </a:t>
            </a:r>
            <a:r>
              <a:rPr lang="ru-RU" sz="3600" dirty="0" smtClean="0">
                <a:latin typeface="Gabriola" panose="04040605051002020D02" pitchFamily="82" charset="0"/>
              </a:rPr>
              <a:t>продолжительности</a:t>
            </a:r>
            <a:endParaRPr lang="ru-RU" sz="3600" dirty="0">
              <a:latin typeface="Gabriola" panose="04040605051002020D02" pitchFamily="82" charset="0"/>
            </a:endParaRPr>
          </a:p>
          <a:p>
            <a:pPr algn="ctr">
              <a:lnSpc>
                <a:spcPct val="80000"/>
              </a:lnSpc>
            </a:pPr>
            <a:endParaRPr lang="ru-RU" sz="3600" b="1" dirty="0">
              <a:latin typeface="Gabriola" panose="04040605051002020D02" pitchFamily="82" charset="0"/>
            </a:endParaRPr>
          </a:p>
          <a:p>
            <a:pPr algn="ctr">
              <a:lnSpc>
                <a:spcPct val="80000"/>
              </a:lnSpc>
            </a:pPr>
            <a:r>
              <a:rPr lang="ru-RU" sz="3600" b="1" i="1" dirty="0">
                <a:solidFill>
                  <a:srgbClr val="000099"/>
                </a:solidFill>
                <a:latin typeface="Gabriola" panose="04040605051002020D02" pitchFamily="82" charset="0"/>
              </a:rPr>
              <a:t>По количеству участников:</a:t>
            </a:r>
          </a:p>
          <a:p>
            <a:pPr algn="ctr">
              <a:lnSpc>
                <a:spcPct val="80000"/>
              </a:lnSpc>
            </a:pPr>
            <a:r>
              <a:rPr lang="ru-RU" sz="3600" dirty="0" smtClean="0">
                <a:latin typeface="Gabriola" panose="04040605051002020D02" pitchFamily="82" charset="0"/>
              </a:rPr>
              <a:t>групповой</a:t>
            </a:r>
            <a:endParaRPr lang="ru-RU" sz="3600" dirty="0">
              <a:latin typeface="Gabriola" panose="04040605051002020D02" pitchFamily="82" charset="0"/>
            </a:endParaRPr>
          </a:p>
          <a:p>
            <a:pPr algn="ctr">
              <a:lnSpc>
                <a:spcPct val="80000"/>
              </a:lnSpc>
            </a:pPr>
            <a:endParaRPr lang="ru-RU" sz="3600" b="1" dirty="0">
              <a:latin typeface="Gabriola" panose="04040605051002020D02" pitchFamily="82" charset="0"/>
            </a:endParaRPr>
          </a:p>
          <a:p>
            <a:pPr algn="ctr">
              <a:lnSpc>
                <a:spcPct val="80000"/>
              </a:lnSpc>
            </a:pPr>
            <a:r>
              <a:rPr lang="ru-RU" sz="3600" b="1" i="1" dirty="0">
                <a:solidFill>
                  <a:srgbClr val="000099"/>
                </a:solidFill>
                <a:latin typeface="Gabriola" panose="04040605051002020D02" pitchFamily="82" charset="0"/>
              </a:rPr>
              <a:t>Участники проекта:</a:t>
            </a:r>
            <a:r>
              <a:rPr lang="ru-RU" sz="3600" dirty="0">
                <a:solidFill>
                  <a:srgbClr val="000099"/>
                </a:solidFill>
                <a:latin typeface="Gabriola" panose="04040605051002020D02" pitchFamily="82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sz="3600" dirty="0">
                <a:latin typeface="Gabriola" panose="04040605051002020D02" pitchFamily="82" charset="0"/>
              </a:rPr>
              <a:t>дети, родители воспитанников, </a:t>
            </a:r>
            <a:r>
              <a:rPr lang="ru-RU" sz="3600" dirty="0" smtClean="0">
                <a:latin typeface="Gabriola" panose="04040605051002020D02" pitchFamily="82" charset="0"/>
              </a:rPr>
              <a:t>воспитатели</a:t>
            </a:r>
            <a:endParaRPr lang="ru-RU" sz="3600" dirty="0">
              <a:latin typeface="Gabriola" panose="04040605051002020D02" pitchFamily="82" charset="0"/>
            </a:endParaRPr>
          </a:p>
          <a:p>
            <a:endParaRPr lang="ru-RU" sz="3600" dirty="0">
              <a:latin typeface="Gabriola" panose="04040605051002020D02" pitchFamily="82" charset="0"/>
            </a:endParaRPr>
          </a:p>
        </p:txBody>
      </p:sp>
      <p:pic>
        <p:nvPicPr>
          <p:cNvPr id="4" name="Picture 8" descr="Картинка 674 из 53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2386">
            <a:off x="140225" y="2940929"/>
            <a:ext cx="1570801" cy="113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Картинка 65 из 48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84976">
            <a:off x="7560907" y="1943617"/>
            <a:ext cx="1139410" cy="911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16416" y="6381328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2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24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984" y="645553"/>
            <a:ext cx="8246150" cy="228601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Gabriola" panose="04040605051002020D02" pitchFamily="82" charset="0"/>
                <a:cs typeface="Times New Roman" pitchFamily="18" charset="0"/>
              </a:rPr>
              <a:t>Своим проектом мы полностью подтвердили гипотезу о том, что </a:t>
            </a:r>
            <a:r>
              <a:rPr lang="ru-RU" sz="3600" dirty="0" smtClean="0">
                <a:latin typeface="Gabriola" panose="04040605051002020D02" pitchFamily="82" charset="0"/>
                <a:ea typeface="Calibri" pitchFamily="34" charset="0"/>
                <a:cs typeface="Times New Roman" pitchFamily="18" charset="0"/>
              </a:rPr>
              <a:t>если постоянно подкармливать зимующих птиц, мы можем помочь им пережить холодный период года</a:t>
            </a:r>
            <a:r>
              <a:rPr lang="ru-RU" sz="3600" dirty="0" smtClean="0">
                <a:latin typeface="Gabriola" panose="04040605051002020D02" pitchFamily="82" charset="0"/>
              </a:rPr>
              <a:t/>
            </a:r>
            <a:br>
              <a:rPr lang="ru-RU" sz="3600" dirty="0" smtClean="0">
                <a:latin typeface="Gabriola" panose="04040605051002020D02" pitchFamily="82" charset="0"/>
              </a:rPr>
            </a:br>
            <a:endParaRPr lang="ru-RU" sz="3600" dirty="0">
              <a:latin typeface="Gabriola" panose="04040605051002020D02" pitchFamily="82" charset="0"/>
            </a:endParaRPr>
          </a:p>
        </p:txBody>
      </p:sp>
      <p:pic>
        <p:nvPicPr>
          <p:cNvPr id="7" name="Рисунок 6" descr="0_89c94_eff01c94_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2852"/>
            <a:ext cx="1071538" cy="1005103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535713" y="6492875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20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65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99792" y="188640"/>
            <a:ext cx="4032448" cy="1252728"/>
          </a:xfrm>
        </p:spPr>
        <p:txBody>
          <a:bodyPr/>
          <a:lstStyle/>
          <a:p>
            <a:r>
              <a:rPr lang="ru-RU" sz="4000" b="1" i="1" dirty="0" smtClean="0">
                <a:latin typeface="Gabriola" panose="04040605051002020D02" pitchFamily="82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latin typeface="Gabriola" panose="04040605051002020D02" pitchFamily="82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204864"/>
            <a:ext cx="5291223" cy="2999547"/>
          </a:xfr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60432" y="6479766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21</a:t>
            </a:fld>
            <a:endParaRPr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35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0563" y="2606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  <a:cs typeface="Times New Roman" pitchFamily="18" charset="0"/>
              </a:rPr>
              <a:t>Актуальность </a:t>
            </a:r>
            <a:r>
              <a:rPr lang="ru-RU" sz="3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  <a:cs typeface="Times New Roman" pitchFamily="18" charset="0"/>
              </a:rPr>
              <a:t>проекта</a:t>
            </a:r>
            <a:r>
              <a:rPr lang="ru-RU" sz="3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/>
            </a:r>
            <a:br>
              <a:rPr lang="ru-RU" sz="3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</a:br>
            <a:endParaRPr lang="ru-RU" sz="3600" b="1" dirty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-1" y="740897"/>
            <a:ext cx="8637437" cy="14401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anose="04040605051002020D02" pitchFamily="82" charset="0"/>
                <a:ea typeface="+mj-ea"/>
                <a:cs typeface="Times New Roman" pitchFamily="18" charset="0"/>
              </a:rPr>
              <a:t>Много птиц гибнет зимой: из десяти до весны доживает всего одна-две. Голодная птица не переносит даже слабых морозов.</a:t>
            </a:r>
            <a:r>
              <a:rPr kumimoji="0" lang="ru-RU" sz="320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briola" panose="04040605051002020D02" pitchFamily="82" charset="0"/>
                <a:ea typeface="+mj-ea"/>
                <a:cs typeface="Times New Roman" pitchFamily="18" charset="0"/>
              </a:rPr>
              <a:t> </a:t>
            </a:r>
            <a:br>
              <a:rPr kumimoji="0" lang="ru-RU" sz="320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briola" panose="04040605051002020D02" pitchFamily="82" charset="0"/>
                <a:ea typeface="+mj-ea"/>
                <a:cs typeface="Times New Roman" pitchFamily="18" charset="0"/>
              </a:rPr>
            </a:b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anose="04040605051002020D02" pitchFamily="82" charset="0"/>
              <a:ea typeface="+mj-ea"/>
              <a:cs typeface="+mj-cs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1824" y="3925122"/>
            <a:ext cx="8229600" cy="222170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Гипотеза проекта: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Если в течение зимних холодов, постоянно подкармливать птиц, то до весны выживут многие и станут приносить больше пользы, чаще будут радовать нас своей красотой и пением.</a:t>
            </a:r>
            <a:b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</a:b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 В зимний период  бескормицы каждый из нас может помочь птицам решить их проблемы! 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briola" panose="04040605051002020D02" pitchFamily="82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0563" y="2348880"/>
            <a:ext cx="4871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abriola" panose="04040605051002020D02" pitchFamily="82" charset="0"/>
                <a:cs typeface="Times New Roman" pitchFamily="18" charset="0"/>
              </a:rPr>
              <a:t>Значимая для детей проблема: </a:t>
            </a:r>
            <a:endParaRPr lang="ru-RU" sz="3600" b="1" dirty="0">
              <a:latin typeface="Gabriola" panose="04040605051002020D02" pitchFamily="82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0160" y="2852936"/>
            <a:ext cx="82809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Gabriola" panose="04040605051002020D02" pitchFamily="82" charset="0"/>
                <a:cs typeface="Times New Roman" pitchFamily="18" charset="0"/>
              </a:rPr>
              <a:t>Как же выживают в зимнее время наши друзья – птицы, чем мы можем помочь им в это трудное время?</a:t>
            </a:r>
            <a:endParaRPr lang="ru-RU" sz="3200" dirty="0">
              <a:latin typeface="Gabriola" panose="04040605051002020D02" pitchFamily="82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87280" y="6381328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3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85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7250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Цель проекта:</a:t>
            </a:r>
            <a:endParaRPr lang="ru-RU" sz="3200" b="1" dirty="0">
              <a:latin typeface="Gabriola" panose="04040605051002020D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97052" y="2416532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anose="04040605051002020D02" pitchFamily="82" charset="0"/>
              </a:rPr>
              <a:t>Задачи проекта: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6" descr="Картинка 126 из 2197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1" y="0"/>
            <a:ext cx="1440160" cy="121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559367"/>
            <a:ext cx="8820872" cy="2149553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Закрепить представление воспитанников о зимующих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птицах, и их образе жизни, о связи с окружающей средой, роли человека в жизни птиц.</a:t>
            </a:r>
            <a:r>
              <a:rPr kumimoji="0" lang="ru-RU" sz="280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Привлечь внимание воспитанников и родителей к природоохранной деятельности и научить их её</a:t>
            </a:r>
            <a:r>
              <a:rPr kumimoji="0" lang="ru-RU" sz="280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организовывать .</a:t>
            </a:r>
            <a:endParaRPr kumimoji="0" lang="ru-RU" sz="280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Gabriola" panose="04040605051002020D02" pitchFamily="82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-15008" y="3008893"/>
            <a:ext cx="9115100" cy="47091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Расширять представления о зимующих птицах.</a:t>
            </a:r>
          </a:p>
          <a:p>
            <a:pPr marL="342900"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Обобщить знания воспитанников полученные при наблюдении за повадками птиц.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Расширять представления воспитанников и родителей о видах кормушек, способах их изготовления из разного материала.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Заинтересовать родителей природоохранной деятельностью, довести до их сознания необходимость воспитания у детей любви и бережного отношения к птицам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Научить детей правильно подкармливать птиц.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smtClean="0">
                <a:latin typeface="Gabriola" panose="04040605051002020D02" pitchFamily="82" charset="0"/>
                <a:cs typeface="Times New Roman" pitchFamily="18" charset="0"/>
              </a:rPr>
              <a:t>Учить детей выполнять частично поисковую деятельность, анализировать её результаты, делать выводы.</a:t>
            </a:r>
            <a:endParaRPr kumimoji="0" lang="ru-RU" sz="200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Gabriola" panose="04040605051002020D02" pitchFamily="82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Воспитывать заботливое отношение к птицам, желание помогать им в трудных зимних условиях.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64105" y="6492875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4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82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1842" y="0"/>
            <a:ext cx="4594641" cy="78581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  <a:cs typeface="Times New Roman" pitchFamily="18" charset="0"/>
              </a:rPr>
              <a:t>Пути реализации проекта:</a:t>
            </a:r>
            <a:endParaRPr lang="ru-RU" sz="3600" b="1" dirty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06663" y="703367"/>
            <a:ext cx="2229433" cy="1214446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abriola" panose="04040605051002020D02" pitchFamily="82" charset="0"/>
              </a:rPr>
              <a:t>Рассматривание познавательной  литературы </a:t>
            </a:r>
            <a:endParaRPr lang="ru-RU" sz="2000" dirty="0">
              <a:latin typeface="Gabriola" panose="04040605051002020D02" pitchFamily="82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2404736" y="2447678"/>
            <a:ext cx="360040" cy="36004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285720" y="1428736"/>
            <a:ext cx="2119016" cy="1350482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Просмотр презентации</a:t>
            </a:r>
            <a:endParaRPr lang="ru-RU" sz="2000" dirty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214545" y="2307300"/>
            <a:ext cx="4157655" cy="2984788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Воспитанник: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-Имеющий представление о зимующих птицах. 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 -Умеющий совместно со взрослыми изготовить кормушку из разного материала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-Знающий, каким кормом подкармливать птиц.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-Умеющий наблюдать, анализировать и делать выводы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8" name="Овал 7"/>
          <p:cNvSpPr/>
          <p:nvPr/>
        </p:nvSpPr>
        <p:spPr>
          <a:xfrm>
            <a:off x="3214678" y="5445224"/>
            <a:ext cx="2509450" cy="1412776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abriola" panose="04040605051002020D02" pitchFamily="82" charset="0"/>
              </a:rPr>
              <a:t>Дидактические,</a:t>
            </a:r>
          </a:p>
          <a:p>
            <a:pPr algn="ctr"/>
            <a:r>
              <a:rPr lang="ru-RU" sz="2000" dirty="0" smtClean="0">
                <a:latin typeface="Gabriola" panose="04040605051002020D02" pitchFamily="82" charset="0"/>
              </a:rPr>
              <a:t>подвижные игры</a:t>
            </a:r>
            <a:endParaRPr lang="ru-RU" sz="2000" dirty="0">
              <a:latin typeface="Gabriola" panose="04040605051002020D02" pitchFamily="82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14282" y="5072074"/>
            <a:ext cx="2190454" cy="1357322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abriola" panose="04040605051002020D02" pitchFamily="82" charset="0"/>
              </a:rPr>
              <a:t>Работа с семьей</a:t>
            </a:r>
            <a:endParaRPr lang="ru-RU" sz="2000" dirty="0">
              <a:latin typeface="Gabriola" panose="04040605051002020D02" pitchFamily="82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572264" y="5208110"/>
            <a:ext cx="2176200" cy="1164668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Gabriola" panose="04040605051002020D02" pitchFamily="82" charset="0"/>
              </a:rPr>
              <a:t>Б</a:t>
            </a:r>
            <a:r>
              <a:rPr lang="ru-RU" sz="2000" dirty="0" smtClean="0">
                <a:latin typeface="Gabriola" panose="04040605051002020D02" pitchFamily="82" charset="0"/>
              </a:rPr>
              <a:t>еседы</a:t>
            </a:r>
            <a:endParaRPr lang="ru-RU" sz="2000" dirty="0">
              <a:latin typeface="Gabriola" panose="04040605051002020D02" pitchFamily="82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148328" y="1428736"/>
            <a:ext cx="1995672" cy="1378982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abriola" panose="04040605051002020D02" pitchFamily="82" charset="0"/>
              </a:rPr>
              <a:t>Наблюдения</a:t>
            </a:r>
            <a:r>
              <a:rPr lang="ru-RU" sz="2000" dirty="0">
                <a:latin typeface="Gabriola" panose="04040605051002020D02" pitchFamily="82" charset="0"/>
              </a:rPr>
              <a:t> </a:t>
            </a:r>
            <a:r>
              <a:rPr lang="ru-RU" sz="2000" dirty="0" smtClean="0">
                <a:latin typeface="Gabriola" panose="04040605051002020D02" pitchFamily="82" charset="0"/>
              </a:rPr>
              <a:t>за птицами</a:t>
            </a:r>
            <a:endParaRPr lang="ru-RU" sz="2000" dirty="0">
              <a:latin typeface="Gabriola" panose="04040605051002020D02" pitchFamily="82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 flipH="1" flipV="1">
            <a:off x="4397551" y="2092986"/>
            <a:ext cx="427834" cy="79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6571124" y="2572884"/>
            <a:ext cx="288032" cy="2857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6643132" y="4786892"/>
            <a:ext cx="505766" cy="50462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427923" y="5573341"/>
            <a:ext cx="432617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2000232" y="4786321"/>
            <a:ext cx="500066" cy="42862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555402" y="6429396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5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42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3374262" cy="924475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</a:rPr>
              <a:t>Этапы проекта</a:t>
            </a:r>
            <a:endParaRPr lang="ru-RU" sz="3600" dirty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571473" y="908720"/>
            <a:ext cx="8229600" cy="67667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1. Подготовительный (</a:t>
            </a:r>
            <a:r>
              <a:rPr kumimoji="0" lang="ru-RU" sz="32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целеполагание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Gabriola" panose="04040605051002020D02" pitchFamily="82" charset="0"/>
                <a:cs typeface="Times New Roman" pitchFamily="18" charset="0"/>
              </a:rPr>
              <a:t>).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Gabriola" panose="04040605051002020D02" pitchFamily="82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71473" y="1715316"/>
            <a:ext cx="6372200" cy="676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  <a:cs typeface="Times New Roman" pitchFamily="18" charset="0"/>
              </a:rPr>
              <a:t>2. Основной (практический</a:t>
            </a: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  <a:cs typeface="Times New Roman" pitchFamily="18" charset="0"/>
              </a:rPr>
              <a:t>).</a:t>
            </a:r>
          </a:p>
          <a:p>
            <a:pPr marL="0" indent="0">
              <a:buFont typeface="Arial" pitchFamily="34" charset="0"/>
              <a:buNone/>
            </a:pPr>
            <a:endParaRPr lang="ru-RU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71473" y="2391988"/>
            <a:ext cx="6768752" cy="11254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  <a:cs typeface="Times New Roman" pitchFamily="18" charset="0"/>
              </a:rPr>
              <a:t>3. Заключительный (подведение итогов). 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  <a:latin typeface="Gabriola" panose="04040605051002020D02" pitchFamily="82" charset="0"/>
              <a:cs typeface="Times New Roman" pitchFamily="18" charset="0"/>
            </a:endParaRPr>
          </a:p>
        </p:txBody>
      </p:sp>
      <p:pic>
        <p:nvPicPr>
          <p:cNvPr id="8" name="Picture 8" descr="Картинка 298 из 393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05518">
            <a:off x="6743295" y="-406132"/>
            <a:ext cx="2195512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96929" y="6365949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6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35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9c6801f57f356d5876a1be494f7ba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1" y="1024883"/>
            <a:ext cx="1800200" cy="2511906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zimuiushchie-ptitcy-dlia-detei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821" y="4437112"/>
            <a:ext cx="3198075" cy="1838294"/>
          </a:xfrm>
          <a:prstGeom prst="rect">
            <a:avLst/>
          </a:prstGeom>
        </p:spPr>
      </p:pic>
      <p:pic>
        <p:nvPicPr>
          <p:cNvPr id="9" name="Рисунок 8" descr="_________________5127767e9944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27" y="1170180"/>
            <a:ext cx="1681409" cy="2266050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0011-011-Kak-zimujut-ptitsy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391" y="4086133"/>
            <a:ext cx="2878986" cy="2198334"/>
          </a:xfrm>
          <a:prstGeom prst="rect">
            <a:avLst/>
          </a:prstGeom>
        </p:spPr>
      </p:pic>
      <p:pic>
        <p:nvPicPr>
          <p:cNvPr id="11" name="Рисунок 10" descr="1282580187_1-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7" y="1308358"/>
            <a:ext cx="1440160" cy="216024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28475" y="54012"/>
            <a:ext cx="40190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pitchFamily="82" charset="0"/>
                <a:cs typeface="Times New Roman" pitchFamily="18" charset="0"/>
              </a:rPr>
              <a:t>Подготовительный этап</a:t>
            </a:r>
            <a:endParaRPr lang="ru-RU" sz="3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535713" y="6470388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7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09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8-018-Pokormite-ptits-zimoj-Pust-so-vsekh-kontsov-K-vam-sletjatsja-kak-domoj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5936" y="2968187"/>
            <a:ext cx="3024336" cy="2328762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362" y="1196752"/>
            <a:ext cx="2520280" cy="1780663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43981" y="6225031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8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68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2250476"/>
            <a:ext cx="2808312" cy="3253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119" y="1916832"/>
            <a:ext cx="2978778" cy="2852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27201" y="6504818"/>
            <a:ext cx="608287" cy="365125"/>
          </a:xfrm>
        </p:spPr>
        <p:txBody>
          <a:bodyPr/>
          <a:lstStyle/>
          <a:p>
            <a:fld id="{372D228C-D0F6-42B0-909C-24001604BC17}" type="slidenum">
              <a:rPr lang="ru-RU" smtClean="0">
                <a:solidFill>
                  <a:srgbClr val="002060"/>
                </a:solidFill>
              </a:rPr>
              <a:t>9</a:t>
            </a:fld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9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294</TotalTime>
  <Words>751</Words>
  <Application>Microsoft Office PowerPoint</Application>
  <PresentationFormat>Экран (4:3)</PresentationFormat>
  <Paragraphs>122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Winter</vt:lpstr>
      <vt:lpstr>Презентация PowerPoint</vt:lpstr>
      <vt:lpstr>Презентация PowerPoint</vt:lpstr>
      <vt:lpstr>Презентация PowerPoint</vt:lpstr>
      <vt:lpstr>Презентация PowerPoint</vt:lpstr>
      <vt:lpstr>Пути реализации проекта:</vt:lpstr>
      <vt:lpstr>Этапы проекта</vt:lpstr>
      <vt:lpstr>Презентация PowerPoint</vt:lpstr>
      <vt:lpstr>Презентация PowerPoint</vt:lpstr>
      <vt:lpstr>Презентация PowerPoint</vt:lpstr>
      <vt:lpstr>Основной этап (практическая часть)</vt:lpstr>
      <vt:lpstr>Исследовательская деятельность на участке  (как помочь голодающим птицам),  подведение детей к выводу о создании кормушек для птиц </vt:lpstr>
      <vt:lpstr>Объявили для детей и их родителей  «Конкурс кормушек»</vt:lpstr>
      <vt:lpstr>Наблюдая дома за птицами, чего и кого они боятся, дети определили места для кормушек</vt:lpstr>
      <vt:lpstr>Ежедневно кормили птиц</vt:lpstr>
      <vt:lpstr>Дети учились определять по следам, какие птицы прилетали к нам на участок</vt:lpstr>
      <vt:lpstr>Путём наблюдений дети выясняли, какой корм любят птицы</vt:lpstr>
      <vt:lpstr>А так же узнали, чем нельзя кормить птиц!</vt:lpstr>
      <vt:lpstr>Заключительный этап</vt:lpstr>
      <vt:lpstr>Результаты проекта</vt:lpstr>
      <vt:lpstr>Своим проектом мы полностью подтвердили гипотезу о том, что если постоянно подкармливать зимующих птиц, мы можем помочь им пережить холодный период года </vt:lpstr>
      <vt:lpstr>Спасибо за внимание!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 38 города Томска</dc:title>
  <dc:creator>Dns</dc:creator>
  <cp:lastModifiedBy>Ольга</cp:lastModifiedBy>
  <cp:revision>43</cp:revision>
  <dcterms:created xsi:type="dcterms:W3CDTF">2013-06-30T08:25:57Z</dcterms:created>
  <dcterms:modified xsi:type="dcterms:W3CDTF">2016-12-07T18:42:07Z</dcterms:modified>
</cp:coreProperties>
</file>