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5" r:id="rId11"/>
    <p:sldId id="267" r:id="rId12"/>
    <p:sldId id="263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84" d="100"/>
          <a:sy n="84" d="100"/>
        </p:scale>
        <p:origin x="-14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8054844706911644"/>
          <c:y val="6.3898887639045124E-2"/>
          <c:w val="0.68797116506270062"/>
          <c:h val="0.4924384451943511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Лист1!$A$2:$A$10</c:f>
              <c:strCache>
                <c:ptCount val="6"/>
                <c:pt idx="0">
                  <c:v>положительное отношение к предмету</c:v>
                </c:pt>
                <c:pt idx="1">
                  <c:v>положительная реакция на решение</c:v>
                </c:pt>
                <c:pt idx="2">
                  <c:v>уверенность</c:v>
                </c:pt>
                <c:pt idx="3">
                  <c:v>увлечённость</c:v>
                </c:pt>
                <c:pt idx="4">
                  <c:v>ориентировка в содержании</c:v>
                </c:pt>
                <c:pt idx="5">
                  <c:v>нахожднгие информации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Лист1!$A$2:$A$10</c:f>
              <c:strCache>
                <c:ptCount val="6"/>
                <c:pt idx="0">
                  <c:v>положительное отношение к предмету</c:v>
                </c:pt>
                <c:pt idx="1">
                  <c:v>положительная реакция на решение</c:v>
                </c:pt>
                <c:pt idx="2">
                  <c:v>уверенность</c:v>
                </c:pt>
                <c:pt idx="3">
                  <c:v>увлечённость</c:v>
                </c:pt>
                <c:pt idx="4">
                  <c:v>ориентировка в содержании</c:v>
                </c:pt>
                <c:pt idx="5">
                  <c:v>нахожднгие информации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4</c:v>
                </c:pt>
                <c:pt idx="1">
                  <c:v>4</c:v>
                </c:pt>
                <c:pt idx="2">
                  <c:v>2</c:v>
                </c:pt>
                <c:pt idx="3">
                  <c:v>4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Лист1!$A$2:$A$10</c:f>
              <c:strCache>
                <c:ptCount val="6"/>
                <c:pt idx="0">
                  <c:v>положительное отношение к предмету</c:v>
                </c:pt>
                <c:pt idx="1">
                  <c:v>положительная реакция на решение</c:v>
                </c:pt>
                <c:pt idx="2">
                  <c:v>уверенность</c:v>
                </c:pt>
                <c:pt idx="3">
                  <c:v>увлечённость</c:v>
                </c:pt>
                <c:pt idx="4">
                  <c:v>ориентировка в содержании</c:v>
                </c:pt>
                <c:pt idx="5">
                  <c:v>нахожднгие информации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</c:numCache>
            </c:numRef>
          </c:val>
        </c:ser>
        <c:axId val="102370688"/>
        <c:axId val="102380672"/>
      </c:barChart>
      <c:catAx>
        <c:axId val="102370688"/>
        <c:scaling>
          <c:orientation val="minMax"/>
        </c:scaling>
        <c:axPos val="b"/>
        <c:tickLblPos val="nextTo"/>
        <c:crossAx val="102380672"/>
        <c:crosses val="autoZero"/>
        <c:auto val="1"/>
        <c:lblAlgn val="ctr"/>
        <c:lblOffset val="100"/>
      </c:catAx>
      <c:valAx>
        <c:axId val="102380672"/>
        <c:scaling>
          <c:orientation val="minMax"/>
        </c:scaling>
        <c:axPos val="l"/>
        <c:majorGridlines/>
        <c:numFmt formatCode="General" sourceLinked="1"/>
        <c:tickLblPos val="nextTo"/>
        <c:crossAx val="10237068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D353-5B56-450B-8CEC-CF2813CCEE16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B912-C55B-4EB5-9770-CA36FC58C1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D353-5B56-450B-8CEC-CF2813CCEE16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B912-C55B-4EB5-9770-CA36FC58C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D353-5B56-450B-8CEC-CF2813CCEE16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B912-C55B-4EB5-9770-CA36FC58C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D353-5B56-450B-8CEC-CF2813CCEE16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B912-C55B-4EB5-9770-CA36FC58C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D353-5B56-450B-8CEC-CF2813CCEE16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B5CCB912-C55B-4EB5-9770-CA36FC58C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D353-5B56-450B-8CEC-CF2813CCEE16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B912-C55B-4EB5-9770-CA36FC58C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D353-5B56-450B-8CEC-CF2813CCEE16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B912-C55B-4EB5-9770-CA36FC58C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D353-5B56-450B-8CEC-CF2813CCEE16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B912-C55B-4EB5-9770-CA36FC58C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D353-5B56-450B-8CEC-CF2813CCEE16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B912-C55B-4EB5-9770-CA36FC58C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D353-5B56-450B-8CEC-CF2813CCEE16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B912-C55B-4EB5-9770-CA36FC58C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4D353-5B56-450B-8CEC-CF2813CCEE16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B912-C55B-4EB5-9770-CA36FC58C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94D353-5B56-450B-8CEC-CF2813CCEE16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5CCB912-C55B-4EB5-9770-CA36FC58C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http//www.festival@1september.ru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8863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Специфика использования методов проблемного обучения в формировании познавательных базовых учебных действий у обучающихся с ОВЗ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Евсеева Татьяна Ивановна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ГБС(К)ОУ школа-интернат №113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учитель  начальных классов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Смагина Ольга Николаевна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ГБС(К)ОУ школа-интернат №113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33699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62561"/>
            <a:ext cx="10515600" cy="75183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Прогнозируемый результат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169581"/>
            <a:ext cx="10515600" cy="492007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Благодаря методам и приёмам  проблемного обучения  у обучающихся развиваются  базовые познавательные учебные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дейстия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жизненные компетентности: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- способность к исследованию под руководством взрослого;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-способность к простым коммуникациям и организации взаимодействия;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-способность принимать простые решения; под руководством педагога;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-способность осуществлять принятое совместно с учителем несложное решение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358802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361508"/>
            <a:ext cx="10515600" cy="70174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Результаты диагностики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148316"/>
            <a:ext cx="10515600" cy="4941335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Данные на начало и конец учебного года по пяти балльной системе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352800" y="182880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35000" y="487680"/>
            <a:ext cx="10515600" cy="5567679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C00000"/>
                </a:solidFill>
              </a:rPr>
              <a:t>Спасибо </a:t>
            </a:r>
            <a:r>
              <a:rPr lang="ru-RU" sz="6000" b="1" dirty="0" smtClean="0">
                <a:solidFill>
                  <a:srgbClr val="C00000"/>
                </a:solidFill>
              </a:rPr>
              <a:t>за </a:t>
            </a:r>
            <a:r>
              <a:rPr lang="ru-RU" sz="6000" b="1" dirty="0">
                <a:solidFill>
                  <a:srgbClr val="C00000"/>
                </a:solidFill>
              </a:rPr>
              <a:t>внимание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7694498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356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Актуальность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Наиболее кардинальным изменением современного образования является смена образовательной парадигмы: от авторитарно-репродуктивной к развивающей, гуманистической,  личностно - ориентированной,  обеспечивающей усвоение на определённом уровне обучающимися с ОВЗ  «академического» компонента и формирование жизненной компетенции.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Мыслительная деятельность у умственно отсталых школьников формируется с большими трудностями и поэтому затруднено и формирование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БУДов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и жизненных компетенций. Недостаточная познавательная активность, слабость ориентировочной деятельности - это симптомы, прямо вытекающие из особенностей протекания нейрофизиологических процессов в коре головного мозга у умственно отсталых детей.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79495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325121"/>
            <a:ext cx="9144000" cy="113791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Постановка проблемы проекта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467293"/>
            <a:ext cx="9144000" cy="4770947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«Школа должна формировать целостную систему универсальных знаний, умений и навыков, а также самостоятельной деятельности и личной ответственности обучающихся, т. е. ключевые компетентности, определяющие современное качество образования».</a:t>
            </a:r>
          </a:p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обучающихся с НОДА и УО отмечается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несформированность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познавательных базовых универсальных действий: умение работать с несложной по содержанию информацией (понимать изображение, текст, элементарное схематическое изображение, таблицу, предъявленных на бумажных и электронных носителях)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4504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45441"/>
            <a:ext cx="9144000" cy="1625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сформировать у обучающихся 4 класса с НОДА и УО умение работать с несложной по содержанию информацией, изложенной в тексте , используя методы и приёмы технологии проблемного обучения. 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971041"/>
            <a:ext cx="9144000" cy="4429759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Анализ и оценка методической, методологической, педагогической и нормативной документации ; стандарты, акты, положение оценивания Самарской области.</a:t>
            </a:r>
          </a:p>
          <a:p>
            <a:pPr algn="l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•Изучить опыт коллег. Отобрать методы оценивания  познавательных  </a:t>
            </a:r>
            <a:r>
              <a:rPr lang="ru-RU" sz="5100" dirty="0" err="1" smtClean="0">
                <a:latin typeface="Times New Roman" pitchFamily="18" charset="0"/>
                <a:cs typeface="Times New Roman" pitchFamily="18" charset="0"/>
              </a:rPr>
              <a:t>БУДов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на уроках в начальной школе.</a:t>
            </a:r>
          </a:p>
          <a:p>
            <a:pPr algn="l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•Оценить эффективность педагогического процесса, направленного на формирование достижение образовательных стандартов.</a:t>
            </a:r>
          </a:p>
          <a:p>
            <a:pPr algn="l"/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•Детализация: отобрать приемы, определить этапы реализации внедрения в учебный процесс методов проблемного обучения</a:t>
            </a:r>
          </a:p>
          <a:p>
            <a:pPr algn="l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•Апробация: реализовать проект и оценить его эффективность на уроках  в начальных классах.</a:t>
            </a:r>
          </a:p>
          <a:p>
            <a:pPr algn="l"/>
            <a:endParaRPr lang="ru-RU" sz="5100" dirty="0"/>
          </a:p>
        </p:txBody>
      </p:sp>
    </p:spTree>
    <p:extLst>
      <p:ext uri="{BB962C8B-B14F-4D97-AF65-F5344CB8AC3E}">
        <p14:creationId xmlns="" xmlns:p14="http://schemas.microsoft.com/office/powerpoint/2010/main" val="11645282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Этапы реализации проекта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I</a:t>
            </a:r>
            <a:r>
              <a:rPr lang="ru-RU" sz="2400" b="1" dirty="0" smtClean="0"/>
              <a:t> этап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Аналитический этап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Выступление на МО, презентация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Результат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Пакет диагностических материалов, выступление на педсовете.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педагогической литературы, нормативно правовых актов:  с Федеральным законом от 29.12.2012 №273-ФЗ «Об образовании в Российской Федерации»;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Федеральным базисным учебным планом специальных (коррекционных) образовательных учреждений (Приказ Министерства образования Российской Федерации от 10.04.2002 №29/2065-п);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Федеральным перечнем учебников на 2014/2015 учебный год, утвержденным приказом Минобрнауки России от 31.03.2014 № 253П.,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методических материалов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57654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Диагностический этап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400" dirty="0" smtClean="0"/>
              <a:t>Задачи</a:t>
            </a:r>
          </a:p>
          <a:p>
            <a:r>
              <a:rPr lang="ru-RU" sz="2000" dirty="0" smtClean="0"/>
              <a:t>1.Отобрать новые технологии, определить место данной технологии в учебном процессе.</a:t>
            </a:r>
          </a:p>
          <a:p>
            <a:endParaRPr lang="ru-RU" sz="2000" dirty="0" smtClean="0"/>
          </a:p>
          <a:p>
            <a:r>
              <a:rPr lang="ru-RU" sz="2000" dirty="0" smtClean="0"/>
              <a:t>2.Анализ полученных результатов диагностики</a:t>
            </a:r>
          </a:p>
          <a:p>
            <a:endParaRPr lang="ru-RU" sz="2000" dirty="0" smtClean="0"/>
          </a:p>
          <a:p>
            <a:r>
              <a:rPr lang="ru-RU" sz="2000" dirty="0" smtClean="0"/>
              <a:t>3.Детализация системы заданий  с проблемными ситуациями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/>
              <a:t>Деятельность</a:t>
            </a:r>
          </a:p>
          <a:p>
            <a:r>
              <a:rPr lang="ru-RU" sz="2400" i="1" dirty="0" smtClean="0"/>
              <a:t>Проведение диагностики оценивания уровня развития познавательных процессов у обучающихся с НОДА и УО</a:t>
            </a:r>
          </a:p>
          <a:p>
            <a:r>
              <a:rPr lang="ru-RU" sz="2400" i="1" dirty="0" smtClean="0"/>
              <a:t>Анализ эффективности урока на предмет использования методов и приёмов проблемного обучения</a:t>
            </a:r>
          </a:p>
          <a:p>
            <a:pPr marL="0" indent="0">
              <a:buNone/>
            </a:pPr>
            <a:r>
              <a:rPr lang="ru-RU" i="1" dirty="0" smtClean="0"/>
              <a:t>Результат</a:t>
            </a:r>
          </a:p>
          <a:p>
            <a:pPr marL="0" indent="0">
              <a:buNone/>
            </a:pPr>
            <a:r>
              <a:rPr lang="ru-RU" sz="2400" i="1" dirty="0" smtClean="0"/>
              <a:t>Составление банка заданий с </a:t>
            </a:r>
            <a:r>
              <a:rPr lang="ru-RU" sz="2400" i="1" dirty="0" err="1" smtClean="0"/>
              <a:t>пробмлемными</a:t>
            </a:r>
            <a:r>
              <a:rPr lang="ru-RU" sz="2400" i="1" dirty="0" smtClean="0"/>
              <a:t> ситуациями на всех видах уроков</a:t>
            </a:r>
          </a:p>
        </p:txBody>
      </p:sp>
    </p:spTree>
    <p:extLst>
      <p:ext uri="{BB962C8B-B14F-4D97-AF65-F5344CB8AC3E}">
        <p14:creationId xmlns="" xmlns:p14="http://schemas.microsoft.com/office/powerpoint/2010/main" val="27249055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8432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Анализ полученных результатов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839788" y="2418080"/>
            <a:ext cx="3932237" cy="3450908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Включение современных методов обучения и воспитания, направленных на достижения стандартов ФГОС в процесс обучения.</a:t>
            </a:r>
            <a:endParaRPr lang="ru-RU" sz="2400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Деятельность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Включение современных методов обучения и воспитания, направленных на достижения стандартов ФГОС   в уроки начальных классов.</a:t>
            </a:r>
          </a:p>
          <a:p>
            <a:pPr marL="0" indent="0">
              <a:buNone/>
            </a:pPr>
            <a:r>
              <a:rPr lang="ru-RU" sz="2400" i="1" dirty="0" smtClean="0"/>
              <a:t>Результат</a:t>
            </a:r>
          </a:p>
          <a:p>
            <a:pPr marL="0" indent="0">
              <a:buNone/>
            </a:pPr>
            <a:endParaRPr lang="ru-RU" sz="2400" i="1" dirty="0" smtClean="0"/>
          </a:p>
          <a:p>
            <a:pPr marL="0" indent="0">
              <a:buNone/>
            </a:pPr>
            <a:r>
              <a:rPr lang="ru-RU" sz="2400" dirty="0" smtClean="0"/>
              <a:t>Открытый урок.</a:t>
            </a:r>
          </a:p>
          <a:p>
            <a:pPr marL="0" indent="0">
              <a:buNone/>
            </a:pPr>
            <a:r>
              <a:rPr lang="ru-RU" sz="2400" dirty="0" smtClean="0"/>
              <a:t>Фонд оценочных средств.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8140126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0"/>
            <a:ext cx="10515600" cy="894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Список используемой литературы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22020" y="894080"/>
            <a:ext cx="10515600" cy="5689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•Правительство Самарской области постановление от 21 октября 2010 г. N 507 «О действиях Самарской области по модернизации общего образования, направленных на реализацию национальной образовательной инициативы "Наша новая школа", на период 2011 – 2015годов»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•Голуб Г.Б., Перелыгина Е.А., Фишман И.С., Зимина Е.А. "Порядок формирования программы развития универсальных учебных действий на ступени основного общего образования" методические рекомендации Министерство образования и науки Самарской области государственное образовательное учреждение дополнительного профессионального образования СИПКРО. Самара 2012.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•www.ege.edu.ru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•Федеральный закон от 29.12.2012 №273-ФЗ «Об образовании в Российской Фе-федерации»;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•Федеральный базисный учебный план специальных (коррекционных) образовательных учреждений (Приказ Министерства образования Российской Федерации от 10.04.2002 №29/2065-п);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516590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9320" y="255181"/>
            <a:ext cx="10515600" cy="68048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063257"/>
            <a:ext cx="10515600" cy="5026394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err="1" smtClean="0">
                <a:solidFill>
                  <a:schemeClr val="tx1"/>
                </a:solidFill>
              </a:rPr>
              <a:t>Асмолов</a:t>
            </a:r>
            <a:r>
              <a:rPr lang="ru-RU" dirty="0" smtClean="0">
                <a:solidFill>
                  <a:schemeClr val="tx1"/>
                </a:solidFill>
              </a:rPr>
              <a:t> А.Г. «Как проектировать универсальные учебные действия в начальной школе», М: Просвещение, 2010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Брызгалова С.И. «Проблемное обучение в начальной школе. </a:t>
            </a:r>
            <a:r>
              <a:rPr lang="en-US" dirty="0" err="1" smtClean="0">
                <a:solidFill>
                  <a:schemeClr val="tx1"/>
                </a:solidFill>
              </a:rPr>
              <a:t>Учебное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пособие</a:t>
            </a:r>
            <a:r>
              <a:rPr lang="en-US" dirty="0" smtClean="0">
                <a:solidFill>
                  <a:schemeClr val="tx1"/>
                </a:solidFill>
              </a:rPr>
              <a:t>», </a:t>
            </a:r>
            <a:r>
              <a:rPr lang="en-US" dirty="0" err="1" smtClean="0">
                <a:solidFill>
                  <a:schemeClr val="tx1"/>
                </a:solidFill>
              </a:rPr>
              <a:t>Калининград</a:t>
            </a:r>
            <a:r>
              <a:rPr lang="en-US" dirty="0" smtClean="0">
                <a:solidFill>
                  <a:schemeClr val="tx1"/>
                </a:solidFill>
              </a:rPr>
              <a:t>, 1998</a:t>
            </a:r>
            <a:endParaRPr lang="ru-RU" dirty="0" smtClean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Вахрушев А.А., Данилов Д.Д., </a:t>
            </a:r>
            <a:r>
              <a:rPr lang="ru-RU" dirty="0" err="1" smtClean="0">
                <a:solidFill>
                  <a:schemeClr val="tx1"/>
                </a:solidFill>
              </a:rPr>
              <a:t>Сизова</a:t>
            </a:r>
            <a:r>
              <a:rPr lang="ru-RU" dirty="0" smtClean="0">
                <a:solidFill>
                  <a:schemeClr val="tx1"/>
                </a:solidFill>
              </a:rPr>
              <a:t> Е.В., </a:t>
            </a:r>
            <a:r>
              <a:rPr lang="ru-RU" dirty="0" err="1" smtClean="0">
                <a:solidFill>
                  <a:schemeClr val="tx1"/>
                </a:solidFill>
              </a:rPr>
              <a:t>Тырин</a:t>
            </a:r>
            <a:r>
              <a:rPr lang="ru-RU" dirty="0" smtClean="0">
                <a:solidFill>
                  <a:schemeClr val="tx1"/>
                </a:solidFill>
              </a:rPr>
              <a:t> С.В. «Окружающий мир 3 класс часть 1», М.: «</a:t>
            </a:r>
            <a:r>
              <a:rPr lang="ru-RU" dirty="0" err="1" smtClean="0">
                <a:solidFill>
                  <a:schemeClr val="tx1"/>
                </a:solidFill>
              </a:rPr>
              <a:t>Баласс</a:t>
            </a:r>
            <a:r>
              <a:rPr lang="ru-RU" dirty="0" smtClean="0">
                <a:solidFill>
                  <a:schemeClr val="tx1"/>
                </a:solidFill>
              </a:rPr>
              <a:t>», 2012</a:t>
            </a:r>
          </a:p>
          <a:p>
            <a:pPr lvl="0"/>
            <a:r>
              <a:rPr lang="ru-RU" dirty="0" err="1" smtClean="0">
                <a:solidFill>
                  <a:schemeClr val="tx1"/>
                </a:solidFill>
              </a:rPr>
              <a:t>Гузеев</a:t>
            </a:r>
            <a:r>
              <a:rPr lang="ru-RU" dirty="0" smtClean="0">
                <a:solidFill>
                  <a:schemeClr val="tx1"/>
                </a:solidFill>
              </a:rPr>
              <a:t> В.В. «Образовательная технология: от приёма до философии», М., 2003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Ковалёва Г.С., Логинова О.Б. «Планируемые результаты начального общего образования», М.: «Просвещение», 2011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Матюшкин А.М. «Проблемные ситуации в мышлении и обучении», М., 1972</a:t>
            </a:r>
          </a:p>
          <a:p>
            <a:pPr lvl="0"/>
            <a:r>
              <a:rPr lang="ru-RU" dirty="0" err="1" smtClean="0">
                <a:solidFill>
                  <a:schemeClr val="tx1"/>
                </a:solidFill>
              </a:rPr>
              <a:t>Махмутов</a:t>
            </a:r>
            <a:r>
              <a:rPr lang="ru-RU" dirty="0" smtClean="0">
                <a:solidFill>
                  <a:schemeClr val="tx1"/>
                </a:solidFill>
              </a:rPr>
              <a:t> М.И. «Проблемное обучение», М.: Педагогика, 2007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Поташник М.М., Левит М.В. «Как подготовить и провести современный урок», М.: «Просвещение», 2003</a:t>
            </a:r>
          </a:p>
          <a:p>
            <a:pPr lvl="0"/>
            <a:r>
              <a:rPr lang="ru-RU" dirty="0" err="1" smtClean="0">
                <a:solidFill>
                  <a:schemeClr val="tx1"/>
                </a:solidFill>
              </a:rPr>
              <a:t>Селевко</a:t>
            </a:r>
            <a:r>
              <a:rPr lang="ru-RU" dirty="0" smtClean="0">
                <a:solidFill>
                  <a:schemeClr val="tx1"/>
                </a:solidFill>
              </a:rPr>
              <a:t> Г.К. «Современные образовательные технологии», М.: Просвещение, 1998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 Федеральный образовательный стандарт начального общего образования, М.: «Просвещение», 2012</a:t>
            </a:r>
          </a:p>
          <a:p>
            <a:r>
              <a:rPr lang="en-US" b="1" dirty="0" err="1" smtClean="0">
                <a:solidFill>
                  <a:schemeClr val="tx1"/>
                </a:solidFill>
              </a:rPr>
              <a:t>Перечень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электронных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ресурсов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  <a:endParaRPr lang="ru-RU" dirty="0" smtClean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Сайт образовательной системы «Школа 2100» </a:t>
            </a:r>
            <a:r>
              <a:rPr lang="en-US" dirty="0" smtClean="0">
                <a:solidFill>
                  <a:schemeClr val="tx1"/>
                </a:solidFill>
              </a:rPr>
              <a:t>http</a:t>
            </a:r>
            <a:r>
              <a:rPr lang="ru-RU" dirty="0" smtClean="0">
                <a:solidFill>
                  <a:schemeClr val="tx1"/>
                </a:solidFill>
              </a:rPr>
              <a:t>//</a:t>
            </a:r>
            <a:r>
              <a:rPr lang="en-US" dirty="0" smtClean="0">
                <a:solidFill>
                  <a:schemeClr val="tx1"/>
                </a:solidFill>
              </a:rPr>
              <a:t>www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en-US" dirty="0" err="1" smtClean="0">
                <a:solidFill>
                  <a:schemeClr val="tx1"/>
                </a:solidFill>
              </a:rPr>
              <a:t>shcool</a:t>
            </a:r>
            <a:r>
              <a:rPr lang="ru-RU" dirty="0" smtClean="0">
                <a:solidFill>
                  <a:schemeClr val="tx1"/>
                </a:solidFill>
              </a:rPr>
              <a:t>2100.</a:t>
            </a:r>
            <a:r>
              <a:rPr lang="en-US" dirty="0" err="1" smtClean="0">
                <a:solidFill>
                  <a:schemeClr val="tx1"/>
                </a:solidFill>
              </a:rPr>
              <a:t>ru</a:t>
            </a:r>
            <a:endParaRPr lang="ru-RU" dirty="0" smtClean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Сообщество взаимопомощи учителей «</a:t>
            </a:r>
            <a:r>
              <a:rPr lang="en-US" dirty="0" err="1" smtClean="0">
                <a:solidFill>
                  <a:schemeClr val="tx1"/>
                </a:solidFill>
              </a:rPr>
              <a:t>Pedsovet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en-US" dirty="0" err="1" smtClean="0">
                <a:solidFill>
                  <a:schemeClr val="tx1"/>
                </a:solidFill>
              </a:rPr>
              <a:t>su</a:t>
            </a:r>
            <a:r>
              <a:rPr lang="ru-RU" dirty="0" smtClean="0">
                <a:solidFill>
                  <a:schemeClr val="tx1"/>
                </a:solidFill>
              </a:rPr>
              <a:t>» </a:t>
            </a:r>
            <a:r>
              <a:rPr lang="en-US" dirty="0" smtClean="0">
                <a:solidFill>
                  <a:schemeClr val="tx1"/>
                </a:solidFill>
              </a:rPr>
              <a:t>http</a:t>
            </a:r>
            <a:r>
              <a:rPr lang="ru-RU" dirty="0" smtClean="0">
                <a:solidFill>
                  <a:schemeClr val="tx1"/>
                </a:solidFill>
              </a:rPr>
              <a:t>//</a:t>
            </a:r>
            <a:r>
              <a:rPr lang="en-US" dirty="0" smtClean="0">
                <a:solidFill>
                  <a:schemeClr val="tx1"/>
                </a:solidFill>
              </a:rPr>
              <a:t>www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en-US" dirty="0" err="1" smtClean="0">
                <a:solidFill>
                  <a:schemeClr val="tx1"/>
                </a:solidFill>
              </a:rPr>
              <a:t>pedsovet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en-US" dirty="0" err="1" smtClean="0">
                <a:solidFill>
                  <a:schemeClr val="tx1"/>
                </a:solidFill>
              </a:rPr>
              <a:t>su</a:t>
            </a:r>
            <a:endParaRPr lang="ru-RU" dirty="0" smtClean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Официальный сайт Фестиваля педагогических идей «открытый урок» 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ru-RU" dirty="0" smtClean="0">
                <a:solidFill>
                  <a:schemeClr val="tx1"/>
                </a:solidFill>
                <a:hlinkClick r:id="rId2"/>
              </a:rPr>
              <a:t>//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www</a:t>
            </a:r>
            <a:r>
              <a:rPr lang="ru-RU" dirty="0" smtClean="0">
                <a:solidFill>
                  <a:schemeClr val="tx1"/>
                </a:solidFill>
                <a:hlinkClick r:id="rId2"/>
              </a:rPr>
              <a:t>.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festival</a:t>
            </a:r>
            <a:r>
              <a:rPr lang="ru-RU" dirty="0" smtClean="0">
                <a:solidFill>
                  <a:schemeClr val="tx1"/>
                </a:solidFill>
                <a:hlinkClick r:id="rId2"/>
              </a:rPr>
              <a:t>@1</a:t>
            </a:r>
            <a:r>
              <a:rPr lang="en-US" dirty="0" err="1" smtClean="0">
                <a:solidFill>
                  <a:schemeClr val="tx1"/>
                </a:solidFill>
                <a:hlinkClick r:id="rId2"/>
              </a:rPr>
              <a:t>september</a:t>
            </a:r>
            <a:r>
              <a:rPr lang="ru-RU" dirty="0" smtClean="0">
                <a:solidFill>
                  <a:schemeClr val="tx1"/>
                </a:solidFill>
                <a:hlinkClick r:id="rId2"/>
              </a:rPr>
              <a:t>.</a:t>
            </a:r>
            <a:r>
              <a:rPr lang="en-US" dirty="0" err="1" smtClean="0">
                <a:solidFill>
                  <a:schemeClr val="tx1"/>
                </a:solidFill>
                <a:hlinkClick r:id="rId2"/>
              </a:rPr>
              <a:t>ru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112</TotalTime>
  <Words>821</Words>
  <Application>Microsoft Office PowerPoint</Application>
  <PresentationFormat>Произвольный</PresentationFormat>
  <Paragraphs>76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Специфика использования методов проблемного обучения в формировании познавательных базовых учебных действий у обучающихся с ОВЗ    Евсеева Татьяна Ивановна                                                                           ГБС(К)ОУ школа-интернат №113 учитель  начальных классов Смагина Ольга Николаевна                                                                           ГБС(К)ОУ школа-интернат №113 учитель начальных классов</vt:lpstr>
      <vt:lpstr>Актуальность  Наиболее кардинальным изменением современного образования является смена образовательной парадигмы: от авторитарно-репродуктивной к развивающей, гуманистической,  личностно - ориентированной,  обеспечивающей усвоение на определённом уровне обучающимися с ОВЗ  «академического» компонента и формирование жизненной компетенции.   Мыслительная деятельность у умственно отсталых школьников формируется с большими трудностями и поэтому затруднено и формирование БУДов и жизненных компетенций. Недостаточная познавательная активность, слабость ориентировочной деятельности - это симптомы, прямо вытекающие из особенностей протекания нейрофизиологических процессов в коре головного мозга у умственно отсталых детей.</vt:lpstr>
      <vt:lpstr>Постановка проблемы проекта </vt:lpstr>
      <vt:lpstr>Цель проекта: сформировать у обучающихся 4 класса с НОДА и УО умение работать с несложной по содержанию информацией, изложенной в тексте , используя методы и приёмы технологии проблемного обучения.   </vt:lpstr>
      <vt:lpstr>Этапы реализации проекта</vt:lpstr>
      <vt:lpstr>Диагностический этап</vt:lpstr>
      <vt:lpstr>Анализ полученных результатов</vt:lpstr>
      <vt:lpstr>Список используемой литературы</vt:lpstr>
      <vt:lpstr>Литература</vt:lpstr>
      <vt:lpstr>Прогнозируемый результат</vt:lpstr>
      <vt:lpstr>Результаты диагностики</vt:lpstr>
      <vt:lpstr>Спасибо за внимание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средства оценивания базовых учебных действий на уроках математики для обучающимися с НОДА  Губарева Елена Геннадьевна                                                                           ГБС(К)ОУ школа-интернат №113 учитель математики Буханцева Наталья Алексеевна                                                                           ГБС(К)ОУ школа-интернат №113 учитель математики</dc:title>
  <dc:creator>user</dc:creator>
  <cp:lastModifiedBy>Windows User</cp:lastModifiedBy>
  <cp:revision>14</cp:revision>
  <dcterms:created xsi:type="dcterms:W3CDTF">2015-09-30T06:58:46Z</dcterms:created>
  <dcterms:modified xsi:type="dcterms:W3CDTF">2016-12-07T12:59:07Z</dcterms:modified>
</cp:coreProperties>
</file>