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0E989-1319-400A-9726-356777D60B5B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6A6BC-C299-461F-9505-01E1E1F82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6A6BC-C299-461F-9505-01E1E1F8211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143116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chemeClr val="accent1">
                    <a:lumMod val="50000"/>
                  </a:schemeClr>
                </a:solidFill>
              </a:rPr>
              <a:t>Структура малой группы </a:t>
            </a:r>
            <a:endParaRPr lang="ru-RU" sz="6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Выполнила :</a:t>
            </a:r>
          </a:p>
          <a:p>
            <a:pPr algn="r"/>
            <a:r>
              <a:rPr lang="ru-RU" i="1" smtClean="0">
                <a:solidFill>
                  <a:schemeClr val="accent1">
                    <a:lumMod val="50000"/>
                  </a:schemeClr>
                </a:solidFill>
              </a:rPr>
              <a:t>Шеломенцева М.А.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2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000108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за 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внимание!</a:t>
            </a:r>
            <a:endParaRPr lang="ru-RU" sz="72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картинки малой групп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86190"/>
            <a:ext cx="3333775" cy="285752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u="sng" dirty="0" smtClean="0">
                <a:solidFill>
                  <a:schemeClr val="tx1"/>
                </a:solidFill>
              </a:rPr>
              <a:t>Малая группа</a:t>
            </a:r>
            <a:endParaRPr lang="ru-RU" sz="4400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5984" y="1357298"/>
            <a:ext cx="6115064" cy="500066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dirty="0" smtClean="0"/>
              <a:t>это небольшое по размеру объединение людей, связанных непо­средственным взаимодействием. Ее нижние и верхние границы определяются каче­ственными признаками, основными из которых являются контактность и целост­ность.</a:t>
            </a:r>
            <a:endParaRPr lang="ru-RU" sz="3200" dirty="0"/>
          </a:p>
        </p:txBody>
      </p:sp>
    </p:spTree>
  </p:cSld>
  <p:clrMapOvr>
    <a:masterClrMapping/>
  </p:clrMapOvr>
  <p:transition spd="slow" advClick="0" advTm="13000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ru-RU" sz="3200" b="1" u="sng" dirty="0" smtClean="0">
                <a:solidFill>
                  <a:schemeClr val="tx1"/>
                </a:solidFill>
              </a:rPr>
              <a:t>Контактность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  </a:t>
            </a:r>
            <a:r>
              <a:rPr lang="ru-RU" sz="2800" dirty="0" smtClean="0"/>
              <a:t>это возможность каждого члена группы регулярно общаться друг с другом, воспринимать и оценивать друг друга, обмениваться информацией, взаимными оценками и воздействиями. </a:t>
            </a:r>
            <a:endParaRPr lang="ru-RU" sz="2800" dirty="0"/>
          </a:p>
        </p:txBody>
      </p:sp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071942"/>
            <a:ext cx="5786478" cy="278605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14338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Целостность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Целостность</a:t>
            </a:r>
            <a:r>
              <a:rPr lang="ru-RU" sz="2800" dirty="0" smtClean="0"/>
              <a:t> определяется как социальная и психологическая общность индивидов, входящих в группу, позволяющая восприни­мать их как единое целое.</a:t>
            </a:r>
          </a:p>
          <a:p>
            <a:endParaRPr lang="ru-RU" dirty="0"/>
          </a:p>
        </p:txBody>
      </p:sp>
      <p:pic>
        <p:nvPicPr>
          <p:cNvPr id="5" name="Picture 2" descr="Картинки по запросу картинки малой групп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929066"/>
            <a:ext cx="5072098" cy="29289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7467600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Нижняя и верхняя граница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00108"/>
            <a:ext cx="8358246" cy="5500726"/>
          </a:xfrm>
        </p:spPr>
        <p:txBody>
          <a:bodyPr>
            <a:normAutofit lnSpcReduction="10000"/>
          </a:bodyPr>
          <a:lstStyle/>
          <a:p>
            <a:r>
              <a:rPr lang="ru-RU" sz="2500" dirty="0" smtClean="0"/>
              <a:t>За </a:t>
            </a:r>
            <a:r>
              <a:rPr lang="ru-RU" sz="2500" b="1" dirty="0" smtClean="0"/>
              <a:t>нижнюю границу</a:t>
            </a:r>
            <a:r>
              <a:rPr lang="ru-RU" sz="2500" dirty="0" smtClean="0"/>
              <a:t> размеров малой группы большинство специалистов принима­ет </a:t>
            </a:r>
            <a:r>
              <a:rPr lang="ru-RU" sz="2500" b="1" dirty="0" smtClean="0"/>
              <a:t>три</a:t>
            </a:r>
            <a:r>
              <a:rPr lang="ru-RU" sz="2500" dirty="0" smtClean="0"/>
              <a:t> человека, поскольку в группе из двух человек (диаде) групповые социально-пси­хологические феномены протекают особым образом. </a:t>
            </a:r>
          </a:p>
          <a:p>
            <a:r>
              <a:rPr lang="ru-RU" sz="2500" b="1" dirty="0" smtClean="0"/>
              <a:t>Верхняя граница</a:t>
            </a:r>
            <a:r>
              <a:rPr lang="ru-RU" sz="2500" dirty="0" smtClean="0"/>
              <a:t> малой группы определяется ее качественными признаками и обычно не превышает </a:t>
            </a:r>
            <a:r>
              <a:rPr lang="ru-RU" sz="2500" b="1" dirty="0" smtClean="0"/>
              <a:t>20-30 человек</a:t>
            </a:r>
            <a:r>
              <a:rPr lang="ru-RU" sz="2500" dirty="0" smtClean="0"/>
              <a:t>. </a:t>
            </a:r>
            <a:r>
              <a:rPr lang="ru-RU" sz="2500" i="1" dirty="0" smtClean="0"/>
              <a:t>Оптимальный размер</a:t>
            </a:r>
            <a:r>
              <a:rPr lang="ru-RU" sz="2500" dirty="0" smtClean="0"/>
              <a:t> малой группы зависит от характера выполняемой совместной деятельности и находится в пределах </a:t>
            </a:r>
            <a:r>
              <a:rPr lang="ru-RU" sz="2500" i="1" dirty="0" smtClean="0"/>
              <a:t>5-12 человек</a:t>
            </a:r>
            <a:r>
              <a:rPr lang="ru-RU" sz="2500" dirty="0" smtClean="0"/>
              <a:t>. В меньших по размеру группах скорее возникает феномен социального пресыщения, группы большего размера легче распадаются на более мелкие, в которых индивиды связаны более тесными контактами. 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6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85776"/>
            <a:ext cx="7467600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Структура малой группы 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28670"/>
            <a:ext cx="8643998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 smtClean="0"/>
              <a:t>	Структура малой группы </a:t>
            </a:r>
            <a:r>
              <a:rPr lang="ru-RU" sz="2600" dirty="0" smtClean="0"/>
              <a:t>- это совокуп­ность связей, складывающихся в ней меж­ду индивидами. </a:t>
            </a:r>
          </a:p>
          <a:p>
            <a:pPr>
              <a:buNone/>
            </a:pPr>
            <a:r>
              <a:rPr lang="ru-RU" sz="2600" dirty="0" smtClean="0"/>
              <a:t>	Поскольку основными сферами активности индивидов в малой группе являются совместная деятельность и общение, при исследовании малых групп наиболее часто выделяют </a:t>
            </a:r>
            <a:r>
              <a:rPr lang="ru-RU" sz="2600" b="1" dirty="0" smtClean="0"/>
              <a:t>структуру связей и отношений, порождаемых совместной де­ятельностью </a:t>
            </a:r>
            <a:r>
              <a:rPr lang="ru-RU" sz="2600" dirty="0" smtClean="0"/>
              <a:t>(функциональных, организационных, экономических, управленческих), и </a:t>
            </a:r>
            <a:r>
              <a:rPr lang="ru-RU" sz="2600" b="1" dirty="0" smtClean="0"/>
              <a:t>структуру связей, порождаемых общением и психологическими отношениями</a:t>
            </a:r>
            <a:r>
              <a:rPr lang="ru-RU" sz="2600" dirty="0" smtClean="0"/>
              <a:t> (ком­муникативную структуру, структуру эмоциональных отношений, ролевую и неформально-статусную структуру).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6000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467600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Формальная и Неформальная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142984"/>
            <a:ext cx="8643998" cy="5500726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Формальная структура группы</a:t>
            </a:r>
            <a:r>
              <a:rPr lang="ru-RU" sz="2600" dirty="0" smtClean="0"/>
              <a:t> – это совокупность связей и отношений между членами группы, определяемая формальными предписаниями (должностными инструкциями, иерархической структурой организации и т.д.). </a:t>
            </a:r>
          </a:p>
          <a:p>
            <a:r>
              <a:rPr lang="ru-RU" sz="2600" b="1" dirty="0" smtClean="0"/>
              <a:t>Неформальная структура группы</a:t>
            </a:r>
            <a:r>
              <a:rPr lang="ru-RU" sz="2600" dirty="0" smtClean="0"/>
              <a:t> – это реально складывающаяся в организации структура связей, коммуникаций и влияний. Отличительный признак организованных групп – наличие в группе функциональной структуры, т.е. распределение между ее членами функций, необходимых для достижения целей совместной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3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467600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Коммуникативная 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643998" cy="5572164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Коммуникативная структура группы</a:t>
            </a:r>
            <a:r>
              <a:rPr lang="ru-RU" sz="2800" dirty="0" smtClean="0"/>
              <a:t> – это совокупность связей между ее членами, характеризуемых процессами приема и  передачи информации, циркулирующей в группе. </a:t>
            </a:r>
          </a:p>
          <a:p>
            <a:pPr>
              <a:buNone/>
            </a:pPr>
            <a:r>
              <a:rPr lang="ru-RU" sz="2800" b="1" dirty="0" smtClean="0"/>
              <a:t>Основные характеристики</a:t>
            </a:r>
            <a:r>
              <a:rPr lang="ru-RU" sz="2800" dirty="0" smtClean="0"/>
              <a:t>:</a:t>
            </a:r>
          </a:p>
          <a:p>
            <a:r>
              <a:rPr lang="ru-RU" sz="2600" dirty="0" smtClean="0"/>
              <a:t>положение, которое занимают члены группы в системе коммуникаций (доступ к получению и передаче информации); </a:t>
            </a:r>
          </a:p>
          <a:p>
            <a:r>
              <a:rPr lang="ru-RU" sz="2600" dirty="0" smtClean="0"/>
              <a:t>частота и устойчивость коммуникативных связей в группе; </a:t>
            </a:r>
          </a:p>
          <a:p>
            <a:r>
              <a:rPr lang="ru-RU" sz="2600" dirty="0" smtClean="0"/>
              <a:t>тип коммуникативных связей между членами группы (централизованные или децентрализованные «коммуникативные сети»).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3000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357214"/>
            <a:ext cx="7467600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Ролевая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501122" cy="5786478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/>
              <a:t>Ролевая структура малой группы</a:t>
            </a:r>
            <a:r>
              <a:rPr lang="ru-RU" sz="3600" dirty="0" smtClean="0"/>
              <a:t> – это совокупность связей и отношений между индивидами, характеризуемая распределением между ними групповых ролей, т.е. типичных способов поведения, предписываемых ожидаемых и реализуемых участниками группового процесса. В общем виде при анализе процесса взаимодействия в группе выделяются роли, связанные с решение задач, и роли, связанные с оказанием поддержки другим членам группы. Анализ ролевой структуры малой группы позволяет определить, какие именно ролевые функции и в какой степени реализуются участниками группового взаимодействия.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6000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358</Words>
  <PresentationFormat>Экран (4:3)</PresentationFormat>
  <Paragraphs>30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Структура малой группы </vt:lpstr>
      <vt:lpstr>Малая группа</vt:lpstr>
      <vt:lpstr> Контактность </vt:lpstr>
      <vt:lpstr>Целостность</vt:lpstr>
      <vt:lpstr>Нижняя и верхняя граница</vt:lpstr>
      <vt:lpstr>Структура малой группы </vt:lpstr>
      <vt:lpstr>Формальная и Неформальная</vt:lpstr>
      <vt:lpstr>Коммуникативная </vt:lpstr>
      <vt:lpstr>Ролевая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малой группы </dc:title>
  <cp:lastModifiedBy>Admin</cp:lastModifiedBy>
  <cp:revision>13</cp:revision>
  <dcterms:modified xsi:type="dcterms:W3CDTF">2016-12-06T22:44:14Z</dcterms:modified>
</cp:coreProperties>
</file>