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  <p:sldId id="269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1" autoAdjust="0"/>
    <p:restoredTop sz="94660"/>
  </p:normalViewPr>
  <p:slideViewPr>
    <p:cSldViewPr>
      <p:cViewPr varScale="1">
        <p:scale>
          <a:sx n="85" d="100"/>
          <a:sy n="85" d="100"/>
        </p:scale>
        <p:origin x="-13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29.11.2014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29.11.2014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29.11.2014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Формирование связной речи у дошкольников через познавательно-речевую деятельность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Учитель-логопед ГБОУ СОШ № 705 (дошкольного отделения) Гаврилова Г.В.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1534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Этап 3. Составление загадок, сравнений по картине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385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6700"/>
                <a:gridCol w="40767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Алгоритм составления загадок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Пример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Выбрать предмет на картине и перечислить его особенности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Песочница</a:t>
                      </a:r>
                      <a:r>
                        <a:rPr lang="ru-RU" baseline="0" dirty="0" smtClean="0"/>
                        <a:t> квадратная, зеленая, деревянная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Выбрать вопрос, по которому будет</a:t>
                      </a:r>
                      <a:r>
                        <a:rPr lang="ru-RU" baseline="0" dirty="0" smtClean="0"/>
                        <a:t> составляться загадка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Какой?</a:t>
                      </a:r>
                    </a:p>
                    <a:p>
                      <a:r>
                        <a:rPr lang="ru-RU" baseline="0" dirty="0" smtClean="0"/>
                        <a:t>Что делает ?</a:t>
                      </a:r>
                    </a:p>
                    <a:p>
                      <a:r>
                        <a:rPr lang="ru-RU" baseline="0" dirty="0" smtClean="0"/>
                        <a:t>На что похоже?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Перечислить предметы, похожие на перечисленные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Коробка, травка, забор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Найти общее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Составить</a:t>
                      </a:r>
                      <a:r>
                        <a:rPr lang="ru-RU" baseline="0" dirty="0" smtClean="0"/>
                        <a:t> загадку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Квадратная, но не стол,</a:t>
                      </a:r>
                    </a:p>
                    <a:p>
                      <a:r>
                        <a:rPr lang="ru-RU" dirty="0" smtClean="0"/>
                        <a:t>Деревянная, но не забор</a:t>
                      </a:r>
                    </a:p>
                    <a:p>
                      <a:r>
                        <a:rPr lang="ru-RU" dirty="0" smtClean="0"/>
                        <a:t>Зеленая,</a:t>
                      </a:r>
                      <a:r>
                        <a:rPr lang="ru-RU" baseline="0" dirty="0" smtClean="0"/>
                        <a:t> но не травка.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 4. Физкультминутка или заучивание шутливых стихов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Смотрит в лужицу щенок</a:t>
            </a:r>
          </a:p>
          <a:p>
            <a:pPr>
              <a:buNone/>
            </a:pPr>
            <a:r>
              <a:rPr lang="ru-RU" dirty="0" smtClean="0"/>
              <a:t>И немного трусит:</a:t>
            </a:r>
          </a:p>
          <a:p>
            <a:pPr>
              <a:buFontTx/>
              <a:buChar char="-"/>
            </a:pPr>
            <a:r>
              <a:rPr lang="ru-RU" dirty="0" smtClean="0"/>
              <a:t>Кто туда забраться мог?</a:t>
            </a:r>
          </a:p>
          <a:p>
            <a:pPr>
              <a:buNone/>
            </a:pPr>
            <a:r>
              <a:rPr lang="ru-RU" dirty="0" smtClean="0"/>
              <a:t>Вдруг меня укусит?</a:t>
            </a:r>
            <a:endParaRPr lang="ru-RU" dirty="0"/>
          </a:p>
        </p:txBody>
      </p:sp>
      <p:pic>
        <p:nvPicPr>
          <p:cNvPr id="2050" name="Picture 2" descr="C:\Users\User\Documents\Мамино\IMG_07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140968"/>
            <a:ext cx="4572825" cy="34838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5 Этап. Составление рассказа по сюжетной картине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Составляем рассказ по цепочке</a:t>
            </a:r>
          </a:p>
          <a:p>
            <a:r>
              <a:rPr lang="ru-RU" dirty="0" smtClean="0"/>
              <a:t>Составляем предложения по опорным словам</a:t>
            </a:r>
          </a:p>
          <a:p>
            <a:r>
              <a:rPr lang="ru-RU" dirty="0" smtClean="0"/>
              <a:t>Составляем рассказ по вопросам</a:t>
            </a:r>
          </a:p>
          <a:p>
            <a:r>
              <a:rPr lang="ru-RU" dirty="0" smtClean="0"/>
              <a:t>Слушаем и пересказываем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C:\Users\User\Documents\Мамино\IMG_07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645024"/>
            <a:ext cx="4139952" cy="3104964"/>
          </a:xfrm>
          <a:prstGeom prst="rect">
            <a:avLst/>
          </a:prstGeom>
          <a:noFill/>
        </p:spPr>
      </p:pic>
      <p:pic>
        <p:nvPicPr>
          <p:cNvPr id="3075" name="Picture 3" descr="C:\Users\User\Documents\Мамино\Фото-00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699030"/>
            <a:ext cx="4032448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Используемая литература: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0912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В.В. </a:t>
            </a:r>
            <a:r>
              <a:rPr lang="ru-RU" dirty="0" err="1" smtClean="0"/>
              <a:t>Коноваленко</a:t>
            </a:r>
            <a:r>
              <a:rPr lang="ru-RU" dirty="0" smtClean="0"/>
              <a:t> - Развитие связной речи, М., 2002, «Гном и Д»</a:t>
            </a:r>
          </a:p>
          <a:p>
            <a:r>
              <a:rPr lang="ru-RU" dirty="0" smtClean="0"/>
              <a:t>Т.А. </a:t>
            </a:r>
            <a:r>
              <a:rPr lang="ru-RU" dirty="0" err="1" smtClean="0"/>
              <a:t>Сидорчук</a:t>
            </a:r>
            <a:r>
              <a:rPr lang="ru-RU" dirty="0" smtClean="0"/>
              <a:t> – Составление детьми творческих рассказов по сюжетной картине, М., 2009, АРКТИ</a:t>
            </a:r>
          </a:p>
          <a:p>
            <a:r>
              <a:rPr lang="ru-RU" dirty="0" smtClean="0"/>
              <a:t>Т.А. Ткаченко – Картины с проблемным сюжетом для развития мышления и речи у дошкольников, выпуск 2, М., 2003 г., «Гном и Д»</a:t>
            </a:r>
          </a:p>
          <a:p>
            <a:r>
              <a:rPr lang="ru-RU" dirty="0" smtClean="0"/>
              <a:t>О.С. Ушакова – Рассказы про зверят, М., 2001, «Карапуз»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026" name="Picture 2" descr="C:\Users\User\Documents\Мамино\DSC_007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9475" y="1704975"/>
            <a:ext cx="762000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153400" cy="990600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Связная речь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827584" y="1412776"/>
            <a:ext cx="3903562" cy="108012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786314" y="1285860"/>
            <a:ext cx="3786214" cy="114300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2555776" y="1285860"/>
            <a:ext cx="2159100" cy="3727316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6200000" flipH="1">
            <a:off x="3964777" y="2035959"/>
            <a:ext cx="3786214" cy="2286016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214282" y="2571744"/>
            <a:ext cx="3349606" cy="12893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/>
              <a:t>Сформированность</a:t>
            </a:r>
            <a:r>
              <a:rPr lang="ru-RU" sz="2800" dirty="0" smtClean="0"/>
              <a:t> </a:t>
            </a:r>
            <a:r>
              <a:rPr lang="ru-RU" sz="2800" dirty="0" smtClean="0"/>
              <a:t>лексической </a:t>
            </a:r>
            <a:r>
              <a:rPr lang="ru-RU" sz="2800" dirty="0" smtClean="0"/>
              <a:t>компетенции</a:t>
            </a:r>
            <a:endParaRPr lang="ru-RU" sz="2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084168" y="2500306"/>
            <a:ext cx="2916988" cy="13607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Сформированность</a:t>
            </a:r>
            <a:endParaRPr lang="ru-RU" sz="2400" dirty="0" smtClean="0"/>
          </a:p>
          <a:p>
            <a:pPr algn="ctr"/>
            <a:r>
              <a:rPr lang="ru-RU" sz="2400" dirty="0" smtClean="0"/>
              <a:t>Фонологической компетенции</a:t>
            </a:r>
            <a:endParaRPr lang="ru-RU" sz="2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714348" y="5072074"/>
            <a:ext cx="3714776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/>
              <a:t>Сформированность</a:t>
            </a:r>
            <a:r>
              <a:rPr lang="ru-RU" sz="2800" dirty="0" smtClean="0"/>
              <a:t> грамматической компетенции</a:t>
            </a:r>
            <a:endParaRPr lang="ru-RU" sz="28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857752" y="5072074"/>
            <a:ext cx="4000528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Интеллектуальное развитие</a:t>
            </a:r>
            <a:endParaRPr lang="ru-RU" sz="2800" dirty="0"/>
          </a:p>
        </p:txBody>
      </p:sp>
      <p:cxnSp>
        <p:nvCxnSpPr>
          <p:cNvPr id="15" name="Соединительная линия уступом 14"/>
          <p:cNvCxnSpPr/>
          <p:nvPr/>
        </p:nvCxnSpPr>
        <p:spPr>
          <a:xfrm>
            <a:off x="10188624" y="764704"/>
            <a:ext cx="914400" cy="9144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Виды занятий по развитию связной речи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Пересказ</a:t>
            </a:r>
          </a:p>
          <a:p>
            <a:r>
              <a:rPr lang="ru-RU" dirty="0" smtClean="0"/>
              <a:t>Составление рассказа по сюжетной картине</a:t>
            </a:r>
          </a:p>
          <a:p>
            <a:r>
              <a:rPr lang="ru-RU" dirty="0" smtClean="0"/>
              <a:t>Составление рассказа-описания по предметной картине</a:t>
            </a:r>
          </a:p>
          <a:p>
            <a:r>
              <a:rPr lang="ru-RU" dirty="0" smtClean="0"/>
              <a:t>Составление рассказа по серии сюжетных картин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90051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Методические рекомендации: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Картина предъявляется в начале занятия, т.е. не демонстрируется им заранее.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Воспитатель готовит вопросы по содержанию картины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Рекомендуется использовать образец рассказа воспитателя по картине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 занятии заслушиваются рассказы 3-5 детей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Воспитатель оценивает рассказы на уровне «хорошо-плохо».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Составление рассказа по сюжетным картинам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Этап 1. Определение объектов на картине. </a:t>
            </a:r>
          </a:p>
          <a:p>
            <a:r>
              <a:rPr lang="ru-RU" sz="2400" dirty="0" smtClean="0"/>
              <a:t>Игровой прием «Бинокль», «Подзорная труба»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Составление связного рассказа по сюжетной  картине</a:t>
            </a:r>
            <a:endParaRPr lang="ru-RU" dirty="0"/>
          </a:p>
        </p:txBody>
      </p:sp>
      <p:pic>
        <p:nvPicPr>
          <p:cNvPr id="5" name="Рисунок 4" descr="20141121_094429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7677" b="17677"/>
          <a:stretch>
            <a:fillRect/>
          </a:stretch>
        </p:blipFill>
        <p:spPr>
          <a:xfrm>
            <a:off x="1619672" y="188640"/>
            <a:ext cx="7068692" cy="41764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Т.А. Ткаченко - Картины с проблемным сюжетом для развития мышления и речи у дошкольников.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«Вот так игрушка»</a:t>
            </a:r>
            <a:endParaRPr lang="ru-RU" dirty="0"/>
          </a:p>
        </p:txBody>
      </p:sp>
      <p:pic>
        <p:nvPicPr>
          <p:cNvPr id="5" name="Рисунок 4" descr="IMG_206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6276" b="627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Этап 2. Установление взаимосвязей между объектами на картине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Творческие задания:</a:t>
            </a:r>
          </a:p>
          <a:p>
            <a:r>
              <a:rPr lang="ru-RU" dirty="0" smtClean="0"/>
              <a:t>«Ищу друзей»</a:t>
            </a:r>
          </a:p>
          <a:p>
            <a:r>
              <a:rPr lang="ru-RU" dirty="0" smtClean="0"/>
              <a:t>«Волшебник –объединяй»</a:t>
            </a:r>
          </a:p>
          <a:p>
            <a:pPr>
              <a:buNone/>
            </a:pPr>
            <a:r>
              <a:rPr lang="ru-RU" dirty="0" smtClean="0"/>
              <a:t>Цель: установление </a:t>
            </a:r>
          </a:p>
          <a:p>
            <a:pPr>
              <a:buNone/>
            </a:pPr>
            <a:r>
              <a:rPr lang="ru-RU" dirty="0" smtClean="0"/>
              <a:t>связей между</a:t>
            </a:r>
          </a:p>
          <a:p>
            <a:pPr>
              <a:buNone/>
            </a:pPr>
            <a:r>
              <a:rPr lang="ru-RU" dirty="0" smtClean="0"/>
              <a:t> объектами, </a:t>
            </a:r>
          </a:p>
          <a:p>
            <a:pPr>
              <a:buNone/>
            </a:pPr>
            <a:r>
              <a:rPr lang="ru-RU" dirty="0" smtClean="0"/>
              <a:t>изображенными </a:t>
            </a:r>
          </a:p>
          <a:p>
            <a:pPr>
              <a:buNone/>
            </a:pPr>
            <a:r>
              <a:rPr lang="ru-RU" dirty="0" smtClean="0"/>
              <a:t>на картине.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User\Documents\Мамино\DSC0807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284984"/>
            <a:ext cx="4283968" cy="321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Т.А. Ткаченко - Картины с проблемным сюжетом для развития мышления и речи у дошкольников.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«Вот так игрушка»</a:t>
            </a:r>
            <a:endParaRPr lang="ru-RU" dirty="0"/>
          </a:p>
        </p:txBody>
      </p:sp>
      <p:pic>
        <p:nvPicPr>
          <p:cNvPr id="5" name="Рисунок 4" descr="IMG_206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6265" b="626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 3. Составление загадок, сравнений по картине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12775" y="1628798"/>
          <a:ext cx="8153400" cy="43204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6700"/>
                <a:gridCol w="4076700"/>
              </a:tblGrid>
              <a:tr h="479314">
                <a:tc>
                  <a:txBody>
                    <a:bodyPr/>
                    <a:lstStyle/>
                    <a:p>
                      <a:r>
                        <a:rPr lang="ru-RU" dirty="0" smtClean="0"/>
                        <a:t>Алгоритм составления сравнений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Пример</a:t>
                      </a:r>
                      <a:endParaRPr lang="ru-RU" dirty="0"/>
                    </a:p>
                  </a:txBody>
                  <a:tcPr/>
                </a:tc>
              </a:tr>
              <a:tr h="838799">
                <a:tc>
                  <a:txBody>
                    <a:bodyPr/>
                    <a:lstStyle/>
                    <a:p>
                      <a:r>
                        <a:rPr lang="ru-RU" dirty="0" smtClean="0"/>
                        <a:t>Выбери предмет, изображенный на картине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Песочница</a:t>
                      </a:r>
                      <a:endParaRPr lang="ru-RU" dirty="0"/>
                    </a:p>
                  </a:txBody>
                  <a:tcPr/>
                </a:tc>
              </a:tr>
              <a:tr h="838799">
                <a:tc>
                  <a:txBody>
                    <a:bodyPr/>
                    <a:lstStyle/>
                    <a:p>
                      <a:r>
                        <a:rPr lang="ru-RU" dirty="0" smtClean="0"/>
                        <a:t>Что можно сказать о его форме, например.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 форме песочница</a:t>
                      </a:r>
                      <a:r>
                        <a:rPr lang="ru-RU" baseline="0" dirty="0" smtClean="0"/>
                        <a:t> – квадратная. Это ее признак</a:t>
                      </a:r>
                      <a:endParaRPr lang="ru-RU" dirty="0"/>
                    </a:p>
                  </a:txBody>
                  <a:tcPr/>
                </a:tc>
              </a:tr>
              <a:tr h="838799">
                <a:tc>
                  <a:txBody>
                    <a:bodyPr/>
                    <a:lstStyle/>
                    <a:p>
                      <a:r>
                        <a:rPr lang="ru-RU" dirty="0" smtClean="0"/>
                        <a:t>Какие еще предметы квадратной формы ты знаешь?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Квадратные по форме – окно, стол</a:t>
                      </a:r>
                      <a:endParaRPr lang="ru-RU" dirty="0"/>
                    </a:p>
                  </a:txBody>
                  <a:tcPr/>
                </a:tc>
              </a:tr>
              <a:tr h="838799">
                <a:tc>
                  <a:txBody>
                    <a:bodyPr/>
                    <a:lstStyle/>
                    <a:p>
                      <a:r>
                        <a:rPr lang="ru-RU" dirty="0" smtClean="0"/>
                        <a:t>Составь словосочетание «Песочница похожа на…»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Песочница по форме похожа на коробку, ящик</a:t>
                      </a:r>
                      <a:endParaRPr lang="ru-RU" dirty="0"/>
                    </a:p>
                  </a:txBody>
                  <a:tcPr/>
                </a:tc>
              </a:tr>
              <a:tr h="4859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307</TotalTime>
  <Words>480</Words>
  <Application>Microsoft Office PowerPoint</Application>
  <PresentationFormat>Экран (4:3)</PresentationFormat>
  <Paragraphs>79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Обычная</vt:lpstr>
      <vt:lpstr>Формирование связной речи у дошкольников через познавательно-речевую деятельность</vt:lpstr>
      <vt:lpstr>Связная речь</vt:lpstr>
      <vt:lpstr>Виды занятий по развитию связной речи</vt:lpstr>
      <vt:lpstr>Составление рассказа по сюжетным картинам</vt:lpstr>
      <vt:lpstr>Составление связного рассказа по сюжетной  картине</vt:lpstr>
      <vt:lpstr>«Вот так игрушка»</vt:lpstr>
      <vt:lpstr>Этап 2. Установление взаимосвязей между объектами на картине</vt:lpstr>
      <vt:lpstr>«Вот так игрушка»</vt:lpstr>
      <vt:lpstr>Этап 3. Составление загадок, сравнений по картине</vt:lpstr>
      <vt:lpstr>Этап 3. Составление загадок, сравнений по картине</vt:lpstr>
      <vt:lpstr>Этап 4. Физкультминутка или заучивание шутливых стихов</vt:lpstr>
      <vt:lpstr>5 Этап. Составление рассказа по сюжетной картине</vt:lpstr>
      <vt:lpstr>Используемая литература: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34</cp:revision>
  <dcterms:modified xsi:type="dcterms:W3CDTF">2014-11-29T13:20:05Z</dcterms:modified>
</cp:coreProperties>
</file>