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8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4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0" autoAdjust="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60EDA7-116D-4094-A3AF-EB34D867EFF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D4EA365-6EC4-49C3-931D-8DEBAE6A07F8}">
      <dgm:prSet custT="1"/>
      <dgm:spPr/>
      <dgm:t>
        <a:bodyPr/>
        <a:lstStyle/>
        <a:p>
          <a:pPr rtl="0"/>
          <a:r>
            <a:rPr lang="ru-RU" sz="2400" b="1" dirty="0" smtClean="0"/>
            <a:t>                                 Благодарю за сотрудничество!  </a:t>
          </a:r>
          <a:br>
            <a:rPr lang="ru-RU" sz="2400" b="1" dirty="0" smtClean="0"/>
          </a:br>
          <a:r>
            <a:rPr lang="ru-RU" sz="2400" b="1" dirty="0" smtClean="0"/>
            <a:t> </a:t>
          </a:r>
          <a:br>
            <a:rPr lang="ru-RU" sz="2400" b="1" dirty="0" smtClean="0"/>
          </a:br>
          <a:endParaRPr lang="ru-RU" sz="2400" b="1" dirty="0"/>
        </a:p>
      </dgm:t>
    </dgm:pt>
    <dgm:pt modelId="{B45C8A67-685F-4657-A3F6-F887468C518F}" type="parTrans" cxnId="{BB822D87-62C7-4DE2-9D1D-081405CEBDE9}">
      <dgm:prSet/>
      <dgm:spPr/>
      <dgm:t>
        <a:bodyPr/>
        <a:lstStyle/>
        <a:p>
          <a:endParaRPr lang="ru-RU"/>
        </a:p>
      </dgm:t>
    </dgm:pt>
    <dgm:pt modelId="{7BE4B3F5-0CA2-4DC3-8BA0-847B347E0704}" type="sibTrans" cxnId="{BB822D87-62C7-4DE2-9D1D-081405CEBDE9}">
      <dgm:prSet/>
      <dgm:spPr/>
      <dgm:t>
        <a:bodyPr/>
        <a:lstStyle/>
        <a:p>
          <a:endParaRPr lang="ru-RU"/>
        </a:p>
      </dgm:t>
    </dgm:pt>
    <dgm:pt modelId="{ECE879FF-0ADA-4DA1-A9BC-13E5366B56A6}" type="pres">
      <dgm:prSet presAssocID="{9760EDA7-116D-4094-A3AF-EB34D867EF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0CD3C0-12AD-416C-AE99-8A651D31A1A3}" type="pres">
      <dgm:prSet presAssocID="{6D4EA365-6EC4-49C3-931D-8DEBAE6A07F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CC2827-84B2-403B-A038-D884E1D741EC}" type="presOf" srcId="{9760EDA7-116D-4094-A3AF-EB34D867EFF6}" destId="{ECE879FF-0ADA-4DA1-A9BC-13E5366B56A6}" srcOrd="0" destOrd="0" presId="urn:microsoft.com/office/officeart/2005/8/layout/vList2"/>
    <dgm:cxn modelId="{57F33A3A-9972-4136-96EE-1F093121C5A8}" type="presOf" srcId="{6D4EA365-6EC4-49C3-931D-8DEBAE6A07F8}" destId="{DD0CD3C0-12AD-416C-AE99-8A651D31A1A3}" srcOrd="0" destOrd="0" presId="urn:microsoft.com/office/officeart/2005/8/layout/vList2"/>
    <dgm:cxn modelId="{BB822D87-62C7-4DE2-9D1D-081405CEBDE9}" srcId="{9760EDA7-116D-4094-A3AF-EB34D867EFF6}" destId="{6D4EA365-6EC4-49C3-931D-8DEBAE6A07F8}" srcOrd="0" destOrd="0" parTransId="{B45C8A67-685F-4657-A3F6-F887468C518F}" sibTransId="{7BE4B3F5-0CA2-4DC3-8BA0-847B347E0704}"/>
    <dgm:cxn modelId="{6681E187-4616-4E0B-88A2-AEC097F6A26D}" type="presParOf" srcId="{ECE879FF-0ADA-4DA1-A9BC-13E5366B56A6}" destId="{DD0CD3C0-12AD-416C-AE99-8A651D31A1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986A2D-46E8-4DE5-8029-20A4009AE50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AC31E97-B70A-4C6D-9CEB-FA7DB811688B}">
      <dgm:prSet custT="1"/>
      <dgm:spPr/>
      <dgm:t>
        <a:bodyPr/>
        <a:lstStyle/>
        <a:p>
          <a:pPr rtl="0"/>
          <a:r>
            <a:rPr lang="ru-RU" sz="2400" b="1" dirty="0" smtClean="0"/>
            <a:t>Творческих Вам успехов!</a:t>
          </a:r>
          <a:endParaRPr lang="ru-RU" sz="2400" b="1" dirty="0"/>
        </a:p>
      </dgm:t>
    </dgm:pt>
    <dgm:pt modelId="{B147DC94-305E-40E3-BE08-D33086031955}" type="parTrans" cxnId="{089C0404-93BC-44B1-97CA-52F7CE675179}">
      <dgm:prSet/>
      <dgm:spPr/>
      <dgm:t>
        <a:bodyPr/>
        <a:lstStyle/>
        <a:p>
          <a:endParaRPr lang="ru-RU"/>
        </a:p>
      </dgm:t>
    </dgm:pt>
    <dgm:pt modelId="{385360B6-C351-4131-A2F6-0F1C1B54128F}" type="sibTrans" cxnId="{089C0404-93BC-44B1-97CA-52F7CE675179}">
      <dgm:prSet/>
      <dgm:spPr/>
      <dgm:t>
        <a:bodyPr/>
        <a:lstStyle/>
        <a:p>
          <a:endParaRPr lang="ru-RU"/>
        </a:p>
      </dgm:t>
    </dgm:pt>
    <dgm:pt modelId="{24326874-21AE-4FE7-918F-DE1BD5AFDE88}" type="pres">
      <dgm:prSet presAssocID="{87986A2D-46E8-4DE5-8029-20A4009AE5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F5BC10-FD22-48C7-A64A-6A65DE9712FA}" type="pres">
      <dgm:prSet presAssocID="{1AC31E97-B70A-4C6D-9CEB-FA7DB811688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8E8975-1D26-4C83-933E-6C7C40B6D631}" type="presOf" srcId="{1AC31E97-B70A-4C6D-9CEB-FA7DB811688B}" destId="{E8F5BC10-FD22-48C7-A64A-6A65DE9712FA}" srcOrd="0" destOrd="0" presId="urn:microsoft.com/office/officeart/2005/8/layout/vList2"/>
    <dgm:cxn modelId="{CFB09E01-1093-441F-B831-1E8AE8954549}" type="presOf" srcId="{87986A2D-46E8-4DE5-8029-20A4009AE500}" destId="{24326874-21AE-4FE7-918F-DE1BD5AFDE88}" srcOrd="0" destOrd="0" presId="urn:microsoft.com/office/officeart/2005/8/layout/vList2"/>
    <dgm:cxn modelId="{089C0404-93BC-44B1-97CA-52F7CE675179}" srcId="{87986A2D-46E8-4DE5-8029-20A4009AE500}" destId="{1AC31E97-B70A-4C6D-9CEB-FA7DB811688B}" srcOrd="0" destOrd="0" parTransId="{B147DC94-305E-40E3-BE08-D33086031955}" sibTransId="{385360B6-C351-4131-A2F6-0F1C1B54128F}"/>
    <dgm:cxn modelId="{0489CD5A-337F-40F9-8E84-D85CF9258B06}" type="presParOf" srcId="{24326874-21AE-4FE7-918F-DE1BD5AFDE88}" destId="{E8F5BC10-FD22-48C7-A64A-6A65DE9712F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0CD3C0-12AD-416C-AE99-8A651D31A1A3}">
      <dsp:nvSpPr>
        <dsp:cNvPr id="0" name=""/>
        <dsp:cNvSpPr/>
      </dsp:nvSpPr>
      <dsp:spPr>
        <a:xfrm>
          <a:off x="0" y="171"/>
          <a:ext cx="7820052" cy="12141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                                Благодарю за сотрудничество!  </a:t>
          </a:r>
          <a:br>
            <a:rPr lang="ru-RU" sz="2400" b="1" kern="1200" dirty="0" smtClean="0"/>
          </a:br>
          <a:r>
            <a:rPr lang="ru-RU" sz="2400" b="1" kern="1200" dirty="0" smtClean="0"/>
            <a:t> </a:t>
          </a:r>
          <a:br>
            <a:rPr lang="ru-RU" sz="2400" b="1" kern="1200" dirty="0" smtClean="0"/>
          </a:br>
          <a:endParaRPr lang="ru-RU" sz="2400" b="1" kern="1200" dirty="0"/>
        </a:p>
      </dsp:txBody>
      <dsp:txXfrm>
        <a:off x="59268" y="59439"/>
        <a:ext cx="7701516" cy="10955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F5BC10-FD22-48C7-A64A-6A65DE9712FA}">
      <dsp:nvSpPr>
        <dsp:cNvPr id="0" name=""/>
        <dsp:cNvSpPr/>
      </dsp:nvSpPr>
      <dsp:spPr>
        <a:xfrm>
          <a:off x="0" y="2264"/>
          <a:ext cx="7786742" cy="106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Творческих Вам успехов!</a:t>
          </a:r>
          <a:endParaRPr lang="ru-RU" sz="2400" b="1" kern="1200" dirty="0"/>
        </a:p>
      </dsp:txBody>
      <dsp:txXfrm>
        <a:off x="52089" y="54353"/>
        <a:ext cx="7682564" cy="962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20.jpeg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00108"/>
            <a:ext cx="8929718" cy="300039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Тренируем   пальчики -  </a:t>
            </a:r>
            <a:br>
              <a:rPr lang="ru-RU" sz="6000" b="1" dirty="0" smtClean="0">
                <a:solidFill>
                  <a:srgbClr val="0070C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6000" b="1" dirty="0" smtClean="0">
                <a:solidFill>
                  <a:srgbClr val="0070C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    развиваем   речь</a:t>
            </a:r>
            <a:endParaRPr lang="ru-RU" sz="6000" b="1" dirty="0">
              <a:solidFill>
                <a:srgbClr val="0070C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532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           </a:t>
            </a:r>
            <a:r>
              <a:rPr lang="ru-RU" sz="3600" b="1" dirty="0" err="1" smtClean="0">
                <a:solidFill>
                  <a:srgbClr val="0070C0"/>
                </a:solidFill>
              </a:rPr>
              <a:t>Гусеничка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сканирование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571612"/>
            <a:ext cx="3906845" cy="49292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29256" y="3714752"/>
            <a:ext cx="26432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</a:t>
            </a:r>
          </a:p>
          <a:p>
            <a:r>
              <a:rPr lang="ru-RU" dirty="0" smtClean="0"/>
              <a:t>Каждым пальцем левой руки  «проползти»  по дорожке к цветку: большим, указательным, средним, безымянным, мизинцем.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9608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        </a:t>
            </a:r>
            <a:r>
              <a:rPr lang="ru-RU" sz="3600" b="1" dirty="0" err="1" smtClean="0">
                <a:solidFill>
                  <a:srgbClr val="0070C0"/>
                </a:solidFill>
              </a:rPr>
              <a:t>Муравьишка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сканирование0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1643050"/>
            <a:ext cx="3887474" cy="49291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34" y="4786322"/>
            <a:ext cx="3643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</a:t>
            </a:r>
            <a:endParaRPr lang="ru-RU" dirty="0" smtClean="0"/>
          </a:p>
          <a:p>
            <a:r>
              <a:rPr lang="ru-RU" dirty="0" smtClean="0"/>
              <a:t>Каждым пальчиком правой руки «проползти» по дорожке: большим, указательным, средним, безымянным, мизинцем.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2464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            Петушок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сканирование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736"/>
            <a:ext cx="4082329" cy="51369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5008" y="1285860"/>
            <a:ext cx="235745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«Прошагай» пальчиками левой руки по кружочкам к солнышку. У каждого пальчика своя дорожка:        </a:t>
            </a:r>
            <a:r>
              <a:rPr lang="ru-RU" dirty="0" smtClean="0">
                <a:solidFill>
                  <a:srgbClr val="0070C0"/>
                </a:solidFill>
              </a:rPr>
              <a:t>Большой и указательный;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Указательный и средний;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</a:rPr>
              <a:t>Средний и безымянный;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/>
              <a:t>Безымяннй</a:t>
            </a:r>
            <a:r>
              <a:rPr lang="ru-RU" dirty="0" smtClean="0"/>
              <a:t> и мизинец;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</a:rPr>
              <a:t>Большой и мизинец;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Большой и средний.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2464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             Курочка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сканирование0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643050"/>
            <a:ext cx="3983101" cy="47863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86380" y="4643446"/>
            <a:ext cx="29289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Задание:</a:t>
            </a:r>
          </a:p>
          <a:p>
            <a:r>
              <a:rPr lang="ru-RU" dirty="0" smtClean="0"/>
              <a:t>«Прошагай» пальчиками правой	 руки по кружочкам к цыпляткам. У каждого пальчика своя дорожка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532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  Петушок   и   курочка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сканирование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1" y="1500174"/>
            <a:ext cx="4040223" cy="5083997"/>
          </a:xfrm>
          <a:prstGeom prst="rect">
            <a:avLst/>
          </a:prstGeom>
        </p:spPr>
      </p:pic>
      <p:pic>
        <p:nvPicPr>
          <p:cNvPr id="4" name="Рисунок 3" descr="сканирование0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500174"/>
            <a:ext cx="4280327" cy="51435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00298" y="5929330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 </a:t>
            </a:r>
            <a:r>
              <a:rPr lang="ru-RU" dirty="0" smtClean="0"/>
              <a:t>Работают обе руки без речевого сопровождения.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532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                Крот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сканирование0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571612"/>
            <a:ext cx="4682400" cy="48577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86446" y="4071942"/>
            <a:ext cx="2357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</a:t>
            </a:r>
          </a:p>
          <a:p>
            <a:r>
              <a:rPr lang="ru-RU" dirty="0" smtClean="0"/>
              <a:t>Закрой пальцами рук  (сначала – поочередно левой и правой , затем -  обеими руками одновременно) норки крота.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2464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     Весёлая   лягушка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сканирование0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85926"/>
            <a:ext cx="4750676" cy="47149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5008" y="4071942"/>
            <a:ext cx="22860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</a:t>
            </a:r>
          </a:p>
          <a:p>
            <a:r>
              <a:rPr lang="ru-RU" dirty="0" smtClean="0"/>
              <a:t>«Прыгай» всеми пятью пальчиками правой руки по листкам, одновременно с произношением стихотворения.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058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Пальчиковая гимнастика 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    с нетрадиционным материалом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5357826"/>
            <a:ext cx="6572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Развитие мелкой моторики пальцев рук.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305800" cy="78581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                  1. Крышки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5715016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</a:t>
            </a:r>
          </a:p>
          <a:p>
            <a:r>
              <a:rPr lang="ru-RU" dirty="0" smtClean="0"/>
              <a:t>Двигаться, делая шаг на каждый слог стиха.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2928934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Две новые кленовые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Подошвы двухметровые: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На них поставил две ноги,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 и по большим снегам беги.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1538" y="2143116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«Лыжи»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P10809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2643182"/>
            <a:ext cx="4144350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6752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  Зубные щетки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5500702"/>
            <a:ext cx="7000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</a:t>
            </a:r>
          </a:p>
          <a:p>
            <a:r>
              <a:rPr lang="ru-RU" dirty="0" smtClean="0"/>
              <a:t>Растирать зубной щёткой сначала подушечку пальца, затем медленно опускаться к его основанию.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207167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429256" y="2143116"/>
            <a:ext cx="37147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В руки все мы 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Щётку взяли,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Пальчики пересчитали.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Один-два-три-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Четыре-пять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Гладим пальчики опять.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Будьте пальцы сильными,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Будьте пальцы ловкими.</a:t>
            </a:r>
          </a:p>
          <a:p>
            <a:r>
              <a:rPr lang="ru-RU" b="1" i="1" dirty="0" err="1" smtClean="0">
                <a:solidFill>
                  <a:srgbClr val="0070C0"/>
                </a:solidFill>
              </a:rPr>
              <a:t>Один-два-три-четыре-пять</a:t>
            </a:r>
            <a:r>
              <a:rPr lang="ru-RU" b="1" i="1" dirty="0" smtClean="0">
                <a:solidFill>
                  <a:srgbClr val="0070C0"/>
                </a:solidFill>
              </a:rPr>
              <a:t>,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Гладим пальчики опять!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760" y="150017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«Пальчики»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8" name="Рисунок 7" descr="P10809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285992"/>
            <a:ext cx="4812554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305800" cy="5296680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0070C0"/>
                </a:solidFill>
              </a:rPr>
              <a:t>Цель:  </a:t>
            </a:r>
            <a:br>
              <a:rPr lang="ru-RU" sz="2200" b="1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показ педагогам ДОУ разных приёмов и способов развития мелкой моторики рук у детей дошкольного возраста.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/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ы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2428868"/>
            <a:ext cx="2663952" cy="405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6752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             Катушка</a:t>
            </a:r>
            <a:r>
              <a:rPr lang="ru-RU" sz="3600" dirty="0" smtClean="0"/>
              <a:t> </a:t>
            </a:r>
            <a:r>
              <a:rPr lang="ru-RU" sz="3600" b="1" i="1" dirty="0" smtClean="0">
                <a:solidFill>
                  <a:srgbClr val="0070C0"/>
                </a:solidFill>
              </a:rPr>
              <a:t>из-под ниток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4929198"/>
            <a:ext cx="7572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</a:t>
            </a:r>
          </a:p>
          <a:p>
            <a:r>
              <a:rPr lang="ru-RU" dirty="0" smtClean="0"/>
              <a:t>Поднять катушку усилием мышц над столом как можно выше, как штангу.</a:t>
            </a:r>
          </a:p>
          <a:p>
            <a:r>
              <a:rPr lang="ru-RU" dirty="0" smtClean="0"/>
              <a:t>Большой, безымянный и мизинец – плотно прижать к поверхности стола.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28992" y="1785926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«Штанга»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P10900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3000371"/>
            <a:ext cx="2183144" cy="1970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6752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                 Счётные палочки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сканирование00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3714752"/>
            <a:ext cx="4765188" cy="2771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5500702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</a:t>
            </a:r>
          </a:p>
          <a:p>
            <a:r>
              <a:rPr lang="ru-RU" dirty="0" smtClean="0"/>
              <a:t>Выложить из счётных палочек ёжика.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300037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«Ёжик»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9608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Сопряжённая гимнастика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5143512"/>
            <a:ext cx="86439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Развитие культуры речи: артикуляционной моторики, фонематического восприятия, речевого дыхания, правильного звукопроизношения.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Развитие общей и мелкой моторики: координации движений, мелкой моторики руки, снятие мышечного напряжения.</a:t>
            </a:r>
            <a:endParaRPr lang="ru-RU" dirty="0"/>
          </a:p>
        </p:txBody>
      </p:sp>
      <p:pic>
        <p:nvPicPr>
          <p:cNvPr id="4" name="Рисунок 3" descr="Изображение 117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1785926"/>
            <a:ext cx="5091444" cy="304984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3058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</a:t>
            </a:r>
            <a:r>
              <a:rPr lang="ru-RU" sz="4000" b="1" dirty="0" smtClean="0">
                <a:solidFill>
                  <a:srgbClr val="0070C0"/>
                </a:solidFill>
              </a:rPr>
              <a:t>Пальчиковые  игры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                      развивают: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1285860"/>
            <a:ext cx="7286676" cy="55399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«Истоки творческих способностей детей и их дарований – на кончиках пальцев… Чем больше уверенности и изобретательности в движении детской руки, тем тоньше взаимодействие с орудием труда, чем сложнее движения, необходимые для этого взаимодействия, тем глубже входит взаимодействие руки с природой, с общественным трудом в духовную жизнь ребёнка. Другими словами: чем больше мастерства в детской руке, тем умнее ребёнок.»</a:t>
            </a:r>
          </a:p>
          <a:p>
            <a:pPr algn="ctr"/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Василий Александрович Сухомлинский</a:t>
            </a: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609600" y="285728"/>
          <a:ext cx="7820052" cy="1214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 descr="ы2.jpg"/>
          <p:cNvPicPr>
            <a:picLocks noGrp="1" noChangeAspect="1"/>
          </p:cNvPicPr>
          <p:nvPr>
            <p:ph type="pic" idx="1"/>
          </p:nvPr>
        </p:nvPicPr>
        <p:blipFill>
          <a:blip r:embed="rId7"/>
          <a:srcRect t="10696" b="10696"/>
          <a:stretch>
            <a:fillRect/>
          </a:stretch>
        </p:blipFill>
        <p:spPr>
          <a:xfrm rot="420000">
            <a:off x="3437057" y="1195396"/>
            <a:ext cx="4617720" cy="3931920"/>
          </a:xfrm>
        </p:spPr>
      </p:pic>
      <p:graphicFrame>
        <p:nvGraphicFramePr>
          <p:cNvPr id="10" name="Схема 9"/>
          <p:cNvGraphicFramePr/>
          <p:nvPr/>
        </p:nvGraphicFramePr>
        <p:xfrm>
          <a:off x="642910" y="5429264"/>
          <a:ext cx="7786742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305800" cy="8572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         </a:t>
            </a:r>
            <a:r>
              <a:rPr lang="ru-RU" sz="3600" b="1" dirty="0" err="1" smtClean="0">
                <a:solidFill>
                  <a:srgbClr val="0070C0"/>
                </a:solidFill>
              </a:rPr>
              <a:t>Самомассаж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4857760"/>
            <a:ext cx="5857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Тонизирующее воздействие на ЦНС.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Улучшает координацию произвольных движений.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Восстановление ослабленных мышц.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Снятие напряжения.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Воздействие на активные точки, связанные с корой головного мозга.</a:t>
            </a:r>
            <a:endParaRPr lang="ru-RU" dirty="0"/>
          </a:p>
        </p:txBody>
      </p:sp>
      <p:pic>
        <p:nvPicPr>
          <p:cNvPr id="4" name="Рисунок 3" descr="самомассаж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3364" y="1857363"/>
            <a:ext cx="3650800" cy="3000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2464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              Панно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4714884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Развитие мелкой моторики и тактильных ощущений.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01080" cy="72464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«Разноцветные шары»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сканирование0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71612"/>
            <a:ext cx="4882696" cy="48577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57950" y="3714752"/>
            <a:ext cx="22860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</a:t>
            </a:r>
          </a:p>
          <a:p>
            <a:r>
              <a:rPr lang="ru-RU" dirty="0" smtClean="0"/>
              <a:t>Дети прокатывают шарик снизу вверх или просто ведут пальчиками правой или левой руки.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9608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      «Парашютисты»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сканирование0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3" y="1500174"/>
            <a:ext cx="3930485" cy="50720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29190" y="4643446"/>
            <a:ext cx="37862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</a:t>
            </a:r>
          </a:p>
          <a:p>
            <a:r>
              <a:rPr lang="ru-RU" dirty="0" smtClean="0"/>
              <a:t>Дети прокатывают шарик снизу вверх или просто ведут пальчиками правой или левой руки. Упражнение сопровождается </a:t>
            </a:r>
            <a:r>
              <a:rPr lang="ru-RU" dirty="0" err="1" smtClean="0"/>
              <a:t>пропеванием</a:t>
            </a:r>
            <a:r>
              <a:rPr lang="ru-RU" dirty="0" smtClean="0"/>
              <a:t> обозначенных гласных звуков.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6752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«Путешествие   колобка»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сканирование0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928802"/>
            <a:ext cx="5826438" cy="45746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86578" y="2857496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</a:t>
            </a:r>
          </a:p>
          <a:p>
            <a:r>
              <a:rPr lang="ru-RU" dirty="0" smtClean="0"/>
              <a:t>???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9608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Многофункциональные   карточки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28" y="3286124"/>
            <a:ext cx="54292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Задание: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Нарисовать  по  клеточкам  бабочку.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Составить  про  бабочку  рассказ или небольшую сказку.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Прочитать  стихотворение  про  бабочку  и  показать  движения.???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9608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       «Пальчиковые   шаги»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3643314"/>
            <a:ext cx="7715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Развитие мелкой моторики.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Развитие правильной речи.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Развитие памяти, внимания, зрительно-пространственного восприятия.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Подготовка руки к письму.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679</TotalTime>
  <Words>581</Words>
  <Application>Microsoft Office PowerPoint</Application>
  <PresentationFormat>Экран (4:3)</PresentationFormat>
  <Paragraphs>104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Тренируем   пальчики -       развиваем   речь</vt:lpstr>
      <vt:lpstr>Цель:   показ педагогам ДОУ разных приёмов и способов развития мелкой моторики рук у детей дошкольного возраста.      </vt:lpstr>
      <vt:lpstr>                      Самомассаж</vt:lpstr>
      <vt:lpstr>                           Панно</vt:lpstr>
      <vt:lpstr>             «Разноцветные шары»</vt:lpstr>
      <vt:lpstr>                   «Парашютисты»</vt:lpstr>
      <vt:lpstr>         «Путешествие   колобка»</vt:lpstr>
      <vt:lpstr>Многофункциональные   карточки</vt:lpstr>
      <vt:lpstr>             «Пальчиковые   шаги»</vt:lpstr>
      <vt:lpstr>                        Гусеничка</vt:lpstr>
      <vt:lpstr>                     Муравьишка</vt:lpstr>
      <vt:lpstr>                         Петушок</vt:lpstr>
      <vt:lpstr>                          Курочка</vt:lpstr>
      <vt:lpstr>               Петушок   и   курочка</vt:lpstr>
      <vt:lpstr>                             Крот</vt:lpstr>
      <vt:lpstr>                  Весёлая   лягушка</vt:lpstr>
      <vt:lpstr>         Пальчиковая гимнастика      с нетрадиционным материалом</vt:lpstr>
      <vt:lpstr>                  1. Крышки</vt:lpstr>
      <vt:lpstr>  Зубные щетки</vt:lpstr>
      <vt:lpstr>             Катушка из-под ниток</vt:lpstr>
      <vt:lpstr>                 Счётные палочки</vt:lpstr>
      <vt:lpstr>          Сопряжённая гимнастика</vt:lpstr>
      <vt:lpstr>         Пальчиковые  игры                       развивают: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Тренируем   пальчики -       развиваем   речь</dc:title>
  <cp:lastModifiedBy>татьяна маргун</cp:lastModifiedBy>
  <cp:revision>62</cp:revision>
  <dcterms:modified xsi:type="dcterms:W3CDTF">2016-12-07T14:42:03Z</dcterms:modified>
</cp:coreProperties>
</file>