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0" r:id="rId6"/>
    <p:sldId id="265" r:id="rId7"/>
    <p:sldId id="266" r:id="rId8"/>
    <p:sldId id="267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5852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710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3818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484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010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5720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7212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1641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8200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890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8690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ECFB8-6A32-40A8-BC69-9386B5A546B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5AB4B-2F85-4F05-B497-60F3865E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9074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-35768" y="16396"/>
            <a:ext cx="9144000" cy="684160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7544" y="116632"/>
            <a:ext cx="6616824" cy="281651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ТУРИЗМ В КОМПЛЕКСЕ ГТО:</a:t>
            </a:r>
          </a:p>
          <a:p>
            <a:r>
              <a:rPr lang="ru-RU" sz="4000" b="1" dirty="0"/>
              <a:t>х</a:t>
            </a:r>
            <a:r>
              <a:rPr lang="ru-RU" sz="4000" b="1" dirty="0" smtClean="0"/>
              <a:t>арактеристика вида спорта и организация судейства</a:t>
            </a:r>
            <a:endParaRPr lang="ru-RU" sz="4000" b="1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-36512" y="1988840"/>
            <a:ext cx="6552728" cy="4365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2800" b="1" dirty="0" smtClean="0"/>
              <a:t>Вилков Александр Евгеньевич, </a:t>
            </a:r>
          </a:p>
          <a:p>
            <a:pPr>
              <a:spcBef>
                <a:spcPts val="0"/>
              </a:spcBef>
            </a:pPr>
            <a:r>
              <a:rPr lang="ru-RU" sz="2400" b="1" dirty="0" smtClean="0"/>
              <a:t>инструктор-методист, тренер – преподаватель МБУ ДО ДЮСШ «Белая ладья» г. Славянска-на-Кубани МО Славянский район</a:t>
            </a:r>
          </a:p>
          <a:p>
            <a:r>
              <a:rPr lang="ru-RU" sz="2400" b="1" dirty="0" smtClean="0"/>
              <a:t>СС1К по спортивному туризму,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Председатель Коллегии судей по спортивному туризму МОО «Федерация спортивного туризма МО Славянский район»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90289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8759" y="4490443"/>
            <a:ext cx="9531793" cy="2367557"/>
            <a:chOff x="1088570" y="4470400"/>
            <a:chExt cx="9531793" cy="2367557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 cstate="screen"/>
            <a:srcRect t="-513"/>
            <a:stretch/>
          </p:blipFill>
          <p:spPr>
            <a:xfrm>
              <a:off x="1088570" y="4470400"/>
              <a:ext cx="9531793" cy="2367557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6444208" y="4725144"/>
              <a:ext cx="720080" cy="72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buFont typeface="Arial" pitchFamily="34" charset="0"/>
            </a:pPr>
            <a:r>
              <a:rPr lang="ru-RU" sz="4000" b="1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Современное состояние спортивного туризма</a:t>
            </a:r>
            <a:endParaRPr lang="ru-RU" sz="4000" b="1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Входит в ВРВС</a:t>
            </a:r>
          </a:p>
          <a:p>
            <a:r>
              <a:rPr lang="ru-RU" sz="2400" dirty="0" smtClean="0"/>
              <a:t>Федерация имеет аккредитацию,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президент С.М. Миронов</a:t>
            </a:r>
          </a:p>
          <a:p>
            <a:r>
              <a:rPr lang="ru-RU" sz="2400" dirty="0" smtClean="0"/>
              <a:t>Включает 2 дисциплины:</a:t>
            </a:r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ru-RU" sz="2400" dirty="0" smtClean="0"/>
              <a:t>- </a:t>
            </a:r>
            <a:r>
              <a:rPr lang="ru-RU" sz="2400" b="1" dirty="0" smtClean="0"/>
              <a:t>маршрут:</a:t>
            </a:r>
            <a:r>
              <a:rPr lang="ru-RU" sz="2400" dirty="0" smtClean="0"/>
              <a:t> основная форма соревнований – походы</a:t>
            </a:r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ru-RU" sz="2400" dirty="0" smtClean="0"/>
              <a:t>- </a:t>
            </a:r>
            <a:r>
              <a:rPr lang="ru-RU" sz="2400" b="1" dirty="0" smtClean="0"/>
              <a:t>дистанция: </a:t>
            </a:r>
            <a:r>
              <a:rPr lang="ru-RU" sz="2400" dirty="0" smtClean="0"/>
              <a:t>традиционная форма</a:t>
            </a:r>
          </a:p>
          <a:p>
            <a:r>
              <a:rPr lang="ru-RU" sz="2400" dirty="0" smtClean="0"/>
              <a:t>Развивается по основным видам туризма:</a:t>
            </a:r>
          </a:p>
          <a:p>
            <a:pPr marL="0" indent="0">
              <a:buNone/>
            </a:pPr>
            <a:r>
              <a:rPr lang="ru-RU" sz="2400" dirty="0" smtClean="0"/>
              <a:t>- пешеходный		- горный	- </a:t>
            </a:r>
            <a:r>
              <a:rPr lang="ru-RU" sz="2400" dirty="0" err="1" smtClean="0"/>
              <a:t>спелео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- водный		- парусный	- лыжный		</a:t>
            </a:r>
          </a:p>
          <a:p>
            <a:pPr marL="0" indent="0">
              <a:buNone/>
            </a:pPr>
            <a:r>
              <a:rPr lang="ru-RU" sz="2400" dirty="0" smtClean="0"/>
              <a:t>- комбинированный	- на средствах передвижения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04218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8759" y="4490443"/>
            <a:ext cx="9531793" cy="2367557"/>
            <a:chOff x="1088570" y="4470400"/>
            <a:chExt cx="9531793" cy="2367557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 cstate="screen"/>
            <a:srcRect t="-513"/>
            <a:stretch/>
          </p:blipFill>
          <p:spPr>
            <a:xfrm>
              <a:off x="1088570" y="4470400"/>
              <a:ext cx="9531793" cy="2367557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6444208" y="4725144"/>
              <a:ext cx="720080" cy="72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buFont typeface="Arial" pitchFamily="34" charset="0"/>
            </a:pPr>
            <a:r>
              <a:rPr lang="ru-RU" sz="4000" b="1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Особенности развития</a:t>
            </a:r>
            <a:endParaRPr lang="ru-RU" sz="4000" b="1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Регулируется тремя ведомствами:</a:t>
            </a:r>
          </a:p>
          <a:p>
            <a:pPr marL="0" indent="0">
              <a:buNone/>
            </a:pPr>
            <a:r>
              <a:rPr lang="ru-RU" sz="2400" dirty="0" smtClean="0"/>
              <a:t>-    </a:t>
            </a:r>
            <a:r>
              <a:rPr lang="ru-RU" sz="2400" b="1" dirty="0" smtClean="0"/>
              <a:t>Министерство спорта</a:t>
            </a:r>
            <a:endParaRPr lang="ru-RU" sz="2400" dirty="0" smtClean="0"/>
          </a:p>
          <a:p>
            <a:pPr>
              <a:buFontTx/>
              <a:buChar char="-"/>
            </a:pPr>
            <a:r>
              <a:rPr lang="ru-RU" sz="2400" b="1" dirty="0" smtClean="0"/>
              <a:t>Министерство образования</a:t>
            </a:r>
          </a:p>
          <a:p>
            <a:pPr>
              <a:buFontTx/>
              <a:buChar char="-"/>
            </a:pPr>
            <a:r>
              <a:rPr lang="ru-RU" sz="2400" b="1" dirty="0" smtClean="0"/>
              <a:t>Министерство культуры</a:t>
            </a:r>
            <a:endParaRPr lang="ru-RU" sz="2400" dirty="0" smtClean="0"/>
          </a:p>
          <a:p>
            <a:r>
              <a:rPr lang="ru-RU" sz="2400" dirty="0" smtClean="0"/>
              <a:t>Характерные признаки и сложности развития:</a:t>
            </a:r>
          </a:p>
          <a:p>
            <a:pPr>
              <a:buFontTx/>
              <a:buChar char="-"/>
            </a:pPr>
            <a:r>
              <a:rPr lang="ru-RU" sz="2400" dirty="0" smtClean="0"/>
              <a:t>Разное понимание и отношение к виду спорта</a:t>
            </a:r>
          </a:p>
          <a:p>
            <a:pPr>
              <a:buFontTx/>
              <a:buChar char="-"/>
            </a:pPr>
            <a:r>
              <a:rPr lang="ru-RU" sz="2400" dirty="0" smtClean="0"/>
              <a:t>Границы взаимодействия: спортивное ориентирование, альпинизм и скалолазание, лыжный спорт, военно-прикладные виды спорта, </a:t>
            </a:r>
            <a:r>
              <a:rPr lang="ru-RU" sz="2400" dirty="0" err="1" smtClean="0"/>
              <a:t>мультигонки</a:t>
            </a:r>
            <a:endParaRPr lang="ru-RU" sz="2400" dirty="0" smtClean="0"/>
          </a:p>
          <a:p>
            <a:pPr>
              <a:buFontTx/>
              <a:buChar char="-"/>
            </a:pPr>
            <a:r>
              <a:rPr lang="ru-RU" sz="2400" dirty="0" smtClean="0"/>
              <a:t>Современные системы получения спортивного </a:t>
            </a:r>
          </a:p>
          <a:p>
            <a:pPr marL="0" indent="0">
              <a:buNone/>
            </a:pPr>
            <a:r>
              <a:rPr lang="ru-RU" sz="2400" dirty="0" smtClean="0"/>
              <a:t>результата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79672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045" y="1616526"/>
            <a:ext cx="9101553" cy="5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9263"/>
            <a:ext cx="9135988" cy="14200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626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20000"/>
              </a:spcBef>
              <a:buFont typeface="Arial" pitchFamily="34" charset="0"/>
            </a:pPr>
            <a:r>
              <a:rPr lang="ru-RU" sz="4000" b="1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Основные аспекты судейства</a:t>
            </a:r>
            <a:endParaRPr lang="ru-RU" sz="4000" b="1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4000" dirty="0" smtClean="0"/>
              <a:t>Проверка знаний</a:t>
            </a:r>
          </a:p>
          <a:p>
            <a:pPr marL="514350" indent="-514350">
              <a:buAutoNum type="arabicParenR"/>
            </a:pPr>
            <a:r>
              <a:rPr lang="ru-RU" sz="4000" dirty="0" smtClean="0"/>
              <a:t>Проверка умений</a:t>
            </a:r>
          </a:p>
          <a:p>
            <a:pPr marL="514350" indent="-514350">
              <a:buAutoNum type="arabicParenR"/>
            </a:pPr>
            <a:r>
              <a:rPr lang="ru-RU" sz="4000" dirty="0" smtClean="0"/>
              <a:t>Проверка физической готовности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63688" y="4509120"/>
            <a:ext cx="5867400" cy="19171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730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87824" y="5517232"/>
            <a:ext cx="3528392" cy="11529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20000"/>
              </a:spcBef>
              <a:buFont typeface="Arial" pitchFamily="34" charset="0"/>
            </a:pPr>
            <a:r>
              <a:rPr lang="ru-RU" sz="4000" b="1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Основные аспекты судейства</a:t>
            </a:r>
            <a:endParaRPr lang="ru-RU" sz="4000" b="1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ru-RU" sz="4000" dirty="0" smtClean="0"/>
              <a:t>Применение современных средств оценки результата:</a:t>
            </a:r>
          </a:p>
          <a:p>
            <a:pPr marL="0" indent="0">
              <a:buNone/>
            </a:pPr>
            <a:r>
              <a:rPr lang="ru-RU" sz="4000" dirty="0"/>
              <a:t>	</a:t>
            </a:r>
            <a:r>
              <a:rPr lang="ru-RU" sz="4000" b="1" dirty="0" smtClean="0"/>
              <a:t>маршрут:</a:t>
            </a:r>
            <a:r>
              <a:rPr lang="ru-RU" sz="4000" dirty="0" smtClean="0"/>
              <a:t> </a:t>
            </a:r>
            <a:r>
              <a:rPr lang="ru-RU" sz="4000" dirty="0" err="1" smtClean="0"/>
              <a:t>геокешинг</a:t>
            </a:r>
            <a:r>
              <a:rPr lang="ru-RU" sz="4000" dirty="0" smtClean="0"/>
              <a:t>, технологии </a:t>
            </a:r>
            <a:r>
              <a:rPr lang="en-US" sz="4000" dirty="0" smtClean="0"/>
              <a:t>GPS</a:t>
            </a:r>
            <a:r>
              <a:rPr lang="ru-RU" sz="4000" dirty="0" smtClean="0"/>
              <a:t> (трекинг маршрутов), спутниковая связь</a:t>
            </a:r>
          </a:p>
          <a:p>
            <a:pPr marL="0" indent="0">
              <a:buNone/>
            </a:pPr>
            <a:r>
              <a:rPr lang="ru-RU" sz="4000" dirty="0"/>
              <a:t>	</a:t>
            </a:r>
            <a:r>
              <a:rPr lang="ru-RU" sz="4000" b="1" dirty="0" smtClean="0"/>
              <a:t>дистанция: </a:t>
            </a:r>
            <a:r>
              <a:rPr lang="ru-RU" sz="4000" dirty="0" smtClean="0"/>
              <a:t>система электронной отметки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281727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87824" y="5517232"/>
            <a:ext cx="3528392" cy="11529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20000"/>
              </a:spcBef>
              <a:buFont typeface="Arial" pitchFamily="34" charset="0"/>
            </a:pPr>
            <a:r>
              <a:rPr lang="ru-RU" sz="4000" b="1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Основные разделы судейства туризма в системе ГТО</a:t>
            </a:r>
            <a:endParaRPr lang="ru-RU" sz="4000" b="1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ru-RU" sz="4000" dirty="0" err="1" smtClean="0"/>
              <a:t>Топознаки</a:t>
            </a:r>
            <a:r>
              <a:rPr lang="ru-RU" sz="4000" dirty="0" smtClean="0"/>
              <a:t> и карта</a:t>
            </a:r>
          </a:p>
          <a:p>
            <a:pPr>
              <a:buFontTx/>
              <a:buChar char="-"/>
            </a:pPr>
            <a:r>
              <a:rPr lang="ru-RU" sz="4000" dirty="0" smtClean="0"/>
              <a:t>Ориентирование на местности</a:t>
            </a:r>
          </a:p>
          <a:p>
            <a:pPr>
              <a:buFontTx/>
              <a:buChar char="-"/>
            </a:pPr>
            <a:r>
              <a:rPr lang="ru-RU" sz="4000" dirty="0" smtClean="0"/>
              <a:t>Подбор снаряжения</a:t>
            </a:r>
          </a:p>
          <a:p>
            <a:pPr>
              <a:buFontTx/>
              <a:buChar char="-"/>
            </a:pPr>
            <a:r>
              <a:rPr lang="ru-RU" sz="4000" dirty="0" smtClean="0"/>
              <a:t>Укладка рюкзака</a:t>
            </a:r>
          </a:p>
          <a:p>
            <a:pPr>
              <a:buFontTx/>
              <a:buChar char="-"/>
            </a:pPr>
            <a:r>
              <a:rPr lang="ru-RU" sz="4000" dirty="0" smtClean="0"/>
              <a:t>Выбор места бивака</a:t>
            </a:r>
          </a:p>
          <a:p>
            <a:pPr>
              <a:buFontTx/>
              <a:buChar char="-"/>
            </a:pPr>
            <a:r>
              <a:rPr lang="ru-RU" sz="4000" dirty="0" smtClean="0"/>
              <a:t>Установка палатки</a:t>
            </a:r>
          </a:p>
          <a:p>
            <a:pPr>
              <a:buFontTx/>
              <a:buChar char="-"/>
            </a:pPr>
            <a:r>
              <a:rPr lang="ru-RU" sz="4000" dirty="0" smtClean="0"/>
              <a:t>Разжигание костра</a:t>
            </a:r>
          </a:p>
          <a:p>
            <a:pPr>
              <a:buFontTx/>
              <a:buChar char="-"/>
            </a:pPr>
            <a:r>
              <a:rPr lang="ru-RU" sz="4000" dirty="0" smtClean="0"/>
              <a:t>Преодоление протяженных и локальных препятствий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422848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8253384" cy="5577483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5486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Спасибо за внимание!</a:t>
            </a:r>
            <a:endParaRPr lang="ru-RU" sz="40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891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/>
          <a:srcRect r="-11862" b="-13480"/>
          <a:stretch/>
        </p:blipFill>
        <p:spPr>
          <a:xfrm rot="21077892">
            <a:off x="-321014" y="-727913"/>
            <a:ext cx="12293857" cy="91074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2852936"/>
            <a:ext cx="4176464" cy="160114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r">
              <a:lnSpc>
                <a:spcPts val="4704"/>
              </a:lnSpc>
              <a:spcBef>
                <a:spcPts val="15050"/>
              </a:spcBef>
            </a:pPr>
            <a:r>
              <a:rPr lang="ru" sz="4300" i="1" dirty="0">
                <a:solidFill>
                  <a:srgbClr val="FFFFFF"/>
                </a:solidFill>
                <a:latin typeface="Calibri"/>
              </a:rPr>
              <a:t>Подтянись к движению!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43608" y="44130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Спасибо за внимание!</a:t>
            </a:r>
            <a:endParaRPr lang="ru-RU" sz="40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029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182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Современное состояние спортивного туризма</vt:lpstr>
      <vt:lpstr>Особенности развития</vt:lpstr>
      <vt:lpstr>Слайд 4</vt:lpstr>
      <vt:lpstr>Основные аспекты судейства</vt:lpstr>
      <vt:lpstr>Основные аспекты судейства</vt:lpstr>
      <vt:lpstr>Основные разделы судейства туризма в системе ГТО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sekretar</dc:creator>
  <cp:lastModifiedBy>Александр</cp:lastModifiedBy>
  <cp:revision>18</cp:revision>
  <dcterms:created xsi:type="dcterms:W3CDTF">2016-11-25T03:16:49Z</dcterms:created>
  <dcterms:modified xsi:type="dcterms:W3CDTF">2016-12-07T09:33:47Z</dcterms:modified>
</cp:coreProperties>
</file>