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5" r:id="rId3"/>
    <p:sldId id="257" r:id="rId4"/>
    <p:sldId id="274" r:id="rId5"/>
    <p:sldId id="273" r:id="rId6"/>
    <p:sldId id="272" r:id="rId7"/>
    <p:sldId id="271" r:id="rId8"/>
    <p:sldId id="270" r:id="rId9"/>
    <p:sldId id="269" r:id="rId10"/>
    <p:sldId id="268" r:id="rId11"/>
    <p:sldId id="267" r:id="rId12"/>
    <p:sldId id="266" r:id="rId13"/>
    <p:sldId id="258" r:id="rId14"/>
    <p:sldId id="276" r:id="rId15"/>
    <p:sldId id="259" r:id="rId16"/>
    <p:sldId id="292" r:id="rId17"/>
    <p:sldId id="293" r:id="rId18"/>
    <p:sldId id="275" r:id="rId19"/>
    <p:sldId id="261" r:id="rId20"/>
    <p:sldId id="283" r:id="rId21"/>
    <p:sldId id="282" r:id="rId22"/>
    <p:sldId id="281" r:id="rId23"/>
    <p:sldId id="280" r:id="rId24"/>
    <p:sldId id="279" r:id="rId25"/>
    <p:sldId id="278" r:id="rId26"/>
    <p:sldId id="277" r:id="rId27"/>
    <p:sldId id="286" r:id="rId28"/>
    <p:sldId id="262" r:id="rId29"/>
    <p:sldId id="285" r:id="rId30"/>
    <p:sldId id="284" r:id="rId31"/>
    <p:sldId id="288" r:id="rId32"/>
    <p:sldId id="263" r:id="rId33"/>
    <p:sldId id="287" r:id="rId34"/>
    <p:sldId id="264" r:id="rId35"/>
    <p:sldId id="289" r:id="rId36"/>
    <p:sldId id="294" r:id="rId37"/>
    <p:sldId id="295" r:id="rId3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037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442AB-EC2A-4599-9ADD-3B89D423C991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BF84B-323A-40F6-8D17-436904CF86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442AB-EC2A-4599-9ADD-3B89D423C991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BF84B-323A-40F6-8D17-436904CF86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442AB-EC2A-4599-9ADD-3B89D423C991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BF84B-323A-40F6-8D17-436904CF86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442AB-EC2A-4599-9ADD-3B89D423C991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BF84B-323A-40F6-8D17-436904CF86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442AB-EC2A-4599-9ADD-3B89D423C991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BF84B-323A-40F6-8D17-436904CF86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442AB-EC2A-4599-9ADD-3B89D423C991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BF84B-323A-40F6-8D17-436904CF86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442AB-EC2A-4599-9ADD-3B89D423C991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BF84B-323A-40F6-8D17-436904CF86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442AB-EC2A-4599-9ADD-3B89D423C991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BF84B-323A-40F6-8D17-436904CF86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442AB-EC2A-4599-9ADD-3B89D423C991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BF84B-323A-40F6-8D17-436904CF86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442AB-EC2A-4599-9ADD-3B89D423C991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BF84B-323A-40F6-8D17-436904CF86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442AB-EC2A-4599-9ADD-3B89D423C991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EFBF84B-323A-40F6-8D17-436904CF862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5B442AB-EC2A-4599-9ADD-3B89D423C991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EFBF84B-323A-40F6-8D17-436904CF8622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1371600"/>
            <a:ext cx="8286808" cy="4057664"/>
          </a:xfrm>
        </p:spPr>
        <p:txBody>
          <a:bodyPr>
            <a:normAutofit/>
          </a:bodyPr>
          <a:lstStyle/>
          <a:p>
            <a:pPr algn="ctr"/>
            <a:r>
              <a:rPr lang="ru-RU" sz="8000" dirty="0" smtClean="0">
                <a:solidFill>
                  <a:schemeClr val="tx1"/>
                </a:solidFill>
              </a:rPr>
              <a:t>СИНТАКСИЧЕСКИЕ НОРМЫ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501122" cy="1143000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1. Неправильное </a:t>
            </a:r>
            <a:r>
              <a:rPr lang="ru-RU" sz="3600" b="1" dirty="0" smtClean="0"/>
              <a:t>употребление падежной формы сущ. и мест.  с предлогом и без.</a:t>
            </a:r>
            <a:endParaRPr lang="ru-RU" sz="36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85720" y="1571612"/>
          <a:ext cx="8572560" cy="4416552"/>
        </p:xfrm>
        <a:graphic>
          <a:graphicData uri="http://schemas.openxmlformats.org/drawingml/2006/table">
            <a:tbl>
              <a:tblPr/>
              <a:tblGrid>
                <a:gridCol w="3128354"/>
                <a:gridCol w="2772070"/>
                <a:gridCol w="2672136"/>
              </a:tblGrid>
              <a:tr h="31192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Участковый указал </a:t>
                      </a: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Arial"/>
                          <a:ea typeface="Calibri"/>
                          <a:cs typeface="Times New Roman"/>
                        </a:rPr>
                        <a:t>(о ком? о чём? П.п.)</a:t>
                      </a: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b="1" dirty="0">
                          <a:latin typeface="Arial"/>
                          <a:ea typeface="Calibri"/>
                          <a:cs typeface="Times New Roman"/>
                        </a:rPr>
                        <a:t>о том,</a:t>
                      </a: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 что нужно соблюдать тишину в доме после двадцати трёх часов.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15" marR="55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Участковый указал </a:t>
                      </a:r>
                      <a:r>
                        <a:rPr lang="ru-RU" sz="2800" b="1" dirty="0">
                          <a:solidFill>
                            <a:srgbClr val="00B050"/>
                          </a:solidFill>
                          <a:latin typeface="Arial"/>
                          <a:ea typeface="Calibri"/>
                          <a:cs typeface="Times New Roman"/>
                        </a:rPr>
                        <a:t>(на кого? что? В.п.)</a:t>
                      </a: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b="1" dirty="0">
                          <a:latin typeface="Arial"/>
                          <a:ea typeface="Calibri"/>
                          <a:cs typeface="Times New Roman"/>
                        </a:rPr>
                        <a:t>на то,</a:t>
                      </a: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 что нужно соблюдать тишину в доме после двадцати трёх часов.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15" marR="55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u="sng" dirty="0">
                          <a:latin typeface="Calibri"/>
                          <a:ea typeface="Calibri"/>
                          <a:cs typeface="Times New Roman"/>
                        </a:rPr>
                        <a:t>Указывают на что-то (кого-то),</a:t>
                      </a:r>
                      <a:r>
                        <a:rPr lang="ru-RU" sz="3200" dirty="0">
                          <a:latin typeface="Calibri"/>
                          <a:ea typeface="Calibri"/>
                          <a:cs typeface="Times New Roman"/>
                        </a:rPr>
                        <a:t> а не о ком-то (о чём-то).</a:t>
                      </a:r>
                    </a:p>
                  </a:txBody>
                  <a:tcPr marL="55615" marR="55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572560" cy="1143000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1. Неправильное </a:t>
            </a:r>
            <a:r>
              <a:rPr lang="ru-RU" sz="3600" b="1" dirty="0" smtClean="0"/>
              <a:t>употребление падежной формы сущ. и мест.  с предлогом и без.</a:t>
            </a:r>
            <a:endParaRPr lang="ru-RU" sz="36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85720" y="1571612"/>
          <a:ext cx="8572560" cy="4416552"/>
        </p:xfrm>
        <a:graphic>
          <a:graphicData uri="http://schemas.openxmlformats.org/drawingml/2006/table">
            <a:tbl>
              <a:tblPr/>
              <a:tblGrid>
                <a:gridCol w="3128354"/>
                <a:gridCol w="2772070"/>
                <a:gridCol w="2672136"/>
              </a:tblGrid>
              <a:tr h="32769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вопреки </a:t>
                      </a: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Arial"/>
                          <a:ea typeface="Calibri"/>
                          <a:cs typeface="Times New Roman"/>
                        </a:rPr>
                        <a:t>(кого? чего? Р.п.)</a:t>
                      </a: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b="1" dirty="0">
                          <a:latin typeface="Arial"/>
                          <a:ea typeface="Calibri"/>
                          <a:cs typeface="Times New Roman"/>
                        </a:rPr>
                        <a:t>обстоятельств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800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 smtClean="0">
                          <a:latin typeface="Arial"/>
                          <a:ea typeface="Calibri"/>
                          <a:cs typeface="Times New Roman"/>
                        </a:rPr>
                        <a:t>благодаря </a:t>
                      </a: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Arial"/>
                          <a:ea typeface="Calibri"/>
                          <a:cs typeface="Times New Roman"/>
                        </a:rPr>
                        <a:t>(кого? чего? Р.п.)</a:t>
                      </a: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b="1" dirty="0">
                          <a:latin typeface="Arial"/>
                          <a:ea typeface="Calibri"/>
                          <a:cs typeface="Times New Roman"/>
                        </a:rPr>
                        <a:t>старания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15" marR="55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вопреки </a:t>
                      </a:r>
                      <a:r>
                        <a:rPr lang="ru-RU" sz="2800" b="1" dirty="0">
                          <a:solidFill>
                            <a:srgbClr val="00B050"/>
                          </a:solidFill>
                          <a:latin typeface="Arial"/>
                          <a:ea typeface="Calibri"/>
                          <a:cs typeface="Times New Roman"/>
                        </a:rPr>
                        <a:t>(кому? чему? Д.п.)</a:t>
                      </a: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b="1" dirty="0" err="1" smtClean="0">
                          <a:latin typeface="Arial"/>
                          <a:ea typeface="Calibri"/>
                          <a:cs typeface="Times New Roman"/>
                        </a:rPr>
                        <a:t>обстоятельст-вам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800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 smtClean="0">
                          <a:latin typeface="Arial"/>
                          <a:ea typeface="Calibri"/>
                          <a:cs typeface="Times New Roman"/>
                        </a:rPr>
                        <a:t>благодаря </a:t>
                      </a:r>
                      <a:r>
                        <a:rPr lang="ru-RU" sz="2800" b="1" dirty="0">
                          <a:solidFill>
                            <a:srgbClr val="00B050"/>
                          </a:solidFill>
                          <a:latin typeface="Arial"/>
                          <a:ea typeface="Calibri"/>
                          <a:cs typeface="Times New Roman"/>
                        </a:rPr>
                        <a:t>(кому? чему? Д.п.)</a:t>
                      </a: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b="1" dirty="0">
                          <a:latin typeface="Arial"/>
                          <a:ea typeface="Calibri"/>
                          <a:cs typeface="Times New Roman"/>
                        </a:rPr>
                        <a:t>старанию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15" marR="55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Предлоги </a:t>
                      </a:r>
                      <a:r>
                        <a:rPr lang="ru-RU" sz="2800" b="1" dirty="0">
                          <a:latin typeface="Arial"/>
                          <a:ea typeface="Calibri"/>
                          <a:cs typeface="Times New Roman"/>
                        </a:rPr>
                        <a:t>СОГЛАСНО, ВОПРЕКИ, БЛАГОДАРЯ, СООБРАЗНО, НАПЕРЕЗ</a:t>
                      </a:r>
                      <a:r>
                        <a:rPr lang="ru-RU" sz="2800" b="1" i="1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употребляются только с </a:t>
                      </a:r>
                      <a:r>
                        <a:rPr lang="ru-RU" sz="2800" b="1" dirty="0">
                          <a:solidFill>
                            <a:srgbClr val="00B050"/>
                          </a:solidFill>
                          <a:latin typeface="Arial"/>
                          <a:ea typeface="Calibri"/>
                          <a:cs typeface="Times New Roman"/>
                        </a:rPr>
                        <a:t>Д. п.</a:t>
                      </a: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b="1" dirty="0">
                          <a:solidFill>
                            <a:srgbClr val="00B050"/>
                          </a:solidFill>
                          <a:latin typeface="Arial"/>
                          <a:ea typeface="Calibri"/>
                          <a:cs typeface="Times New Roman"/>
                        </a:rPr>
                        <a:t>(кому? чему?)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15" marR="55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501122" cy="1143000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1. Неправильное </a:t>
            </a:r>
            <a:r>
              <a:rPr lang="ru-RU" sz="3600" b="1" dirty="0" smtClean="0"/>
              <a:t>употребление падежной формы сущ. и мест.  с предлогом и без.</a:t>
            </a:r>
            <a:endParaRPr lang="ru-RU" sz="36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85720" y="1571612"/>
          <a:ext cx="8501122" cy="5000660"/>
        </p:xfrm>
        <a:graphic>
          <a:graphicData uri="http://schemas.openxmlformats.org/drawingml/2006/table">
            <a:tbl>
              <a:tblPr/>
              <a:tblGrid>
                <a:gridCol w="3102285"/>
                <a:gridCol w="2748969"/>
                <a:gridCol w="2649868"/>
              </a:tblGrid>
              <a:tr h="50006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По окончани</a:t>
                      </a: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Arial"/>
                          <a:ea typeface="Calibri"/>
                          <a:cs typeface="Times New Roman"/>
                        </a:rPr>
                        <a:t>ю</a:t>
                      </a: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 срока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latin typeface="Arial"/>
                          <a:ea typeface="Calibri"/>
                          <a:cs typeface="Times New Roman"/>
                        </a:rPr>
                        <a:t>По </a:t>
                      </a: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истечени</a:t>
                      </a: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Arial"/>
                          <a:ea typeface="Calibri"/>
                          <a:cs typeface="Times New Roman"/>
                        </a:rPr>
                        <a:t>ю</a:t>
                      </a: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 срока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latin typeface="Arial"/>
                          <a:ea typeface="Calibri"/>
                          <a:cs typeface="Times New Roman"/>
                        </a:rPr>
                        <a:t>По </a:t>
                      </a: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прибыти</a:t>
                      </a: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Arial"/>
                          <a:ea typeface="Calibri"/>
                          <a:cs typeface="Times New Roman"/>
                        </a:rPr>
                        <a:t>ю</a:t>
                      </a: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 поезда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latin typeface="Arial"/>
                          <a:ea typeface="Calibri"/>
                          <a:cs typeface="Times New Roman"/>
                        </a:rPr>
                        <a:t>По </a:t>
                      </a: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приезд</a:t>
                      </a: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Arial"/>
                          <a:ea typeface="Calibri"/>
                          <a:cs typeface="Times New Roman"/>
                        </a:rPr>
                        <a:t>у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15" marR="55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По окончани</a:t>
                      </a:r>
                      <a:r>
                        <a:rPr lang="ru-RU" sz="2800" b="1" dirty="0">
                          <a:solidFill>
                            <a:srgbClr val="00B050"/>
                          </a:solidFill>
                          <a:latin typeface="Arial"/>
                          <a:ea typeface="Calibri"/>
                          <a:cs typeface="Times New Roman"/>
                        </a:rPr>
                        <a:t>и</a:t>
                      </a:r>
                      <a:r>
                        <a:rPr lang="ru-RU" sz="2800" b="1" dirty="0">
                          <a:latin typeface="Arial"/>
                          <a:ea typeface="Calibri"/>
                          <a:cs typeface="Times New Roman"/>
                        </a:rPr>
                        <a:t> срока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latin typeface="Arial"/>
                          <a:ea typeface="Calibri"/>
                          <a:cs typeface="Times New Roman"/>
                        </a:rPr>
                        <a:t>По </a:t>
                      </a: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истечени</a:t>
                      </a:r>
                      <a:r>
                        <a:rPr lang="ru-RU" sz="2800" b="1" dirty="0">
                          <a:solidFill>
                            <a:srgbClr val="00B050"/>
                          </a:solidFill>
                          <a:latin typeface="Arial"/>
                          <a:ea typeface="Calibri"/>
                          <a:cs typeface="Times New Roman"/>
                        </a:rPr>
                        <a:t>и</a:t>
                      </a: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 срока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latin typeface="Arial"/>
                          <a:ea typeface="Calibri"/>
                          <a:cs typeface="Times New Roman"/>
                        </a:rPr>
                        <a:t>По </a:t>
                      </a: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прибыти</a:t>
                      </a:r>
                      <a:r>
                        <a:rPr lang="ru-RU" sz="2800" b="1" dirty="0">
                          <a:solidFill>
                            <a:srgbClr val="00B050"/>
                          </a:solidFill>
                          <a:latin typeface="Arial"/>
                          <a:ea typeface="Calibri"/>
                          <a:cs typeface="Times New Roman"/>
                        </a:rPr>
                        <a:t>и</a:t>
                      </a:r>
                      <a:r>
                        <a:rPr lang="ru-RU" sz="2800" b="1" dirty="0">
                          <a:latin typeface="Arial"/>
                          <a:ea typeface="Calibri"/>
                          <a:cs typeface="Times New Roman"/>
                        </a:rPr>
                        <a:t> поезда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latin typeface="Arial"/>
                          <a:ea typeface="Calibri"/>
                          <a:cs typeface="Times New Roman"/>
                        </a:rPr>
                        <a:t>По </a:t>
                      </a: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приезд</a:t>
                      </a:r>
                      <a:r>
                        <a:rPr lang="ru-RU" sz="2800" b="1" dirty="0">
                          <a:solidFill>
                            <a:srgbClr val="00B050"/>
                          </a:solidFill>
                          <a:latin typeface="Arial"/>
                          <a:ea typeface="Calibri"/>
                          <a:cs typeface="Times New Roman"/>
                        </a:rPr>
                        <a:t>е</a:t>
                      </a: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15" marR="55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Предлог </a:t>
                      </a:r>
                      <a:r>
                        <a:rPr lang="ru-RU" sz="2800" b="1" dirty="0">
                          <a:latin typeface="Arial"/>
                          <a:ea typeface="Calibri"/>
                          <a:cs typeface="Times New Roman"/>
                        </a:rPr>
                        <a:t>ПО</a:t>
                      </a: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  в значении </a:t>
                      </a:r>
                      <a:r>
                        <a:rPr lang="ru-RU" sz="2800" b="1" dirty="0">
                          <a:latin typeface="Arial"/>
                          <a:ea typeface="Calibri"/>
                          <a:cs typeface="Times New Roman"/>
                        </a:rPr>
                        <a:t>«после чего-либо, в результате чего-либо»</a:t>
                      </a: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 употребляется с </a:t>
                      </a:r>
                      <a:r>
                        <a:rPr lang="ru-RU" sz="2800" b="1" dirty="0">
                          <a:solidFill>
                            <a:srgbClr val="00B050"/>
                          </a:solidFill>
                          <a:latin typeface="Arial"/>
                          <a:ea typeface="Calibri"/>
                          <a:cs typeface="Times New Roman"/>
                        </a:rPr>
                        <a:t>П. п. (по ком? чём?)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15" marR="55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>2. Нарушение </a:t>
            </a:r>
            <a:r>
              <a:rPr lang="ru-RU" sz="3600" b="1" dirty="0" smtClean="0"/>
              <a:t>в построении предложения с несогласованным приложением.</a:t>
            </a:r>
            <a:endParaRPr lang="ru-RU" sz="3600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14282" y="1357298"/>
          <a:ext cx="8715436" cy="5468112"/>
        </p:xfrm>
        <a:graphic>
          <a:graphicData uri="http://schemas.openxmlformats.org/drawingml/2006/table">
            <a:tbl>
              <a:tblPr/>
              <a:tblGrid>
                <a:gridCol w="2286016"/>
                <a:gridCol w="3071834"/>
                <a:gridCol w="3357586"/>
              </a:tblGrid>
              <a:tr h="43514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latin typeface="Arial"/>
                          <a:ea typeface="Calibri"/>
                          <a:cs typeface="Times New Roman"/>
                        </a:rPr>
                        <a:t>В картине </a:t>
                      </a:r>
                      <a:r>
                        <a:rPr lang="ru-RU" sz="2400" b="1" dirty="0">
                          <a:solidFill>
                            <a:srgbClr val="00B050"/>
                          </a:solidFill>
                          <a:latin typeface="Arial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ru-RU" sz="2400" b="1" dirty="0" err="1">
                          <a:solidFill>
                            <a:srgbClr val="00B050"/>
                          </a:solidFill>
                          <a:latin typeface="Arial"/>
                          <a:ea typeface="Calibri"/>
                          <a:cs typeface="Times New Roman"/>
                        </a:rPr>
                        <a:t>П.п</a:t>
                      </a:r>
                      <a:r>
                        <a:rPr lang="ru-RU" sz="2400" b="1" dirty="0">
                          <a:solidFill>
                            <a:srgbClr val="00B050"/>
                          </a:solidFill>
                          <a:latin typeface="Arial"/>
                          <a:ea typeface="Calibri"/>
                          <a:cs typeface="Times New Roman"/>
                        </a:rPr>
                        <a:t>)</a:t>
                      </a:r>
                      <a:r>
                        <a:rPr lang="ru-RU" sz="2400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400" b="1" dirty="0">
                          <a:latin typeface="Arial"/>
                          <a:ea typeface="Calibri"/>
                          <a:cs typeface="Times New Roman"/>
                        </a:rPr>
                        <a:t>«Спящем пастушке»</a:t>
                      </a:r>
                      <a:r>
                        <a:rPr lang="ru-RU" sz="2400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400" b="1" dirty="0">
                          <a:solidFill>
                            <a:srgbClr val="FF0000"/>
                          </a:solidFill>
                          <a:latin typeface="Arial"/>
                          <a:ea typeface="Calibri"/>
                          <a:cs typeface="Times New Roman"/>
                        </a:rPr>
                        <a:t>(П.п.)</a:t>
                      </a:r>
                      <a:r>
                        <a:rPr lang="ru-RU" sz="2400" dirty="0">
                          <a:latin typeface="Arial"/>
                          <a:ea typeface="Calibri"/>
                          <a:cs typeface="Times New Roman"/>
                        </a:rPr>
                        <a:t> Венецианов передал  всю прелесть русской  природы.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Arial"/>
                          <a:ea typeface="Calibri"/>
                          <a:cs typeface="Times New Roman"/>
                        </a:rPr>
                        <a:t>В картине </a:t>
                      </a:r>
                      <a:r>
                        <a:rPr lang="ru-RU" sz="2400" b="1" dirty="0">
                          <a:solidFill>
                            <a:srgbClr val="00B050"/>
                          </a:solidFill>
                          <a:latin typeface="Arial"/>
                          <a:ea typeface="Calibri"/>
                          <a:cs typeface="Times New Roman"/>
                        </a:rPr>
                        <a:t>(П.п.)</a:t>
                      </a:r>
                      <a:r>
                        <a:rPr lang="ru-RU" sz="2400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400" b="1" dirty="0">
                          <a:latin typeface="Arial"/>
                          <a:ea typeface="Calibri"/>
                          <a:cs typeface="Times New Roman"/>
                        </a:rPr>
                        <a:t>«Спящий </a:t>
                      </a:r>
                      <a:r>
                        <a:rPr lang="ru-RU" sz="2400" b="1" dirty="0" err="1" smtClean="0">
                          <a:latin typeface="Arial"/>
                          <a:ea typeface="Calibri"/>
                          <a:cs typeface="Times New Roman"/>
                        </a:rPr>
                        <a:t>пасту-шок</a:t>
                      </a:r>
                      <a:r>
                        <a:rPr lang="ru-RU" sz="2400" b="1" dirty="0">
                          <a:latin typeface="Arial"/>
                          <a:ea typeface="Calibri"/>
                          <a:cs typeface="Times New Roman"/>
                        </a:rPr>
                        <a:t>»</a:t>
                      </a:r>
                      <a:r>
                        <a:rPr lang="ru-RU" sz="2400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400" b="1" dirty="0">
                          <a:solidFill>
                            <a:srgbClr val="00B050"/>
                          </a:solidFill>
                          <a:latin typeface="Arial"/>
                          <a:ea typeface="Calibri"/>
                          <a:cs typeface="Times New Roman"/>
                        </a:rPr>
                        <a:t>(И.п.)</a:t>
                      </a:r>
                      <a:r>
                        <a:rPr lang="ru-RU" sz="2400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400" dirty="0" err="1" smtClean="0">
                          <a:latin typeface="Arial"/>
                          <a:ea typeface="Calibri"/>
                          <a:cs typeface="Times New Roman"/>
                        </a:rPr>
                        <a:t>Вене-цианов</a:t>
                      </a:r>
                      <a:r>
                        <a:rPr lang="ru-RU" sz="2400" dirty="0" smtClean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400" dirty="0">
                          <a:latin typeface="Arial"/>
                          <a:ea typeface="Calibri"/>
                          <a:cs typeface="Times New Roman"/>
                        </a:rPr>
                        <a:t>передал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Arial"/>
                          <a:ea typeface="Calibri"/>
                          <a:cs typeface="Times New Roman"/>
                        </a:rPr>
                        <a:t>всю прелесть </a:t>
                      </a:r>
                      <a:r>
                        <a:rPr lang="ru-RU" sz="2400" dirty="0" err="1" smtClean="0">
                          <a:latin typeface="Arial"/>
                          <a:ea typeface="Calibri"/>
                          <a:cs typeface="Times New Roman"/>
                        </a:rPr>
                        <a:t>рус-ской</a:t>
                      </a:r>
                      <a:r>
                        <a:rPr lang="ru-RU" sz="2400" dirty="0" smtClean="0">
                          <a:latin typeface="Arial"/>
                          <a:ea typeface="Calibri"/>
                          <a:cs typeface="Times New Roman"/>
                        </a:rPr>
                        <a:t>  </a:t>
                      </a:r>
                      <a:r>
                        <a:rPr lang="ru-RU" sz="2400" dirty="0">
                          <a:latin typeface="Arial"/>
                          <a:ea typeface="Calibri"/>
                          <a:cs typeface="Times New Roman"/>
                        </a:rPr>
                        <a:t>природы 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Arial"/>
                          <a:ea typeface="Calibri"/>
                          <a:cs typeface="Times New Roman"/>
                        </a:rPr>
                        <a:t>или  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Arial"/>
                          <a:ea typeface="Calibri"/>
                          <a:cs typeface="Times New Roman"/>
                        </a:rPr>
                        <a:t>В </a:t>
                      </a:r>
                      <a:r>
                        <a:rPr lang="ru-RU" sz="2400" b="1" dirty="0">
                          <a:latin typeface="Arial"/>
                          <a:ea typeface="Calibri"/>
                          <a:cs typeface="Times New Roman"/>
                        </a:rPr>
                        <a:t>«Спящем </a:t>
                      </a:r>
                      <a:r>
                        <a:rPr lang="ru-RU" sz="2400" b="1" dirty="0" err="1" smtClean="0">
                          <a:latin typeface="Arial"/>
                          <a:ea typeface="Calibri"/>
                          <a:cs typeface="Times New Roman"/>
                        </a:rPr>
                        <a:t>пастуш-ке</a:t>
                      </a:r>
                      <a:r>
                        <a:rPr lang="ru-RU" sz="2400" b="1" dirty="0">
                          <a:latin typeface="Arial"/>
                          <a:ea typeface="Calibri"/>
                          <a:cs typeface="Times New Roman"/>
                        </a:rPr>
                        <a:t>»</a:t>
                      </a:r>
                      <a:r>
                        <a:rPr lang="ru-RU" sz="2400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400" b="1" dirty="0">
                          <a:solidFill>
                            <a:srgbClr val="00B050"/>
                          </a:solidFill>
                          <a:latin typeface="Arial"/>
                          <a:ea typeface="Calibri"/>
                          <a:cs typeface="Times New Roman"/>
                        </a:rPr>
                        <a:t>(П.п.)</a:t>
                      </a:r>
                      <a:r>
                        <a:rPr lang="ru-RU" sz="2400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400" dirty="0" err="1" smtClean="0">
                          <a:latin typeface="Arial"/>
                          <a:ea typeface="Calibri"/>
                          <a:cs typeface="Times New Roman"/>
                        </a:rPr>
                        <a:t>Венециа-нов</a:t>
                      </a:r>
                      <a:r>
                        <a:rPr lang="ru-RU" sz="2400" dirty="0" smtClean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400" dirty="0">
                          <a:latin typeface="Arial"/>
                          <a:ea typeface="Calibri"/>
                          <a:cs typeface="Times New Roman"/>
                        </a:rPr>
                        <a:t>передал всю прелесть русской  природы.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Arial"/>
                          <a:ea typeface="Calibri"/>
                          <a:cs typeface="Times New Roman"/>
                        </a:rPr>
                        <a:t>Несогласованные приложения - имена </a:t>
                      </a:r>
                      <a:r>
                        <a:rPr lang="ru-RU" sz="2400" dirty="0" smtClean="0">
                          <a:latin typeface="Arial"/>
                          <a:ea typeface="Calibri"/>
                          <a:cs typeface="Times New Roman"/>
                        </a:rPr>
                        <a:t>собственные </a:t>
                      </a:r>
                      <a:r>
                        <a:rPr lang="ru-RU" sz="2400" dirty="0">
                          <a:latin typeface="Arial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ru-RU" sz="2400" dirty="0" err="1" smtClean="0">
                          <a:latin typeface="Arial"/>
                          <a:ea typeface="Calibri"/>
                          <a:cs typeface="Times New Roman"/>
                        </a:rPr>
                        <a:t>назва-ния</a:t>
                      </a:r>
                      <a:r>
                        <a:rPr lang="ru-RU" sz="2400" dirty="0" smtClean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400" dirty="0">
                          <a:latin typeface="Arial"/>
                          <a:ea typeface="Calibri"/>
                          <a:cs typeface="Times New Roman"/>
                        </a:rPr>
                        <a:t>газет, журналов, фильмов, картин и </a:t>
                      </a:r>
                      <a:r>
                        <a:rPr lang="ru-RU" sz="2400" dirty="0" err="1">
                          <a:latin typeface="Arial"/>
                          <a:ea typeface="Calibri"/>
                          <a:cs typeface="Times New Roman"/>
                        </a:rPr>
                        <a:t>т.д</a:t>
                      </a:r>
                      <a:r>
                        <a:rPr lang="ru-RU" sz="2400" dirty="0">
                          <a:latin typeface="Arial"/>
                          <a:ea typeface="Calibri"/>
                          <a:cs typeface="Times New Roman"/>
                        </a:rPr>
                        <a:t>) -  употребляются в </a:t>
                      </a:r>
                      <a:r>
                        <a:rPr lang="ru-RU" sz="2400" b="1" dirty="0">
                          <a:latin typeface="Arial"/>
                          <a:ea typeface="Calibri"/>
                          <a:cs typeface="Times New Roman"/>
                        </a:rPr>
                        <a:t>И.п.</a:t>
                      </a:r>
                      <a:r>
                        <a:rPr lang="ru-RU" sz="2400" dirty="0">
                          <a:latin typeface="Arial"/>
                          <a:ea typeface="Calibri"/>
                          <a:cs typeface="Times New Roman"/>
                        </a:rPr>
                        <a:t> при наличии </a:t>
                      </a:r>
                      <a:r>
                        <a:rPr lang="ru-RU" sz="2400" dirty="0" err="1" smtClean="0">
                          <a:latin typeface="Arial"/>
                          <a:ea typeface="Calibri"/>
                          <a:cs typeface="Times New Roman"/>
                        </a:rPr>
                        <a:t>пе-ред</a:t>
                      </a:r>
                      <a:r>
                        <a:rPr lang="ru-RU" sz="2400" dirty="0" smtClean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400" dirty="0">
                          <a:latin typeface="Arial"/>
                          <a:ea typeface="Calibri"/>
                          <a:cs typeface="Times New Roman"/>
                        </a:rPr>
                        <a:t>ними </a:t>
                      </a:r>
                      <a:r>
                        <a:rPr lang="ru-RU" sz="2400" dirty="0" smtClean="0">
                          <a:latin typeface="Arial"/>
                          <a:ea typeface="Calibri"/>
                          <a:cs typeface="Times New Roman"/>
                        </a:rPr>
                        <a:t>имени </a:t>
                      </a:r>
                      <a:r>
                        <a:rPr lang="ru-RU" sz="2400" dirty="0" err="1" smtClean="0">
                          <a:latin typeface="Arial"/>
                          <a:ea typeface="Calibri"/>
                          <a:cs typeface="Times New Roman"/>
                        </a:rPr>
                        <a:t>нари-цательного</a:t>
                      </a:r>
                      <a:r>
                        <a:rPr lang="ru-RU" sz="2400" dirty="0">
                          <a:latin typeface="Arial"/>
                          <a:ea typeface="Calibri"/>
                          <a:cs typeface="Times New Roman"/>
                        </a:rPr>
                        <a:t>. </a:t>
                      </a:r>
                      <a:r>
                        <a:rPr lang="ru-RU" sz="2400" dirty="0" smtClean="0">
                          <a:latin typeface="Arial"/>
                          <a:ea typeface="Calibri"/>
                          <a:cs typeface="Times New Roman"/>
                        </a:rPr>
                        <a:t>Если же нарицательное </a:t>
                      </a:r>
                      <a:r>
                        <a:rPr lang="ru-RU" sz="2400" dirty="0">
                          <a:latin typeface="Arial"/>
                          <a:ea typeface="Calibri"/>
                          <a:cs typeface="Times New Roman"/>
                        </a:rPr>
                        <a:t>сущ. отсутствует, то имя собственное изменяется.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2. Нарушение </a:t>
            </a:r>
            <a:r>
              <a:rPr lang="ru-RU" sz="3600" b="1" dirty="0" smtClean="0"/>
              <a:t>связи между подлежащим и сказуемым</a:t>
            </a:r>
            <a:endParaRPr lang="ru-RU" sz="36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85720" y="1500174"/>
          <a:ext cx="8643999" cy="3964510"/>
        </p:xfrm>
        <a:graphic>
          <a:graphicData uri="http://schemas.openxmlformats.org/drawingml/2006/table">
            <a:tbl>
              <a:tblPr/>
              <a:tblGrid>
                <a:gridCol w="2357454"/>
                <a:gridCol w="2286016"/>
                <a:gridCol w="4000529"/>
              </a:tblGrid>
              <a:tr h="39645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ООН </a:t>
                      </a:r>
                      <a:r>
                        <a:rPr lang="ru-RU" sz="2800" b="1" dirty="0">
                          <a:latin typeface="Arial"/>
                          <a:ea typeface="Calibri"/>
                          <a:cs typeface="Times New Roman"/>
                        </a:rPr>
                        <a:t>объяви</a:t>
                      </a: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Arial"/>
                          <a:ea typeface="Calibri"/>
                          <a:cs typeface="Times New Roman"/>
                        </a:rPr>
                        <a:t>л</a:t>
                      </a:r>
                      <a:r>
                        <a:rPr lang="ru-RU" sz="2800" b="1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 о решении вопроса по грузино-осетинскому конфликту.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15" marR="55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ООН </a:t>
                      </a:r>
                      <a:r>
                        <a:rPr lang="ru-RU" sz="2800" b="1" dirty="0">
                          <a:latin typeface="Arial"/>
                          <a:ea typeface="Calibri"/>
                          <a:cs typeface="Times New Roman"/>
                        </a:rPr>
                        <a:t>объяви</a:t>
                      </a:r>
                      <a:r>
                        <a:rPr lang="ru-RU" sz="2800" b="1" dirty="0">
                          <a:solidFill>
                            <a:srgbClr val="00B050"/>
                          </a:solidFill>
                          <a:latin typeface="Arial"/>
                          <a:ea typeface="Calibri"/>
                          <a:cs typeface="Times New Roman"/>
                        </a:rPr>
                        <a:t>ла</a:t>
                      </a: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 о решении вопроса по грузино-осетинскому конфликту.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15" marR="55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Род сложносокращённых слов определяется </a:t>
                      </a:r>
                      <a:r>
                        <a:rPr lang="ru-RU" sz="2800" b="1" u="sng" dirty="0">
                          <a:latin typeface="Arial"/>
                          <a:ea typeface="Calibri"/>
                          <a:cs typeface="Times New Roman"/>
                        </a:rPr>
                        <a:t>по ключевому слову: </a:t>
                      </a:r>
                      <a:r>
                        <a:rPr lang="ru-RU" sz="2800" i="1" dirty="0">
                          <a:latin typeface="Arial"/>
                          <a:ea typeface="Calibri"/>
                          <a:cs typeface="Times New Roman"/>
                        </a:rPr>
                        <a:t>ООН – Организация Объединённых Наций (организация – главное слово в ж.р.)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15" marR="55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2. Нарушение </a:t>
            </a:r>
            <a:r>
              <a:rPr lang="ru-RU" sz="3600" b="1" dirty="0" smtClean="0"/>
              <a:t>связи между подлежащим и сказуемым</a:t>
            </a:r>
            <a:endParaRPr lang="ru-RU" sz="36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57158" y="1357298"/>
          <a:ext cx="8501122" cy="3925824"/>
        </p:xfrm>
        <a:graphic>
          <a:graphicData uri="http://schemas.openxmlformats.org/drawingml/2006/table">
            <a:tbl>
              <a:tblPr/>
              <a:tblGrid>
                <a:gridCol w="3102285"/>
                <a:gridCol w="2748969"/>
                <a:gridCol w="2649868"/>
              </a:tblGrid>
              <a:tr h="33335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800" dirty="0" err="1">
                          <a:latin typeface="Arial"/>
                          <a:ea typeface="Calibri"/>
                          <a:cs typeface="Times New Roman"/>
                        </a:rPr>
                        <a:t>Кресло-качалка</a:t>
                      </a:r>
                      <a:r>
                        <a:rPr lang="en-US" sz="2800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800" b="1" dirty="0" err="1" smtClean="0">
                          <a:latin typeface="Arial"/>
                          <a:ea typeface="Calibri"/>
                          <a:cs typeface="Times New Roman"/>
                        </a:rPr>
                        <a:t>отремонтиро</a:t>
                      </a:r>
                      <a:r>
                        <a:rPr lang="ru-RU" sz="2800" b="1" dirty="0" smtClean="0">
                          <a:latin typeface="Arial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en-US" sz="2800" b="1" dirty="0" err="1" smtClean="0">
                          <a:latin typeface="Arial"/>
                          <a:ea typeface="Calibri"/>
                          <a:cs typeface="Times New Roman"/>
                        </a:rPr>
                        <a:t>ван</a:t>
                      </a:r>
                      <a:r>
                        <a:rPr lang="en-US" sz="2800" b="1" dirty="0" err="1" smtClean="0">
                          <a:solidFill>
                            <a:srgbClr val="FF0000"/>
                          </a:solidFill>
                          <a:latin typeface="Arial"/>
                          <a:ea typeface="Calibri"/>
                          <a:cs typeface="Times New Roman"/>
                        </a:rPr>
                        <a:t>а</a:t>
                      </a:r>
                      <a:r>
                        <a:rPr lang="en-US" sz="2800" b="1" dirty="0">
                          <a:latin typeface="Arial"/>
                          <a:ea typeface="Calibri"/>
                          <a:cs typeface="Times New Roman"/>
                        </a:rPr>
                        <a:t>.</a:t>
                      </a:r>
                      <a:r>
                        <a:rPr lang="en-US" sz="2800" dirty="0">
                          <a:latin typeface="Arial"/>
                          <a:ea typeface="Calibri"/>
                          <a:cs typeface="Times New Roman"/>
                        </a:rPr>
                        <a:t>  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15" marR="55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 err="1">
                          <a:latin typeface="Arial"/>
                          <a:ea typeface="Calibri"/>
                          <a:cs typeface="Times New Roman"/>
                        </a:rPr>
                        <a:t>Кресло-качалка</a:t>
                      </a:r>
                      <a:r>
                        <a:rPr lang="en-US" sz="2800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800" b="1" dirty="0" err="1" smtClean="0">
                          <a:latin typeface="Arial"/>
                          <a:ea typeface="Calibri"/>
                          <a:cs typeface="Times New Roman"/>
                        </a:rPr>
                        <a:t>отремонтиро</a:t>
                      </a:r>
                      <a:r>
                        <a:rPr lang="ru-RU" sz="2800" b="1" dirty="0" smtClean="0">
                          <a:latin typeface="Arial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en-US" sz="2800" b="1" dirty="0" err="1" smtClean="0">
                          <a:latin typeface="Arial"/>
                          <a:ea typeface="Calibri"/>
                          <a:cs typeface="Times New Roman"/>
                        </a:rPr>
                        <a:t>ван</a:t>
                      </a:r>
                      <a:r>
                        <a:rPr lang="en-US" sz="2800" b="1" dirty="0" err="1" smtClean="0">
                          <a:solidFill>
                            <a:srgbClr val="00B050"/>
                          </a:solidFill>
                          <a:latin typeface="Arial"/>
                          <a:ea typeface="Calibri"/>
                          <a:cs typeface="Times New Roman"/>
                        </a:rPr>
                        <a:t>о</a:t>
                      </a:r>
                      <a:r>
                        <a:rPr lang="en-US" sz="2800" dirty="0">
                          <a:latin typeface="Arial"/>
                          <a:ea typeface="Calibri"/>
                          <a:cs typeface="Times New Roman"/>
                        </a:rPr>
                        <a:t>.   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15" marR="55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Сказуемое согласуется с </a:t>
                      </a:r>
                      <a:r>
                        <a:rPr lang="ru-RU" sz="2800" b="1" u="sng" dirty="0">
                          <a:latin typeface="Arial"/>
                          <a:ea typeface="Calibri"/>
                          <a:cs typeface="Times New Roman"/>
                        </a:rPr>
                        <a:t>первым (главным) словом</a:t>
                      </a: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 сложного </a:t>
                      </a:r>
                      <a:r>
                        <a:rPr lang="ru-RU" sz="2800" dirty="0" err="1" smtClean="0">
                          <a:latin typeface="Arial"/>
                          <a:ea typeface="Calibri"/>
                          <a:cs typeface="Times New Roman"/>
                        </a:rPr>
                        <a:t>существитель-ного</a:t>
                      </a: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. 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15" marR="55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2. Нарушение </a:t>
            </a:r>
            <a:r>
              <a:rPr lang="ru-RU" sz="3600" b="1" dirty="0" smtClean="0"/>
              <a:t>связи между подлежащим и сказуемым</a:t>
            </a:r>
            <a:endParaRPr lang="ru-RU" sz="36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42844" y="1357298"/>
          <a:ext cx="8858312" cy="4384993"/>
        </p:xfrm>
        <a:graphic>
          <a:graphicData uri="http://schemas.openxmlformats.org/drawingml/2006/table">
            <a:tbl>
              <a:tblPr/>
              <a:tblGrid>
                <a:gridCol w="2928958"/>
                <a:gridCol w="2714644"/>
                <a:gridCol w="3214710"/>
              </a:tblGrid>
              <a:tr h="33335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 smtClean="0">
                          <a:latin typeface="Arial"/>
                          <a:ea typeface="Calibri"/>
                          <a:cs typeface="Times New Roman"/>
                        </a:rPr>
                        <a:t>Через полчаса восемь вооруженных человек вошл</a:t>
                      </a: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Arial"/>
                          <a:ea typeface="Calibri"/>
                          <a:cs typeface="Times New Roman"/>
                        </a:rPr>
                        <a:t>о</a:t>
                      </a:r>
                      <a:r>
                        <a:rPr lang="ru-RU" sz="2800" dirty="0" smtClean="0">
                          <a:latin typeface="Arial"/>
                          <a:ea typeface="Calibri"/>
                          <a:cs typeface="Times New Roman"/>
                        </a:rPr>
                        <a:t> в дом трактирщика. 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15" marR="55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latin typeface="Arial"/>
                          <a:ea typeface="Calibri"/>
                          <a:cs typeface="Times New Roman"/>
                        </a:rPr>
                        <a:t>Через полчаса восемь вооруженных человек вошл</a:t>
                      </a:r>
                      <a:r>
                        <a:rPr lang="ru-RU" sz="2800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Arial"/>
                          <a:ea typeface="Calibri"/>
                          <a:cs typeface="Times New Roman"/>
                        </a:rPr>
                        <a:t>и</a:t>
                      </a:r>
                      <a:r>
                        <a:rPr lang="ru-RU" sz="2800" dirty="0" smtClean="0">
                          <a:latin typeface="Arial"/>
                          <a:ea typeface="Calibri"/>
                          <a:cs typeface="Times New Roman"/>
                        </a:rPr>
                        <a:t> в дом трактирщика. 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15" marR="55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 smtClean="0">
                          <a:latin typeface="Arial"/>
                          <a:ea typeface="Calibri"/>
                          <a:cs typeface="Times New Roman"/>
                        </a:rPr>
                        <a:t>Обычно </a:t>
                      </a:r>
                      <a:r>
                        <a:rPr lang="ru-RU" sz="2800" dirty="0" err="1" smtClean="0">
                          <a:latin typeface="Arial"/>
                          <a:ea typeface="Calibri"/>
                          <a:cs typeface="Times New Roman"/>
                        </a:rPr>
                        <a:t>сказу-емое</a:t>
                      </a:r>
                      <a:r>
                        <a:rPr lang="ru-RU" sz="2800" dirty="0" smtClean="0">
                          <a:latin typeface="Arial"/>
                          <a:ea typeface="Calibri"/>
                          <a:cs typeface="Times New Roman"/>
                        </a:rPr>
                        <a:t> ставится в форме </a:t>
                      </a:r>
                      <a:r>
                        <a:rPr lang="ru-RU" sz="2800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Arial"/>
                          <a:ea typeface="Calibri"/>
                          <a:cs typeface="Times New Roman"/>
                        </a:rPr>
                        <a:t>множественного числа </a:t>
                      </a:r>
                      <a:r>
                        <a:rPr lang="ru-RU" sz="2800" dirty="0" smtClean="0">
                          <a:latin typeface="Arial"/>
                          <a:ea typeface="Calibri"/>
                          <a:cs typeface="Times New Roman"/>
                        </a:rPr>
                        <a:t>при подлежащем, обозначающем </a:t>
                      </a:r>
                      <a:r>
                        <a:rPr lang="ru-RU" sz="2800" b="1" dirty="0" smtClean="0">
                          <a:latin typeface="Arial"/>
                          <a:ea typeface="Calibri"/>
                          <a:cs typeface="Times New Roman"/>
                        </a:rPr>
                        <a:t>одушевленный предмет.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15" marR="55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2. Нарушение </a:t>
            </a:r>
            <a:r>
              <a:rPr lang="ru-RU" sz="3600" b="1" dirty="0" smtClean="0"/>
              <a:t>связи между подлежащим и сказуемым</a:t>
            </a:r>
            <a:endParaRPr lang="ru-RU" sz="36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42844" y="1357298"/>
          <a:ext cx="8858312" cy="4878451"/>
        </p:xfrm>
        <a:graphic>
          <a:graphicData uri="http://schemas.openxmlformats.org/drawingml/2006/table">
            <a:tbl>
              <a:tblPr/>
              <a:tblGrid>
                <a:gridCol w="3000396"/>
                <a:gridCol w="2786082"/>
                <a:gridCol w="3071834"/>
              </a:tblGrid>
              <a:tr h="33335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i="0" u="sng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Немало детей </a:t>
                      </a:r>
                      <a:r>
                        <a:rPr lang="ru-RU" sz="2800" i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ежегодно </a:t>
                      </a:r>
                      <a:r>
                        <a:rPr lang="ru-RU" sz="2800" b="1" i="0" u="dbl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отдыха</a:t>
                      </a:r>
                      <a:r>
                        <a:rPr lang="ru-RU" sz="2800" b="1" i="0" u="dbl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ют</a:t>
                      </a:r>
                      <a:r>
                        <a:rPr lang="ru-RU" sz="2800" i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на даче.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i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800" b="1" i="0" u="sng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Сколько учеников </a:t>
                      </a:r>
                      <a:r>
                        <a:rPr lang="ru-RU" sz="2800" b="1" i="0" u="dbl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присутствовал</a:t>
                      </a:r>
                      <a:r>
                        <a:rPr lang="ru-RU" sz="2800" b="1" i="0" u="dbl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и</a:t>
                      </a:r>
                      <a:r>
                        <a:rPr lang="ru-RU" sz="2800" b="0" i="0" u="dbl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800" i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на занятиях по физкультуре? </a:t>
                      </a:r>
                      <a:endParaRPr lang="ru-RU" sz="2800" i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15" marR="55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u="sng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Немало детей </a:t>
                      </a:r>
                      <a:r>
                        <a:rPr lang="ru-RU" sz="2800" i="1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ежегодно </a:t>
                      </a:r>
                      <a:r>
                        <a:rPr lang="ru-RU" sz="2800" b="1" i="1" u="dbl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отдыха</a:t>
                      </a:r>
                      <a:r>
                        <a:rPr lang="ru-RU" sz="2800" b="1" i="1" u="dbl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ет</a:t>
                      </a:r>
                      <a:r>
                        <a:rPr lang="ru-RU" sz="2800" i="1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на даче.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u="sng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Сколько учеников </a:t>
                      </a:r>
                      <a:r>
                        <a:rPr lang="ru-RU" sz="2800" b="1" i="1" u="dbl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присутство-вал</a:t>
                      </a:r>
                      <a:r>
                        <a:rPr lang="ru-RU" sz="2800" b="1" i="1" u="dbl" dirty="0" err="1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о</a:t>
                      </a:r>
                      <a:r>
                        <a:rPr lang="ru-RU" sz="2800" i="1" u="dbl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800" i="1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на занятиях по физкультуре? </a:t>
                      </a:r>
                      <a:r>
                        <a:rPr lang="ru-RU" sz="2800" dirty="0" smtClean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15" marR="55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При словах </a:t>
                      </a:r>
                      <a:r>
                        <a:rPr lang="ru-RU" sz="2800" b="1" i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много,</a:t>
                      </a:r>
                      <a:r>
                        <a:rPr lang="ru-RU" sz="28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800" b="1" i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мало, немного, немало, сколько, столько </a:t>
                      </a:r>
                      <a:r>
                        <a:rPr lang="ru-RU" sz="28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сказуемое, как правило, ставится в </a:t>
                      </a:r>
                      <a:r>
                        <a:rPr lang="ru-RU" sz="2800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единственном числе.</a:t>
                      </a:r>
                      <a:endParaRPr lang="ru-RU" sz="2800" b="1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15" marR="55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2. Нарушение </a:t>
            </a:r>
            <a:r>
              <a:rPr lang="ru-RU" sz="3600" b="1" dirty="0" smtClean="0"/>
              <a:t>связи между подлежащим и сказуемым</a:t>
            </a:r>
            <a:endParaRPr lang="ru-RU" sz="36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14282" y="1397000"/>
          <a:ext cx="8715435" cy="4907280"/>
        </p:xfrm>
        <a:graphic>
          <a:graphicData uri="http://schemas.openxmlformats.org/drawingml/2006/table">
            <a:tbl>
              <a:tblPr/>
              <a:tblGrid>
                <a:gridCol w="2643206"/>
                <a:gridCol w="2714644"/>
                <a:gridCol w="3357585"/>
              </a:tblGrid>
              <a:tr h="4064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Trebuchet MS"/>
                          <a:ea typeface="Calibri"/>
                          <a:cs typeface="Times New Roman"/>
                        </a:rPr>
                        <a:t>[</a:t>
                      </a: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Все, </a:t>
                      </a: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Trebuchet MS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кто</a:t>
                      </a:r>
                      <a:r>
                        <a:rPr lang="ru-RU" sz="2800" b="1" dirty="0">
                          <a:latin typeface="Arial"/>
                          <a:ea typeface="Calibri"/>
                          <a:cs typeface="Times New Roman"/>
                        </a:rPr>
                        <a:t> интересу</a:t>
                      </a: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Arial"/>
                          <a:ea typeface="Calibri"/>
                          <a:cs typeface="Times New Roman"/>
                        </a:rPr>
                        <a:t>ют</a:t>
                      </a:r>
                      <a:r>
                        <a:rPr lang="ru-RU" sz="2800" b="1" dirty="0">
                          <a:latin typeface="Arial"/>
                          <a:ea typeface="Calibri"/>
                          <a:cs typeface="Times New Roman"/>
                        </a:rPr>
                        <a:t>ся</a:t>
                      </a: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 театром</a:t>
                      </a: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Trebuchet MS"/>
                          <a:ea typeface="Calibri"/>
                          <a:cs typeface="Times New Roman"/>
                        </a:rPr>
                        <a:t>)</a:t>
                      </a: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ru-RU" sz="2800" b="1" dirty="0">
                          <a:latin typeface="Arial"/>
                          <a:ea typeface="Calibri"/>
                          <a:cs typeface="Times New Roman"/>
                        </a:rPr>
                        <a:t>зна</a:t>
                      </a: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Arial"/>
                          <a:ea typeface="Calibri"/>
                          <a:cs typeface="Times New Roman"/>
                        </a:rPr>
                        <a:t>ет</a:t>
                      </a: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 имя Алексея Бахрушина</a:t>
                      </a: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Trebuchet MS"/>
                          <a:ea typeface="Calibri"/>
                          <a:cs typeface="Times New Roman"/>
                        </a:rPr>
                        <a:t>]</a:t>
                      </a: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.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190" marR="481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Trebuchet MS"/>
                          <a:ea typeface="Calibri"/>
                          <a:cs typeface="Times New Roman"/>
                        </a:rPr>
                        <a:t>[</a:t>
                      </a: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Все, </a:t>
                      </a: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Trebuchet MS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кто </a:t>
                      </a:r>
                      <a:r>
                        <a:rPr lang="ru-RU" sz="2800" b="1" dirty="0">
                          <a:latin typeface="Arial"/>
                          <a:ea typeface="Calibri"/>
                          <a:cs typeface="Times New Roman"/>
                        </a:rPr>
                        <a:t>интересу</a:t>
                      </a:r>
                      <a:r>
                        <a:rPr lang="ru-RU" sz="2800" b="1" dirty="0">
                          <a:solidFill>
                            <a:srgbClr val="00B050"/>
                          </a:solidFill>
                          <a:latin typeface="Arial"/>
                          <a:ea typeface="Calibri"/>
                          <a:cs typeface="Times New Roman"/>
                        </a:rPr>
                        <a:t>ет</a:t>
                      </a:r>
                      <a:r>
                        <a:rPr lang="ru-RU" sz="2800" b="1" dirty="0">
                          <a:latin typeface="Arial"/>
                          <a:ea typeface="Calibri"/>
                          <a:cs typeface="Times New Roman"/>
                        </a:rPr>
                        <a:t>ся</a:t>
                      </a: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 театром</a:t>
                      </a: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Trebuchet MS"/>
                          <a:ea typeface="Calibri"/>
                          <a:cs typeface="Times New Roman"/>
                        </a:rPr>
                        <a:t>)</a:t>
                      </a: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ru-RU" sz="2800" b="1" dirty="0">
                          <a:latin typeface="Arial"/>
                          <a:ea typeface="Calibri"/>
                          <a:cs typeface="Times New Roman"/>
                        </a:rPr>
                        <a:t>зна</a:t>
                      </a:r>
                      <a:r>
                        <a:rPr lang="ru-RU" sz="2800" b="1" dirty="0">
                          <a:solidFill>
                            <a:srgbClr val="00B050"/>
                          </a:solidFill>
                          <a:latin typeface="Arial"/>
                          <a:ea typeface="Calibri"/>
                          <a:cs typeface="Times New Roman"/>
                        </a:rPr>
                        <a:t>ют </a:t>
                      </a: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имя Алексея Бахрушина</a:t>
                      </a: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Trebuchet MS"/>
                          <a:ea typeface="Calibri"/>
                          <a:cs typeface="Times New Roman"/>
                        </a:rPr>
                        <a:t>]</a:t>
                      </a: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.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190" marR="481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В главной и </a:t>
                      </a:r>
                      <a:r>
                        <a:rPr lang="ru-RU" sz="2800" dirty="0" err="1" smtClean="0">
                          <a:latin typeface="Arial"/>
                          <a:ea typeface="Calibri"/>
                          <a:cs typeface="Times New Roman"/>
                        </a:rPr>
                        <a:t>прида-точной</a:t>
                      </a:r>
                      <a:r>
                        <a:rPr lang="ru-RU" sz="2800" dirty="0" smtClean="0">
                          <a:latin typeface="Arial"/>
                          <a:ea typeface="Calibri"/>
                          <a:cs typeface="Times New Roman"/>
                        </a:rPr>
                        <a:t>  </a:t>
                      </a: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частях </a:t>
                      </a:r>
                      <a:r>
                        <a:rPr lang="ru-RU" sz="2800" dirty="0" smtClean="0">
                          <a:latin typeface="Arial"/>
                          <a:ea typeface="Calibri"/>
                          <a:cs typeface="Times New Roman"/>
                        </a:rPr>
                        <a:t>СП подлежащее </a:t>
                      </a: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и </a:t>
                      </a:r>
                      <a:r>
                        <a:rPr lang="ru-RU" sz="2800" dirty="0" err="1" smtClean="0">
                          <a:latin typeface="Arial"/>
                          <a:ea typeface="Calibri"/>
                          <a:cs typeface="Times New Roman"/>
                        </a:rPr>
                        <a:t>ска-зуемое</a:t>
                      </a:r>
                      <a:r>
                        <a:rPr lang="ru-RU" sz="2800" dirty="0" smtClean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должны быть согласованы в числе: </a:t>
                      </a:r>
                      <a:r>
                        <a:rPr lang="ru-RU" sz="2800" b="1" u="sng" dirty="0" smtClean="0">
                          <a:latin typeface="Arial"/>
                          <a:ea typeface="Calibri"/>
                          <a:cs typeface="Times New Roman"/>
                        </a:rPr>
                        <a:t>все (те) + </a:t>
                      </a:r>
                      <a:r>
                        <a:rPr lang="ru-RU" sz="2800" dirty="0" smtClean="0">
                          <a:latin typeface="Arial"/>
                          <a:ea typeface="Calibri"/>
                          <a:cs typeface="Times New Roman"/>
                        </a:rPr>
                        <a:t>                   </a:t>
                      </a:r>
                      <a:r>
                        <a:rPr lang="ru-RU" sz="2800" b="1" u="sng" dirty="0" smtClean="0">
                          <a:latin typeface="Arial"/>
                          <a:ea typeface="Calibri"/>
                          <a:cs typeface="Times New Roman"/>
                        </a:rPr>
                        <a:t>сказуемое </a:t>
                      </a:r>
                      <a:r>
                        <a:rPr lang="ru-RU" sz="2800" b="1" u="sng" dirty="0">
                          <a:latin typeface="Arial"/>
                          <a:ea typeface="Calibri"/>
                          <a:cs typeface="Times New Roman"/>
                        </a:rPr>
                        <a:t>во </a:t>
                      </a:r>
                      <a:r>
                        <a:rPr lang="ru-RU" sz="2800" b="1" dirty="0">
                          <a:latin typeface="Arial"/>
                          <a:ea typeface="Calibri"/>
                          <a:cs typeface="Times New Roman"/>
                        </a:rPr>
                        <a:t>мн.ч.</a:t>
                      </a: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,      </a:t>
                      </a:r>
                      <a:r>
                        <a:rPr lang="ru-RU" sz="2800" b="1" u="sng" dirty="0">
                          <a:latin typeface="Arial"/>
                          <a:ea typeface="Calibri"/>
                          <a:cs typeface="Times New Roman"/>
                        </a:rPr>
                        <a:t>кто (тот) + сказуемое в </a:t>
                      </a:r>
                      <a:r>
                        <a:rPr lang="ru-RU" sz="2800" b="1" dirty="0">
                          <a:latin typeface="Arial"/>
                          <a:ea typeface="Calibri"/>
                          <a:cs typeface="Times New Roman"/>
                        </a:rPr>
                        <a:t>ед.ч.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190" marR="481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3. Ошибки </a:t>
            </a:r>
            <a:r>
              <a:rPr lang="ru-RU" sz="3600" b="1" dirty="0" smtClean="0"/>
              <a:t>в построении предложения с однородными членами</a:t>
            </a:r>
            <a:endParaRPr lang="ru-RU" sz="36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14282" y="1343406"/>
          <a:ext cx="8715436" cy="4907280"/>
        </p:xfrm>
        <a:graphic>
          <a:graphicData uri="http://schemas.openxmlformats.org/drawingml/2006/table">
            <a:tbl>
              <a:tblPr/>
              <a:tblGrid>
                <a:gridCol w="2500330"/>
                <a:gridCol w="2500330"/>
                <a:gridCol w="3714776"/>
              </a:tblGrid>
              <a:tr h="4064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Раскольников </a:t>
                      </a: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Arial"/>
                          <a:ea typeface="Calibri"/>
                          <a:cs typeface="Times New Roman"/>
                        </a:rPr>
                        <a:t>придумал</a:t>
                      </a: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 и </a:t>
                      </a: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Arial"/>
                          <a:ea typeface="Calibri"/>
                          <a:cs typeface="Times New Roman"/>
                        </a:rPr>
                        <a:t>восхищается</a:t>
                      </a: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 своей </a:t>
                      </a: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Arial"/>
                          <a:ea typeface="Calibri"/>
                          <a:cs typeface="Times New Roman"/>
                        </a:rPr>
                        <a:t>теорией</a:t>
                      </a: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.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Раскольников </a:t>
                      </a:r>
                      <a:r>
                        <a:rPr lang="ru-RU" sz="2800" b="1" dirty="0">
                          <a:solidFill>
                            <a:srgbClr val="00B050"/>
                          </a:solidFill>
                          <a:latin typeface="Arial"/>
                          <a:ea typeface="Calibri"/>
                          <a:cs typeface="Times New Roman"/>
                        </a:rPr>
                        <a:t>придумал </a:t>
                      </a:r>
                      <a:r>
                        <a:rPr lang="ru-RU" sz="2800" b="1" dirty="0">
                          <a:latin typeface="Arial"/>
                          <a:ea typeface="Calibri"/>
                          <a:cs typeface="Times New Roman"/>
                        </a:rPr>
                        <a:t>(кого? что? В.п.)</a:t>
                      </a: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b="1" dirty="0">
                          <a:solidFill>
                            <a:srgbClr val="00B050"/>
                          </a:solidFill>
                          <a:latin typeface="Arial"/>
                          <a:ea typeface="Calibri"/>
                          <a:cs typeface="Times New Roman"/>
                        </a:rPr>
                        <a:t>свою теорию</a:t>
                      </a: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 и  </a:t>
                      </a:r>
                      <a:r>
                        <a:rPr lang="ru-RU" sz="2800" b="1" dirty="0">
                          <a:solidFill>
                            <a:srgbClr val="00B050"/>
                          </a:solidFill>
                          <a:latin typeface="Arial"/>
                          <a:ea typeface="Calibri"/>
                          <a:cs typeface="Times New Roman"/>
                        </a:rPr>
                        <a:t>восхищается</a:t>
                      </a: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b="1" dirty="0">
                          <a:latin typeface="Arial"/>
                          <a:ea typeface="Calibri"/>
                          <a:cs typeface="Times New Roman"/>
                        </a:rPr>
                        <a:t>(кем? чем? Т.п.) </a:t>
                      </a:r>
                      <a:r>
                        <a:rPr lang="ru-RU" sz="2800" b="1" dirty="0">
                          <a:solidFill>
                            <a:srgbClr val="00B050"/>
                          </a:solidFill>
                          <a:latin typeface="Arial"/>
                          <a:ea typeface="Calibri"/>
                          <a:cs typeface="Times New Roman"/>
                        </a:rPr>
                        <a:t>ею</a:t>
                      </a:r>
                      <a:r>
                        <a:rPr lang="ru-RU" sz="2800" b="1" dirty="0">
                          <a:latin typeface="Arial"/>
                          <a:ea typeface="Calibri"/>
                          <a:cs typeface="Times New Roman"/>
                        </a:rPr>
                        <a:t>.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Если однородные члены имеют общее слово, необходимо учитывать, что каждый из однородных членов должен быть </a:t>
                      </a:r>
                      <a:r>
                        <a:rPr lang="ru-RU" sz="2800" b="1" u="sng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грамматически</a:t>
                      </a:r>
                      <a:r>
                        <a:rPr lang="ru-RU" sz="28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 соотнесён с этим общим словом.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501122" cy="1143000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1. Неправильное </a:t>
            </a:r>
            <a:r>
              <a:rPr lang="ru-RU" sz="3600" b="1" dirty="0" smtClean="0"/>
              <a:t>употребление падежной формы сущ. и мест.  с предлогом и без.</a:t>
            </a:r>
            <a:endParaRPr lang="ru-RU" sz="36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5720" y="1500174"/>
          <a:ext cx="8643999" cy="5143536"/>
        </p:xfrm>
        <a:graphic>
          <a:graphicData uri="http://schemas.openxmlformats.org/drawingml/2006/table">
            <a:tbl>
              <a:tblPr/>
              <a:tblGrid>
                <a:gridCol w="3154424"/>
                <a:gridCol w="2795171"/>
                <a:gridCol w="2694404"/>
              </a:tblGrid>
              <a:tr h="3396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ПРИМЕР С ОШИБКОЙ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15" marR="55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ПРИМЕР С ИСПРАВЛЕНИЕМ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15" marR="55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КОММЕНТАРИЙ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15" marR="55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48038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Л. Леонов утверждал, что патриотизм всегда пропорционален </a:t>
                      </a: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Arial"/>
                          <a:ea typeface="Calibri"/>
                          <a:cs typeface="Times New Roman"/>
                        </a:rPr>
                        <a:t>(кого? чего? Р.п.)</a:t>
                      </a: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b="1" dirty="0">
                          <a:latin typeface="Arial"/>
                          <a:ea typeface="Calibri"/>
                          <a:cs typeface="Times New Roman"/>
                        </a:rPr>
                        <a:t>количеств</a:t>
                      </a: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Arial"/>
                          <a:ea typeface="Calibri"/>
                          <a:cs typeface="Times New Roman"/>
                        </a:rPr>
                        <a:t>а </a:t>
                      </a: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вложенного в него труда.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15" marR="55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Л. Леонов утверждал, что патриотизм всегда пропорционален </a:t>
                      </a:r>
                      <a:r>
                        <a:rPr lang="ru-RU" sz="2800" b="1" dirty="0">
                          <a:solidFill>
                            <a:srgbClr val="00B050"/>
                          </a:solidFill>
                          <a:latin typeface="Arial"/>
                          <a:ea typeface="Calibri"/>
                          <a:cs typeface="Times New Roman"/>
                        </a:rPr>
                        <a:t>(чему? Д.п.)</a:t>
                      </a: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b="1" dirty="0">
                          <a:latin typeface="Arial"/>
                          <a:ea typeface="Calibri"/>
                          <a:cs typeface="Times New Roman"/>
                        </a:rPr>
                        <a:t>количеств</a:t>
                      </a:r>
                      <a:r>
                        <a:rPr lang="ru-RU" sz="2800" b="1" dirty="0">
                          <a:solidFill>
                            <a:srgbClr val="00B050"/>
                          </a:solidFill>
                          <a:latin typeface="Arial"/>
                          <a:ea typeface="Calibri"/>
                          <a:cs typeface="Times New Roman"/>
                        </a:rPr>
                        <a:t>у</a:t>
                      </a:r>
                      <a:r>
                        <a:rPr lang="ru-RU" sz="2800" dirty="0">
                          <a:solidFill>
                            <a:srgbClr val="00B050"/>
                          </a:solidFill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вложенного в него труда.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15" marR="55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>
                          <a:latin typeface="Calibri"/>
                          <a:ea typeface="Calibri"/>
                          <a:cs typeface="Times New Roman"/>
                        </a:rPr>
                        <a:t>Зависимое слово при прил. </a:t>
                      </a:r>
                      <a:r>
                        <a:rPr lang="ru-RU" sz="2800" i="1" dirty="0">
                          <a:latin typeface="Calibri"/>
                          <a:ea typeface="Calibri"/>
                          <a:cs typeface="Times New Roman"/>
                        </a:rPr>
                        <a:t>пропорционален</a:t>
                      </a:r>
                      <a:r>
                        <a:rPr lang="ru-RU" sz="2800" dirty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i="1" dirty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dirty="0">
                          <a:latin typeface="Calibri"/>
                          <a:ea typeface="Calibri"/>
                          <a:cs typeface="Times New Roman"/>
                        </a:rPr>
                        <a:t> должно стоять  </a:t>
                      </a:r>
                      <a:r>
                        <a:rPr lang="ru-RU" sz="2800" b="1" u="sng" dirty="0">
                          <a:latin typeface="Calibri"/>
                          <a:ea typeface="Calibri"/>
                          <a:cs typeface="Times New Roman"/>
                        </a:rPr>
                        <a:t>в Д.п</a:t>
                      </a:r>
                      <a:r>
                        <a:rPr lang="ru-RU" sz="2800" b="1" dirty="0">
                          <a:latin typeface="Calibri"/>
                          <a:ea typeface="Calibri"/>
                          <a:cs typeface="Times New Roman"/>
                        </a:rPr>
                        <a:t>.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15" marR="55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3. </a:t>
            </a:r>
            <a:r>
              <a:rPr lang="ru-RU" sz="3600" b="1" dirty="0" smtClean="0"/>
              <a:t>Ошибки </a:t>
            </a:r>
            <a:r>
              <a:rPr lang="ru-RU" sz="3600" b="1" dirty="0" smtClean="0"/>
              <a:t>в построении предложения с однородными членами</a:t>
            </a:r>
            <a:endParaRPr lang="ru-RU" sz="36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85720" y="1343406"/>
          <a:ext cx="8643998" cy="4907280"/>
        </p:xfrm>
        <a:graphic>
          <a:graphicData uri="http://schemas.openxmlformats.org/drawingml/2006/table">
            <a:tbl>
              <a:tblPr/>
              <a:tblGrid>
                <a:gridCol w="2357454"/>
                <a:gridCol w="2571768"/>
                <a:gridCol w="3714776"/>
              </a:tblGrid>
              <a:tr h="4064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Arial"/>
                          <a:ea typeface="Calibri"/>
                          <a:cs typeface="Times New Roman"/>
                        </a:rPr>
                        <a:t>Натянуть</a:t>
                      </a: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 и </a:t>
                      </a: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Arial"/>
                          <a:ea typeface="Calibri"/>
                          <a:cs typeface="Times New Roman"/>
                        </a:rPr>
                        <a:t>выстрелить из лука</a:t>
                      </a: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 непросто.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B050"/>
                          </a:solidFill>
                          <a:latin typeface="Arial"/>
                          <a:ea typeface="Calibri"/>
                          <a:cs typeface="Times New Roman"/>
                        </a:rPr>
                        <a:t>Натянуть тетиву</a:t>
                      </a: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 и выстрелить из лука непросто.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Если однородные члены имеют общее слово, необходимо учитывать, что каждый из однородных членов должен быть </a:t>
                      </a:r>
                      <a:r>
                        <a:rPr lang="ru-RU" sz="2800" b="1" u="sng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лексически</a:t>
                      </a:r>
                      <a:r>
                        <a:rPr lang="ru-RU" sz="28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 соотнесён с этим общим словом.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3. Ошибки </a:t>
            </a:r>
            <a:r>
              <a:rPr lang="ru-RU" sz="3600" b="1" dirty="0" smtClean="0"/>
              <a:t>в построении предложения с однородными членами</a:t>
            </a:r>
            <a:endParaRPr lang="ru-RU" sz="36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85720" y="1343406"/>
          <a:ext cx="8643998" cy="5047488"/>
        </p:xfrm>
        <a:graphic>
          <a:graphicData uri="http://schemas.openxmlformats.org/drawingml/2006/table">
            <a:tbl>
              <a:tblPr/>
              <a:tblGrid>
                <a:gridCol w="2357454"/>
                <a:gridCol w="2928958"/>
                <a:gridCol w="3357586"/>
              </a:tblGrid>
              <a:tr h="4064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Arial"/>
                          <a:ea typeface="Calibri"/>
                          <a:cs typeface="Times New Roman"/>
                        </a:rPr>
                        <a:t>Книги эти </a:t>
                      </a:r>
                      <a:r>
                        <a:rPr lang="ru-RU" sz="2400" b="1" dirty="0">
                          <a:solidFill>
                            <a:srgbClr val="FF0000"/>
                          </a:solidFill>
                          <a:latin typeface="Arial"/>
                          <a:ea typeface="Calibri"/>
                          <a:cs typeface="Times New Roman"/>
                        </a:rPr>
                        <a:t>интересны</a:t>
                      </a:r>
                      <a:r>
                        <a:rPr lang="ru-RU" sz="2400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400" i="1" dirty="0">
                          <a:solidFill>
                            <a:srgbClr val="000035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2400" i="1" dirty="0" err="1">
                          <a:solidFill>
                            <a:srgbClr val="000035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крат.форма</a:t>
                      </a:r>
                      <a:r>
                        <a:rPr lang="ru-RU" sz="2400" i="1" dirty="0">
                          <a:solidFill>
                            <a:srgbClr val="000035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)</a:t>
                      </a:r>
                      <a:r>
                        <a:rPr lang="ru-RU" sz="2400" dirty="0">
                          <a:solidFill>
                            <a:srgbClr val="000035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400" dirty="0">
                          <a:latin typeface="Arial"/>
                          <a:ea typeface="Calibri"/>
                          <a:cs typeface="Times New Roman"/>
                        </a:rPr>
                        <a:t>и хорошо </a:t>
                      </a:r>
                      <a:r>
                        <a:rPr lang="ru-RU" sz="2400" b="1" dirty="0" err="1" smtClean="0">
                          <a:solidFill>
                            <a:srgbClr val="FF0000"/>
                          </a:solidFill>
                          <a:latin typeface="Arial"/>
                          <a:ea typeface="Calibri"/>
                          <a:cs typeface="Times New Roman"/>
                        </a:rPr>
                        <a:t>иллюстриро-ванные</a:t>
                      </a:r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400" i="1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(полн. форма).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Arial"/>
                          <a:ea typeface="Calibri"/>
                          <a:cs typeface="Times New Roman"/>
                        </a:rPr>
                        <a:t>Книги эти </a:t>
                      </a:r>
                      <a:r>
                        <a:rPr lang="ru-RU" sz="2400" b="1" dirty="0">
                          <a:solidFill>
                            <a:srgbClr val="00B050"/>
                          </a:solidFill>
                          <a:latin typeface="Arial"/>
                          <a:ea typeface="Calibri"/>
                          <a:cs typeface="Times New Roman"/>
                        </a:rPr>
                        <a:t>интересны</a:t>
                      </a:r>
                      <a:r>
                        <a:rPr lang="ru-RU" sz="2400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400" i="1" dirty="0">
                          <a:solidFill>
                            <a:srgbClr val="000035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2400" i="1" dirty="0" err="1">
                          <a:solidFill>
                            <a:srgbClr val="000035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крат.форма</a:t>
                      </a:r>
                      <a:r>
                        <a:rPr lang="ru-RU" sz="2400" i="1" dirty="0">
                          <a:solidFill>
                            <a:srgbClr val="000035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)</a:t>
                      </a:r>
                      <a:r>
                        <a:rPr lang="ru-RU" sz="2400" dirty="0">
                          <a:solidFill>
                            <a:srgbClr val="000035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400" dirty="0">
                          <a:latin typeface="Arial"/>
                          <a:ea typeface="Calibri"/>
                          <a:cs typeface="Times New Roman"/>
                        </a:rPr>
                        <a:t>и хорошо </a:t>
                      </a:r>
                      <a:r>
                        <a:rPr lang="ru-RU" sz="2400" b="1" dirty="0">
                          <a:solidFill>
                            <a:srgbClr val="00B050"/>
                          </a:solidFill>
                          <a:latin typeface="Arial"/>
                          <a:ea typeface="Calibri"/>
                          <a:cs typeface="Times New Roman"/>
                        </a:rPr>
                        <a:t>иллюстрированы</a:t>
                      </a:r>
                      <a:r>
                        <a:rPr lang="ru-RU" sz="2400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400" i="1" dirty="0">
                          <a:solidFill>
                            <a:srgbClr val="000035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2400" i="1" dirty="0" err="1">
                          <a:solidFill>
                            <a:srgbClr val="000035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крат.форма</a:t>
                      </a:r>
                      <a:r>
                        <a:rPr lang="ru-RU" sz="2400" i="1" dirty="0">
                          <a:solidFill>
                            <a:srgbClr val="000035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)</a:t>
                      </a:r>
                      <a:r>
                        <a:rPr lang="ru-RU" sz="2400" dirty="0">
                          <a:solidFill>
                            <a:srgbClr val="000035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 </a:t>
                      </a:r>
                      <a:endParaRPr lang="ru-RU" sz="2400" dirty="0" smtClean="0">
                        <a:solidFill>
                          <a:srgbClr val="000035"/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i="1" dirty="0" smtClean="0">
                          <a:latin typeface="Arial"/>
                          <a:ea typeface="Calibri"/>
                          <a:cs typeface="Times New Roman"/>
                        </a:rPr>
                        <a:t>или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Arial"/>
                          <a:ea typeface="Calibri"/>
                          <a:cs typeface="Times New Roman"/>
                        </a:rPr>
                        <a:t>Книги эти </a:t>
                      </a:r>
                      <a:r>
                        <a:rPr lang="ru-RU" sz="2400" b="1" dirty="0">
                          <a:solidFill>
                            <a:srgbClr val="00B050"/>
                          </a:solidFill>
                          <a:latin typeface="Arial"/>
                          <a:ea typeface="Calibri"/>
                          <a:cs typeface="Times New Roman"/>
                        </a:rPr>
                        <a:t>интересные</a:t>
                      </a:r>
                      <a:r>
                        <a:rPr lang="ru-RU" sz="2400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400" i="1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(полн. форма)</a:t>
                      </a:r>
                      <a:r>
                        <a:rPr lang="ru-RU" sz="2400" b="1" dirty="0">
                          <a:solidFill>
                            <a:srgbClr val="FF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400" dirty="0">
                          <a:latin typeface="Arial"/>
                          <a:ea typeface="Calibri"/>
                          <a:cs typeface="Times New Roman"/>
                        </a:rPr>
                        <a:t>и хорошо </a:t>
                      </a:r>
                      <a:r>
                        <a:rPr lang="ru-RU" sz="2400" b="1" dirty="0" err="1" smtClean="0">
                          <a:solidFill>
                            <a:srgbClr val="00B050"/>
                          </a:solidFill>
                          <a:latin typeface="Arial"/>
                          <a:ea typeface="Calibri"/>
                          <a:cs typeface="Times New Roman"/>
                        </a:rPr>
                        <a:t>иллюстрирован-ные</a:t>
                      </a:r>
                      <a:r>
                        <a:rPr lang="ru-RU" sz="2400" b="1" dirty="0" smtClean="0">
                          <a:solidFill>
                            <a:srgbClr val="00B050"/>
                          </a:solidFill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400" i="1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(полн. форма)</a:t>
                      </a:r>
                      <a:r>
                        <a:rPr lang="ru-RU" sz="2400" b="1" dirty="0">
                          <a:solidFill>
                            <a:srgbClr val="00B050"/>
                          </a:solidFill>
                          <a:latin typeface="Arial"/>
                          <a:ea typeface="Calibri"/>
                          <a:cs typeface="Times New Roman"/>
                        </a:rPr>
                        <a:t>.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Не допускается объединение в ряду однородных членов полной и краткой формы </a:t>
                      </a:r>
                      <a:r>
                        <a:rPr lang="ru-RU" sz="2400" dirty="0" err="1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прилагатель-ных</a:t>
                      </a:r>
                      <a:r>
                        <a:rPr lang="ru-RU" sz="2400" dirty="0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4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или причастий.                                      </a:t>
                      </a:r>
                      <a:r>
                        <a:rPr lang="ru-RU" sz="2400" dirty="0">
                          <a:latin typeface="Arial"/>
                          <a:ea typeface="Calibri"/>
                          <a:cs typeface="Times New Roman"/>
                        </a:rPr>
                        <a:t>Однородные члены должны </a:t>
                      </a:r>
                      <a:r>
                        <a:rPr lang="ru-RU" sz="2400" dirty="0" err="1" smtClean="0">
                          <a:latin typeface="Arial"/>
                          <a:ea typeface="Calibri"/>
                          <a:cs typeface="Times New Roman"/>
                        </a:rPr>
                        <a:t>употреблять-ся</a:t>
                      </a:r>
                      <a:r>
                        <a:rPr lang="ru-RU" sz="2400" dirty="0" smtClean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400" b="1" u="sng" dirty="0">
                          <a:latin typeface="Arial"/>
                          <a:ea typeface="Calibri"/>
                          <a:cs typeface="Times New Roman"/>
                        </a:rPr>
                        <a:t>в одинаковой форме.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3. Ошибки </a:t>
            </a:r>
            <a:r>
              <a:rPr lang="ru-RU" sz="3600" b="1" dirty="0" smtClean="0"/>
              <a:t>в построении предложения с однородными членами</a:t>
            </a:r>
            <a:endParaRPr lang="ru-RU" sz="36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85720" y="1428736"/>
          <a:ext cx="8572560" cy="4907280"/>
        </p:xfrm>
        <a:graphic>
          <a:graphicData uri="http://schemas.openxmlformats.org/drawingml/2006/table">
            <a:tbl>
              <a:tblPr/>
              <a:tblGrid>
                <a:gridCol w="1928826"/>
                <a:gridCol w="1857388"/>
                <a:gridCol w="4786346"/>
              </a:tblGrid>
              <a:tr h="4064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Толпы людей были повсюду: </a:t>
                      </a: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Arial"/>
                          <a:ea typeface="Calibri"/>
                          <a:cs typeface="Times New Roman"/>
                        </a:rPr>
                        <a:t>на</a:t>
                      </a: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 улицах, площадях, </a:t>
                      </a: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Arial"/>
                          <a:ea typeface="Calibri"/>
                          <a:cs typeface="Times New Roman"/>
                        </a:rPr>
                        <a:t>скверах.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Толпы людей были повсюду: на улицах, площадях, </a:t>
                      </a:r>
                      <a:r>
                        <a:rPr lang="ru-RU" sz="2800" b="1" dirty="0">
                          <a:solidFill>
                            <a:srgbClr val="00B050"/>
                          </a:solidFill>
                          <a:latin typeface="Arial"/>
                          <a:ea typeface="Calibri"/>
                          <a:cs typeface="Times New Roman"/>
                        </a:rPr>
                        <a:t>в скверах.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Если все однородные члены употребляются с одним и тем же предлогом, то они нередко опускаются, чтобы избежать их «назойливого» повторения. Но если однородные члены имеют </a:t>
                      </a:r>
                      <a:r>
                        <a:rPr lang="ru-RU" sz="2800" b="1" u="sng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разные предлоги</a:t>
                      </a:r>
                      <a:r>
                        <a:rPr lang="ru-RU" sz="28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, то пропуск одного из них </a:t>
                      </a:r>
                      <a:r>
                        <a:rPr lang="ru-RU" sz="2800" b="1" u="sng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недопустим</a:t>
                      </a:r>
                      <a:r>
                        <a:rPr lang="ru-RU" sz="28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!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2" marR="361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3. Ошибки </a:t>
            </a:r>
            <a:r>
              <a:rPr lang="ru-RU" sz="3600" b="1" dirty="0" smtClean="0"/>
              <a:t>в построении предложения с однородными членами</a:t>
            </a:r>
            <a:endParaRPr lang="ru-RU" sz="36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85720" y="1714488"/>
          <a:ext cx="8572560" cy="3925824"/>
        </p:xfrm>
        <a:graphic>
          <a:graphicData uri="http://schemas.openxmlformats.org/drawingml/2006/table">
            <a:tbl>
              <a:tblPr/>
              <a:tblGrid>
                <a:gridCol w="3128354"/>
                <a:gridCol w="2772070"/>
                <a:gridCol w="2672136"/>
              </a:tblGrid>
              <a:tr h="33335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Жизнь крестьян изображена в произведениях русских </a:t>
                      </a:r>
                      <a:r>
                        <a:rPr lang="ru-RU" sz="2800" b="1" dirty="0">
                          <a:latin typeface="Arial"/>
                          <a:ea typeface="Calibri"/>
                          <a:cs typeface="Times New Roman"/>
                        </a:rPr>
                        <a:t>классиков (Р.п.)</a:t>
                      </a: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: </a:t>
                      </a: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Arial"/>
                          <a:ea typeface="Calibri"/>
                          <a:cs typeface="Times New Roman"/>
                        </a:rPr>
                        <a:t>Гоголь, Тургенев, Толстой (И.п.).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15" marR="55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Жизнь крестьян изображена в произведениях русских </a:t>
                      </a:r>
                      <a:r>
                        <a:rPr lang="ru-RU" sz="2800" b="1" dirty="0">
                          <a:latin typeface="Arial"/>
                          <a:ea typeface="Calibri"/>
                          <a:cs typeface="Times New Roman"/>
                        </a:rPr>
                        <a:t>классиков (Р.п.):</a:t>
                      </a: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b="1" dirty="0">
                          <a:solidFill>
                            <a:srgbClr val="00B050"/>
                          </a:solidFill>
                          <a:latin typeface="Arial"/>
                          <a:ea typeface="Calibri"/>
                          <a:cs typeface="Times New Roman"/>
                        </a:rPr>
                        <a:t>Гоголя, Тургенева, Толстого (Р.п.)</a:t>
                      </a: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.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15" marR="55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Все однородные члены должны стоять </a:t>
                      </a:r>
                      <a:r>
                        <a:rPr lang="ru-RU" sz="2800" b="1" u="sng" dirty="0">
                          <a:latin typeface="Arial"/>
                          <a:ea typeface="Calibri"/>
                          <a:cs typeface="Times New Roman"/>
                        </a:rPr>
                        <a:t>в том же падеже</a:t>
                      </a: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, что и 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 err="1">
                          <a:latin typeface="Arial"/>
                          <a:ea typeface="Calibri"/>
                          <a:cs typeface="Times New Roman"/>
                        </a:rPr>
                        <a:t>обобщающее</a:t>
                      </a:r>
                      <a:r>
                        <a:rPr lang="en-US" sz="2800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800" dirty="0" err="1">
                          <a:latin typeface="Arial"/>
                          <a:ea typeface="Calibri"/>
                          <a:cs typeface="Times New Roman"/>
                        </a:rPr>
                        <a:t>слово</a:t>
                      </a:r>
                      <a:r>
                        <a:rPr lang="en-US" sz="2800" dirty="0">
                          <a:latin typeface="Arial"/>
                          <a:ea typeface="Calibri"/>
                          <a:cs typeface="Times New Roman"/>
                        </a:rPr>
                        <a:t>. 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15" marR="55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3. Ошибки </a:t>
            </a:r>
            <a:r>
              <a:rPr lang="ru-RU" sz="3600" b="1" dirty="0" smtClean="0"/>
              <a:t>в построении предложения с однородными членами</a:t>
            </a:r>
            <a:endParaRPr lang="ru-RU" sz="36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14282" y="1643050"/>
          <a:ext cx="8643999" cy="3364992"/>
        </p:xfrm>
        <a:graphic>
          <a:graphicData uri="http://schemas.openxmlformats.org/drawingml/2006/table">
            <a:tbl>
              <a:tblPr/>
              <a:tblGrid>
                <a:gridCol w="3154424"/>
                <a:gridCol w="2795171"/>
                <a:gridCol w="2694404"/>
              </a:tblGrid>
              <a:tr h="28603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Arial"/>
                          <a:ea typeface="Calibri"/>
                          <a:cs typeface="Times New Roman"/>
                        </a:rPr>
                        <a:t>В пакете лежали апельсины, </a:t>
                      </a:r>
                      <a:r>
                        <a:rPr lang="ru-RU" sz="3200" b="1" dirty="0">
                          <a:solidFill>
                            <a:srgbClr val="FF0000"/>
                          </a:solidFill>
                          <a:latin typeface="Arial"/>
                          <a:ea typeface="Calibri"/>
                          <a:cs typeface="Times New Roman"/>
                        </a:rPr>
                        <a:t>сок</a:t>
                      </a:r>
                      <a:r>
                        <a:rPr lang="ru-RU" sz="3200" dirty="0">
                          <a:latin typeface="Arial"/>
                          <a:ea typeface="Calibri"/>
                          <a:cs typeface="Times New Roman"/>
                        </a:rPr>
                        <a:t>, бананы, </a:t>
                      </a:r>
                      <a:r>
                        <a:rPr lang="ru-RU" sz="3200" b="1" dirty="0">
                          <a:solidFill>
                            <a:srgbClr val="FF0000"/>
                          </a:solidFill>
                          <a:latin typeface="Arial"/>
                          <a:ea typeface="Calibri"/>
                          <a:cs typeface="Times New Roman"/>
                        </a:rPr>
                        <a:t>фрукты</a:t>
                      </a:r>
                      <a:r>
                        <a:rPr lang="ru-RU" sz="3200" dirty="0">
                          <a:latin typeface="Arial"/>
                          <a:ea typeface="Calibri"/>
                          <a:cs typeface="Times New Roman"/>
                        </a:rPr>
                        <a:t>.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15" marR="55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Arial"/>
                          <a:ea typeface="Calibri"/>
                          <a:cs typeface="Times New Roman"/>
                        </a:rPr>
                        <a:t>В пакете лежали </a:t>
                      </a:r>
                      <a:r>
                        <a:rPr lang="ru-RU" sz="3200" b="1" dirty="0">
                          <a:solidFill>
                            <a:srgbClr val="00B050"/>
                          </a:solidFill>
                          <a:latin typeface="Arial"/>
                          <a:ea typeface="Calibri"/>
                          <a:cs typeface="Times New Roman"/>
                        </a:rPr>
                        <a:t>сок</a:t>
                      </a:r>
                      <a:r>
                        <a:rPr lang="ru-RU" sz="3200" dirty="0">
                          <a:latin typeface="Arial"/>
                          <a:ea typeface="Calibri"/>
                          <a:cs typeface="Times New Roman"/>
                        </a:rPr>
                        <a:t> и </a:t>
                      </a:r>
                      <a:r>
                        <a:rPr lang="ru-RU" sz="3200" b="1" dirty="0">
                          <a:solidFill>
                            <a:srgbClr val="00B050"/>
                          </a:solidFill>
                          <a:latin typeface="Arial"/>
                          <a:ea typeface="Calibri"/>
                          <a:cs typeface="Times New Roman"/>
                        </a:rPr>
                        <a:t>фрукты</a:t>
                      </a:r>
                      <a:r>
                        <a:rPr lang="ru-RU" sz="3200" dirty="0">
                          <a:latin typeface="Arial"/>
                          <a:ea typeface="Calibri"/>
                          <a:cs typeface="Times New Roman"/>
                        </a:rPr>
                        <a:t>: апельсины, бананы.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15" marR="55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Arial"/>
                          <a:ea typeface="Calibri"/>
                          <a:cs typeface="Times New Roman"/>
                        </a:rPr>
                        <a:t>Смешение </a:t>
                      </a:r>
                      <a:r>
                        <a:rPr lang="ru-RU" sz="3200" dirty="0" err="1" smtClean="0">
                          <a:latin typeface="Arial"/>
                          <a:ea typeface="Calibri"/>
                          <a:cs typeface="Times New Roman"/>
                        </a:rPr>
                        <a:t>родо-видо-вых</a:t>
                      </a:r>
                      <a:r>
                        <a:rPr lang="ru-RU" sz="3200" dirty="0" smtClean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3200" dirty="0">
                          <a:latin typeface="Arial"/>
                          <a:ea typeface="Calibri"/>
                          <a:cs typeface="Times New Roman"/>
                        </a:rPr>
                        <a:t>понятий в ряду однородных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3200" dirty="0" err="1">
                          <a:latin typeface="Arial"/>
                          <a:ea typeface="Calibri"/>
                          <a:cs typeface="Times New Roman"/>
                        </a:rPr>
                        <a:t>членов</a:t>
                      </a:r>
                      <a:r>
                        <a:rPr lang="en-US" sz="3200" dirty="0">
                          <a:latin typeface="Arial"/>
                          <a:ea typeface="Calibri"/>
                          <a:cs typeface="Times New Roman"/>
                        </a:rPr>
                        <a:t>.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15" marR="55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3. Ошибки </a:t>
            </a:r>
            <a:r>
              <a:rPr lang="ru-RU" sz="3600" b="1" dirty="0" smtClean="0"/>
              <a:t>в построении предложения с однородными членами</a:t>
            </a:r>
            <a:endParaRPr lang="ru-RU" sz="36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42844" y="1142984"/>
          <a:ext cx="8858312" cy="5334000"/>
        </p:xfrm>
        <a:graphic>
          <a:graphicData uri="http://schemas.openxmlformats.org/drawingml/2006/table">
            <a:tbl>
              <a:tblPr/>
              <a:tblGrid>
                <a:gridCol w="2509855"/>
                <a:gridCol w="2509855"/>
                <a:gridCol w="3838602"/>
              </a:tblGrid>
              <a:tr h="4064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Можно </a:t>
                      </a:r>
                      <a:r>
                        <a:rPr lang="ru-RU" sz="2800" dirty="0" err="1" smtClean="0">
                          <a:latin typeface="Arial"/>
                          <a:ea typeface="Calibri"/>
                          <a:cs typeface="Times New Roman"/>
                        </a:rPr>
                        <a:t>утвер-ждать</a:t>
                      </a: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, что настроение было </a:t>
                      </a: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Arial"/>
                          <a:ea typeface="Calibri"/>
                          <a:cs typeface="Times New Roman"/>
                        </a:rPr>
                        <a:t>не </a:t>
                      </a: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Arial"/>
                          <a:ea typeface="Calibri"/>
                          <a:cs typeface="Times New Roman"/>
                        </a:rPr>
                        <a:t>только</a:t>
                      </a:r>
                      <a:r>
                        <a:rPr lang="ru-RU" sz="2800" dirty="0" smtClean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b="1" dirty="0" err="1" smtClean="0">
                          <a:solidFill>
                            <a:srgbClr val="FF0000"/>
                          </a:solidFill>
                          <a:latin typeface="Arial"/>
                          <a:ea typeface="Calibri"/>
                          <a:cs typeface="Times New Roman"/>
                        </a:rPr>
                        <a:t>глав-ным</a:t>
                      </a:r>
                      <a:r>
                        <a:rPr lang="ru-RU" sz="2800" dirty="0" smtClean="0">
                          <a:latin typeface="Arial"/>
                          <a:ea typeface="Calibri"/>
                          <a:cs typeface="Times New Roman"/>
                        </a:rPr>
                        <a:t>   </a:t>
                      </a: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для создателя </a:t>
                      </a:r>
                      <a:r>
                        <a:rPr lang="ru-RU" sz="2800" dirty="0" err="1" smtClean="0">
                          <a:latin typeface="Arial"/>
                          <a:ea typeface="Calibri"/>
                          <a:cs typeface="Times New Roman"/>
                        </a:rPr>
                        <a:t>стихотворе-ния</a:t>
                      </a: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Arial"/>
                          <a:ea typeface="Calibri"/>
                          <a:cs typeface="Times New Roman"/>
                        </a:rPr>
                        <a:t>но и для читателей.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857" marR="32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Можно </a:t>
                      </a:r>
                      <a:r>
                        <a:rPr lang="ru-RU" sz="2800" dirty="0" err="1" smtClean="0">
                          <a:latin typeface="Arial"/>
                          <a:ea typeface="Calibri"/>
                          <a:cs typeface="Times New Roman"/>
                        </a:rPr>
                        <a:t>утвер-ждать</a:t>
                      </a: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, что настроение было </a:t>
                      </a:r>
                      <a:r>
                        <a:rPr lang="ru-RU" sz="2800" dirty="0" err="1" smtClean="0">
                          <a:latin typeface="Arial"/>
                          <a:ea typeface="Calibri"/>
                          <a:cs typeface="Times New Roman"/>
                        </a:rPr>
                        <a:t>глав-ным</a:t>
                      </a:r>
                      <a:r>
                        <a:rPr lang="ru-RU" sz="2800" dirty="0" smtClean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b="1" dirty="0">
                          <a:solidFill>
                            <a:srgbClr val="00B050"/>
                          </a:solidFill>
                          <a:latin typeface="Arial"/>
                          <a:ea typeface="Calibri"/>
                          <a:cs typeface="Times New Roman"/>
                        </a:rPr>
                        <a:t>не </a:t>
                      </a:r>
                      <a:r>
                        <a:rPr lang="ru-RU" sz="2800" b="1" dirty="0" err="1" smtClean="0">
                          <a:solidFill>
                            <a:srgbClr val="00B050"/>
                          </a:solidFill>
                          <a:latin typeface="Arial"/>
                          <a:ea typeface="Calibri"/>
                          <a:cs typeface="Times New Roman"/>
                        </a:rPr>
                        <a:t>толь-ко</a:t>
                      </a:r>
                      <a:r>
                        <a:rPr lang="ru-RU" sz="2800" b="1" dirty="0" smtClean="0">
                          <a:solidFill>
                            <a:srgbClr val="00B050"/>
                          </a:solidFill>
                          <a:latin typeface="Arial"/>
                          <a:ea typeface="Calibri"/>
                          <a:cs typeface="Times New Roman"/>
                        </a:rPr>
                        <a:t>  </a:t>
                      </a:r>
                      <a:r>
                        <a:rPr lang="ru-RU" sz="2800" b="1" dirty="0">
                          <a:solidFill>
                            <a:srgbClr val="00B050"/>
                          </a:solidFill>
                          <a:latin typeface="Arial"/>
                          <a:ea typeface="Calibri"/>
                          <a:cs typeface="Times New Roman"/>
                        </a:rPr>
                        <a:t>для </a:t>
                      </a:r>
                      <a:r>
                        <a:rPr lang="ru-RU" sz="2800" b="1" dirty="0" err="1" smtClean="0">
                          <a:solidFill>
                            <a:srgbClr val="00B050"/>
                          </a:solidFill>
                          <a:latin typeface="Arial"/>
                          <a:ea typeface="Calibri"/>
                          <a:cs typeface="Times New Roman"/>
                        </a:rPr>
                        <a:t>со-здателя</a:t>
                      </a:r>
                      <a:r>
                        <a:rPr lang="ru-RU" sz="2800" dirty="0" smtClean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dirty="0" err="1" smtClean="0">
                          <a:latin typeface="Arial"/>
                          <a:ea typeface="Calibri"/>
                          <a:cs typeface="Times New Roman"/>
                        </a:rPr>
                        <a:t>сти-хотворения</a:t>
                      </a: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ru-RU" sz="2800" b="1" dirty="0">
                          <a:solidFill>
                            <a:srgbClr val="00B050"/>
                          </a:solidFill>
                          <a:latin typeface="Arial"/>
                          <a:ea typeface="Calibri"/>
                          <a:cs typeface="Times New Roman"/>
                        </a:rPr>
                        <a:t>но и для читателей.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857" marR="32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Нарушен порядок слов при </a:t>
                      </a:r>
                      <a:r>
                        <a:rPr lang="ru-RU" sz="2800" dirty="0" err="1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использова-нии</a:t>
                      </a:r>
                      <a:r>
                        <a:rPr lang="ru-RU" sz="2800" dirty="0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двойных </a:t>
                      </a:r>
                      <a:r>
                        <a:rPr lang="ru-RU" sz="2800" dirty="0" err="1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сопоста-вительных</a:t>
                      </a:r>
                      <a:r>
                        <a:rPr lang="ru-RU" sz="2800" dirty="0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союзов (</a:t>
                      </a:r>
                      <a:r>
                        <a:rPr lang="ru-RU" sz="1400" i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не только..., но и; не столько..., сколько; как..., так и; хотя..., но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и др.</a:t>
                      </a:r>
                      <a:r>
                        <a:rPr lang="ru-RU" sz="28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), </a:t>
                      </a:r>
                      <a:r>
                        <a:rPr lang="ru-RU" sz="2800" dirty="0" err="1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повторя-ющихся</a:t>
                      </a:r>
                      <a:r>
                        <a:rPr lang="ru-RU" sz="2800" dirty="0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союзов (</a:t>
                      </a:r>
                      <a:r>
                        <a:rPr lang="ru-RU" sz="1400" i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то... то; не то... не то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и др.</a:t>
                      </a:r>
                      <a:r>
                        <a:rPr lang="ru-RU" sz="28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).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28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Части </a:t>
                      </a:r>
                      <a:r>
                        <a:rPr lang="ru-RU" sz="2800" b="1" dirty="0" err="1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та-ких</a:t>
                      </a:r>
                      <a:r>
                        <a:rPr lang="ru-RU" sz="2800" b="1" dirty="0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союзов должны стоять </a:t>
                      </a:r>
                      <a:r>
                        <a:rPr lang="ru-RU" sz="2800" b="1" dirty="0" err="1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непосредст-венно</a:t>
                      </a:r>
                      <a:r>
                        <a:rPr lang="ru-RU" sz="2800" b="1" dirty="0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рядом с однородными членами!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857" marR="328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3. Ошибки </a:t>
            </a:r>
            <a:r>
              <a:rPr lang="ru-RU" sz="3600" b="1" dirty="0" smtClean="0"/>
              <a:t>в построении предложения с однородными членами</a:t>
            </a:r>
            <a:endParaRPr lang="ru-RU" sz="36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42844" y="1357298"/>
          <a:ext cx="8858312" cy="4907280"/>
        </p:xfrm>
        <a:graphic>
          <a:graphicData uri="http://schemas.openxmlformats.org/drawingml/2006/table">
            <a:tbl>
              <a:tblPr/>
              <a:tblGrid>
                <a:gridCol w="3071834"/>
                <a:gridCol w="2714644"/>
                <a:gridCol w="3071834"/>
              </a:tblGrid>
              <a:tr h="36490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В Северной Африке мы наблюдали много особенностей </a:t>
                      </a: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Arial"/>
                          <a:ea typeface="Calibri"/>
                          <a:cs typeface="Times New Roman"/>
                        </a:rPr>
                        <a:t>как</a:t>
                      </a: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 в  природе, </a:t>
                      </a: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Arial"/>
                          <a:ea typeface="Calibri"/>
                          <a:cs typeface="Times New Roman"/>
                        </a:rPr>
                        <a:t>а также</a:t>
                      </a: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 и в людских нравах. 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i="1" dirty="0">
                          <a:latin typeface="Arial"/>
                          <a:ea typeface="Calibri"/>
                          <a:cs typeface="Times New Roman"/>
                        </a:rPr>
                        <a:t>(нет союза не только…, а также)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15" marR="55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В Северной Африке мы наблюдали много особенностей </a:t>
                      </a:r>
                      <a:r>
                        <a:rPr lang="ru-RU" sz="2800" b="1" dirty="0">
                          <a:solidFill>
                            <a:srgbClr val="00B050"/>
                          </a:solidFill>
                          <a:latin typeface="Arial"/>
                          <a:ea typeface="Calibri"/>
                          <a:cs typeface="Times New Roman"/>
                        </a:rPr>
                        <a:t>как</a:t>
                      </a: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 в  природе, </a:t>
                      </a:r>
                      <a:r>
                        <a:rPr lang="ru-RU" sz="2800" b="1" dirty="0">
                          <a:solidFill>
                            <a:srgbClr val="00B050"/>
                          </a:solidFill>
                          <a:latin typeface="Arial"/>
                          <a:ea typeface="Calibri"/>
                          <a:cs typeface="Times New Roman"/>
                        </a:rPr>
                        <a:t>так</a:t>
                      </a: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  и в людских нравах.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15" marR="55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Части двойного союза постоянны, их нельзя заменять другими словами: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Arial"/>
                          <a:ea typeface="Calibri"/>
                          <a:cs typeface="Times New Roman"/>
                        </a:rPr>
                        <a:t>не только … но и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Arial"/>
                          <a:ea typeface="Calibri"/>
                          <a:cs typeface="Times New Roman"/>
                        </a:rPr>
                        <a:t>если не…, то 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800" b="1" dirty="0" err="1">
                          <a:latin typeface="Arial"/>
                          <a:ea typeface="Calibri"/>
                          <a:cs typeface="Times New Roman"/>
                        </a:rPr>
                        <a:t>как</a:t>
                      </a:r>
                      <a:r>
                        <a:rPr lang="en-US" sz="2800" b="1" dirty="0">
                          <a:latin typeface="Arial"/>
                          <a:ea typeface="Calibri"/>
                          <a:cs typeface="Times New Roman"/>
                        </a:rPr>
                        <a:t>…, </a:t>
                      </a:r>
                      <a:r>
                        <a:rPr lang="en-US" sz="2800" b="1" dirty="0" err="1">
                          <a:latin typeface="Arial"/>
                          <a:ea typeface="Calibri"/>
                          <a:cs typeface="Times New Roman"/>
                        </a:rPr>
                        <a:t>так</a:t>
                      </a:r>
                      <a:r>
                        <a:rPr lang="en-US" sz="2800" b="1" dirty="0">
                          <a:latin typeface="Arial"/>
                          <a:ea typeface="Calibri"/>
                          <a:cs typeface="Times New Roman"/>
                        </a:rPr>
                        <a:t> и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15" marR="55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501122" cy="1143000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4. Нарушения </a:t>
            </a:r>
            <a:r>
              <a:rPr lang="ru-RU" sz="3600" b="1" dirty="0" smtClean="0"/>
              <a:t>в построении предложения с причастным оборотом</a:t>
            </a:r>
            <a:endParaRPr lang="ru-RU" sz="36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57158" y="1357298"/>
          <a:ext cx="8572561" cy="4486656"/>
        </p:xfrm>
        <a:graphic>
          <a:graphicData uri="http://schemas.openxmlformats.org/drawingml/2006/table">
            <a:tbl>
              <a:tblPr/>
              <a:tblGrid>
                <a:gridCol w="3128355"/>
                <a:gridCol w="2772070"/>
                <a:gridCol w="2672136"/>
              </a:tblGrid>
              <a:tr h="3175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Arial"/>
                          <a:ea typeface="Calibri"/>
                          <a:cs typeface="Times New Roman"/>
                        </a:rPr>
                        <a:t>Журналист  беседовал  с  командой  футболистов,  </a:t>
                      </a:r>
                      <a:r>
                        <a:rPr lang="ru-RU" sz="3200" b="1" dirty="0" err="1" smtClean="0">
                          <a:latin typeface="Arial"/>
                          <a:ea typeface="Calibri"/>
                          <a:cs typeface="Times New Roman"/>
                        </a:rPr>
                        <a:t>участвовав-ш</a:t>
                      </a:r>
                      <a:r>
                        <a:rPr lang="ru-RU" sz="3200" b="1" dirty="0" err="1" smtClean="0">
                          <a:solidFill>
                            <a:srgbClr val="FF0000"/>
                          </a:solidFill>
                          <a:latin typeface="Arial"/>
                          <a:ea typeface="Calibri"/>
                          <a:cs typeface="Times New Roman"/>
                        </a:rPr>
                        <a:t>ими</a:t>
                      </a:r>
                      <a:r>
                        <a:rPr lang="ru-RU" sz="3200" b="1" dirty="0" smtClean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3200" dirty="0">
                          <a:latin typeface="Arial"/>
                          <a:ea typeface="Calibri"/>
                          <a:cs typeface="Times New Roman"/>
                        </a:rPr>
                        <a:t>в чемпионате.  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15" marR="55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Arial"/>
                          <a:ea typeface="Calibri"/>
                          <a:cs typeface="Times New Roman"/>
                        </a:rPr>
                        <a:t>Журналист  беседовал  с  командой  футболистов </a:t>
                      </a:r>
                      <a:r>
                        <a:rPr lang="ru-RU" sz="3200" b="1" dirty="0">
                          <a:solidFill>
                            <a:srgbClr val="00B050"/>
                          </a:solidFill>
                          <a:latin typeface="Arial"/>
                          <a:ea typeface="Calibri"/>
                          <a:cs typeface="Times New Roman"/>
                        </a:rPr>
                        <a:t>(каких?)</a:t>
                      </a:r>
                      <a:r>
                        <a:rPr lang="ru-RU" sz="3200" dirty="0">
                          <a:latin typeface="Arial"/>
                          <a:ea typeface="Calibri"/>
                          <a:cs typeface="Times New Roman"/>
                        </a:rPr>
                        <a:t>,  </a:t>
                      </a:r>
                      <a:r>
                        <a:rPr lang="ru-RU" sz="3200" b="1" dirty="0" err="1" smtClean="0">
                          <a:latin typeface="Arial"/>
                          <a:ea typeface="Calibri"/>
                          <a:cs typeface="Times New Roman"/>
                        </a:rPr>
                        <a:t>участвовав-ш</a:t>
                      </a:r>
                      <a:r>
                        <a:rPr lang="ru-RU" sz="3200" b="1" dirty="0" err="1" smtClean="0">
                          <a:solidFill>
                            <a:srgbClr val="00B050"/>
                          </a:solidFill>
                          <a:latin typeface="Arial"/>
                          <a:ea typeface="Calibri"/>
                          <a:cs typeface="Times New Roman"/>
                        </a:rPr>
                        <a:t>их</a:t>
                      </a:r>
                      <a:r>
                        <a:rPr lang="ru-RU" sz="3200" dirty="0" smtClean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3200" dirty="0">
                          <a:latin typeface="Arial"/>
                          <a:ea typeface="Calibri"/>
                          <a:cs typeface="Times New Roman"/>
                        </a:rPr>
                        <a:t>в чемпионате.  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15" marR="55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Arial"/>
                          <a:ea typeface="Calibri"/>
                          <a:cs typeface="Times New Roman"/>
                        </a:rPr>
                        <a:t>Причастие должно быть </a:t>
                      </a:r>
                      <a:r>
                        <a:rPr lang="ru-RU" sz="3200" b="1" dirty="0">
                          <a:latin typeface="Arial"/>
                          <a:ea typeface="Calibri"/>
                          <a:cs typeface="Times New Roman"/>
                        </a:rPr>
                        <a:t>согласовано с </a:t>
                      </a:r>
                      <a:r>
                        <a:rPr lang="ru-RU" sz="3200" b="1" dirty="0" err="1" smtClean="0">
                          <a:latin typeface="Arial"/>
                          <a:ea typeface="Calibri"/>
                          <a:cs typeface="Times New Roman"/>
                        </a:rPr>
                        <a:t>определя-емым</a:t>
                      </a:r>
                      <a:r>
                        <a:rPr lang="ru-RU" sz="3200" b="1" dirty="0" smtClean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3200" b="1" dirty="0">
                          <a:latin typeface="Arial"/>
                          <a:ea typeface="Calibri"/>
                          <a:cs typeface="Times New Roman"/>
                        </a:rPr>
                        <a:t>словом.</a:t>
                      </a:r>
                      <a:endParaRPr lang="ru-RU" sz="3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15" marR="55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572560" cy="1143000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4. Нарушения </a:t>
            </a:r>
            <a:r>
              <a:rPr lang="ru-RU" sz="3600" b="1" dirty="0" smtClean="0"/>
              <a:t>в построении предложения с причастным оборотом</a:t>
            </a:r>
            <a:endParaRPr lang="ru-RU" sz="36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14281" y="1285860"/>
          <a:ext cx="8715438" cy="5398008"/>
        </p:xfrm>
        <a:graphic>
          <a:graphicData uri="http://schemas.openxmlformats.org/drawingml/2006/table">
            <a:tbl>
              <a:tblPr/>
              <a:tblGrid>
                <a:gridCol w="3180494"/>
                <a:gridCol w="2818272"/>
                <a:gridCol w="2716672"/>
              </a:tblGrid>
              <a:tr h="387821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Одно</a:t>
                      </a:r>
                      <a:r>
                        <a:rPr lang="ru-RU" sz="2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из чудес на Курильской гряде, </a:t>
                      </a:r>
                      <a:r>
                        <a:rPr lang="ru-RU" sz="2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привлекающ</a:t>
                      </a: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их</a:t>
                      </a:r>
                      <a:r>
                        <a:rPr lang="ru-RU" sz="2800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туристов со всего света, связано с гейзерами и вулканами.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15" marR="55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Одно</a:t>
                      </a:r>
                      <a:r>
                        <a:rPr lang="ru-RU" sz="2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800" b="1" dirty="0">
                          <a:solidFill>
                            <a:srgbClr val="00B05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(какое?)</a:t>
                      </a:r>
                      <a:r>
                        <a:rPr lang="ru-RU" sz="2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из чудес на Курильской гряде, </a:t>
                      </a:r>
                      <a:r>
                        <a:rPr lang="ru-RU" sz="2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привлекающ</a:t>
                      </a:r>
                      <a:r>
                        <a:rPr lang="ru-RU" sz="2800" b="1" dirty="0">
                          <a:solidFill>
                            <a:srgbClr val="00B05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ее</a:t>
                      </a:r>
                      <a:r>
                        <a:rPr lang="ru-RU" sz="2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туристов со всего света, связано с гейзерами и вулканами.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15" marR="55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Если подлежащее выражено словосочетанием  (</a:t>
                      </a:r>
                      <a:r>
                        <a:rPr lang="ru-RU" sz="2800" i="1" dirty="0">
                          <a:latin typeface="Arial"/>
                          <a:ea typeface="Calibri"/>
                          <a:cs typeface="Times New Roman"/>
                        </a:rPr>
                        <a:t>одно из чудес), </a:t>
                      </a: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то причастие должно быть согласовано с числительным</a:t>
                      </a:r>
                      <a:r>
                        <a:rPr lang="ru-RU" sz="2800" i="1" dirty="0">
                          <a:latin typeface="Arial"/>
                          <a:ea typeface="Calibri"/>
                          <a:cs typeface="Times New Roman"/>
                        </a:rPr>
                        <a:t> одно.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15" marR="55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501122" cy="1143000"/>
          </a:xfrm>
        </p:spPr>
        <p:txBody>
          <a:bodyPr>
            <a:normAutofit/>
          </a:bodyPr>
          <a:lstStyle/>
          <a:p>
            <a:r>
              <a:rPr lang="ru-RU" sz="3600" b="1" smtClean="0"/>
              <a:t>4. </a:t>
            </a:r>
            <a:r>
              <a:rPr lang="ru-RU" sz="3600" b="1" dirty="0" smtClean="0"/>
              <a:t>Нарушения </a:t>
            </a:r>
            <a:r>
              <a:rPr lang="ru-RU" sz="3600" b="1" dirty="0" smtClean="0"/>
              <a:t>в построении предложения с причастным оборотом</a:t>
            </a:r>
            <a:endParaRPr lang="ru-RU" sz="36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14281" y="1285860"/>
          <a:ext cx="8715438" cy="5398008"/>
        </p:xfrm>
        <a:graphic>
          <a:graphicData uri="http://schemas.openxmlformats.org/drawingml/2006/table">
            <a:tbl>
              <a:tblPr/>
              <a:tblGrid>
                <a:gridCol w="2643207"/>
                <a:gridCol w="3355559"/>
                <a:gridCol w="2716672"/>
              </a:tblGrid>
              <a:tr h="53578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Arial"/>
                          <a:ea typeface="Calibri"/>
                          <a:cs typeface="Times New Roman"/>
                        </a:rPr>
                        <a:t>Приехавшие</a:t>
                      </a: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Arial"/>
                          <a:ea typeface="Calibri"/>
                          <a:cs typeface="Times New Roman"/>
                        </a:rPr>
                        <a:t>делегаты</a:t>
                      </a: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b="1" dirty="0">
                          <a:latin typeface="Arial"/>
                          <a:ea typeface="Calibri"/>
                          <a:cs typeface="Times New Roman"/>
                        </a:rPr>
                        <a:t>на конференцию</a:t>
                      </a: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 должны </a:t>
                      </a:r>
                      <a:r>
                        <a:rPr lang="ru-RU" sz="2800" dirty="0" err="1" smtClean="0">
                          <a:latin typeface="Arial"/>
                          <a:ea typeface="Calibri"/>
                          <a:cs typeface="Times New Roman"/>
                        </a:rPr>
                        <a:t>зарегистриро-ваться</a:t>
                      </a: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.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15" marR="55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Делегаты, </a:t>
                      </a:r>
                      <a:r>
                        <a:rPr lang="ru-RU" sz="2800" b="1" dirty="0" smtClean="0">
                          <a:latin typeface="Arial"/>
                          <a:ea typeface="Calibri"/>
                          <a:cs typeface="Times New Roman"/>
                        </a:rPr>
                        <a:t>приехавшие </a:t>
                      </a:r>
                      <a:r>
                        <a:rPr lang="ru-RU" sz="2800" b="1" dirty="0">
                          <a:latin typeface="Arial"/>
                          <a:ea typeface="Calibri"/>
                          <a:cs typeface="Times New Roman"/>
                        </a:rPr>
                        <a:t>на конференцию</a:t>
                      </a: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, должны </a:t>
                      </a:r>
                      <a:r>
                        <a:rPr lang="ru-RU" sz="2800" dirty="0" err="1" smtClean="0">
                          <a:latin typeface="Arial"/>
                          <a:ea typeface="Calibri"/>
                          <a:cs typeface="Times New Roman"/>
                        </a:rPr>
                        <a:t>зарегист-рироваться</a:t>
                      </a: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. </a:t>
                      </a:r>
                      <a:endParaRPr lang="ru-RU" sz="2800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Arial"/>
                          <a:ea typeface="Calibri"/>
                          <a:cs typeface="Times New Roman"/>
                        </a:rPr>
                        <a:t>Приехавшие на конференцию</a:t>
                      </a: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 делегаты должны </a:t>
                      </a:r>
                      <a:r>
                        <a:rPr lang="ru-RU" sz="2800" dirty="0" smtClean="0">
                          <a:latin typeface="Arial"/>
                          <a:ea typeface="Calibri"/>
                          <a:cs typeface="Times New Roman"/>
                        </a:rPr>
                        <a:t>зарегистрировать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err="1" smtClean="0">
                          <a:latin typeface="Arial"/>
                          <a:ea typeface="Calibri"/>
                          <a:cs typeface="Times New Roman"/>
                        </a:rPr>
                        <a:t>ся</a:t>
                      </a: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.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15" marR="55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Определяемое слово </a:t>
                      </a:r>
                      <a:r>
                        <a:rPr lang="ru-RU" sz="2800" b="1" u="sng" dirty="0">
                          <a:latin typeface="Arial"/>
                          <a:ea typeface="Calibri"/>
                          <a:cs typeface="Times New Roman"/>
                        </a:rPr>
                        <a:t>не должно разрывать</a:t>
                      </a: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 причастный оборот.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15" marR="55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501122" cy="1143000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1. Неправильное </a:t>
            </a:r>
            <a:r>
              <a:rPr lang="ru-RU" sz="3600" b="1" dirty="0" smtClean="0"/>
              <a:t>употребление падежной формы сущ. и мест.  с предлогом и без.</a:t>
            </a:r>
            <a:endParaRPr lang="ru-RU" sz="3600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57158" y="1714488"/>
          <a:ext cx="8572561" cy="4214842"/>
        </p:xfrm>
        <a:graphic>
          <a:graphicData uri="http://schemas.openxmlformats.org/drawingml/2006/table">
            <a:tbl>
              <a:tblPr/>
              <a:tblGrid>
                <a:gridCol w="3128355"/>
                <a:gridCol w="2772070"/>
                <a:gridCol w="2672136"/>
              </a:tblGrid>
              <a:tr h="42148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dirty="0">
                          <a:latin typeface="Arial"/>
                          <a:ea typeface="Calibri"/>
                          <a:cs typeface="Times New Roman"/>
                        </a:rPr>
                        <a:t>описывать </a:t>
                      </a:r>
                      <a:r>
                        <a:rPr lang="ru-RU" sz="3200" b="1" dirty="0">
                          <a:solidFill>
                            <a:srgbClr val="FF0000"/>
                          </a:solidFill>
                          <a:latin typeface="Arial"/>
                          <a:ea typeface="Calibri"/>
                          <a:cs typeface="Times New Roman"/>
                        </a:rPr>
                        <a:t>(о чём? П.п.)</a:t>
                      </a:r>
                      <a:r>
                        <a:rPr lang="ru-RU" sz="3200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3200" b="1" dirty="0">
                          <a:latin typeface="Arial"/>
                          <a:ea typeface="Calibri"/>
                          <a:cs typeface="Times New Roman"/>
                        </a:rPr>
                        <a:t>о происшествии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15" marR="55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dirty="0">
                          <a:latin typeface="Arial"/>
                          <a:ea typeface="Calibri"/>
                          <a:cs typeface="Times New Roman"/>
                        </a:rPr>
                        <a:t>описывать </a:t>
                      </a:r>
                      <a:r>
                        <a:rPr lang="ru-RU" sz="3200" b="1" dirty="0">
                          <a:solidFill>
                            <a:srgbClr val="00B050"/>
                          </a:solidFill>
                          <a:latin typeface="Arial"/>
                          <a:ea typeface="Calibri"/>
                          <a:cs typeface="Times New Roman"/>
                        </a:rPr>
                        <a:t>(кого? что? В.п.)</a:t>
                      </a:r>
                      <a:r>
                        <a:rPr lang="ru-RU" sz="3200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3200" b="1" dirty="0" err="1" smtClean="0">
                          <a:latin typeface="Arial"/>
                          <a:ea typeface="Calibri"/>
                          <a:cs typeface="Times New Roman"/>
                        </a:rPr>
                        <a:t>происшест-вие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15" marR="55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dirty="0">
                          <a:latin typeface="Calibri"/>
                          <a:ea typeface="Calibri"/>
                          <a:cs typeface="Times New Roman"/>
                        </a:rPr>
                        <a:t>Зависимое слово при глаголе </a:t>
                      </a:r>
                      <a:r>
                        <a:rPr lang="ru-RU" sz="3200" i="1" dirty="0">
                          <a:latin typeface="Calibri"/>
                          <a:ea typeface="Calibri"/>
                          <a:cs typeface="Times New Roman"/>
                        </a:rPr>
                        <a:t>описывать </a:t>
                      </a:r>
                      <a:r>
                        <a:rPr lang="ru-RU" sz="3200" dirty="0">
                          <a:latin typeface="Calibri"/>
                          <a:ea typeface="Calibri"/>
                          <a:cs typeface="Times New Roman"/>
                        </a:rPr>
                        <a:t> должно стоять  </a:t>
                      </a:r>
                      <a:r>
                        <a:rPr lang="ru-RU" sz="3200" b="1" u="sng" dirty="0">
                          <a:latin typeface="Calibri"/>
                          <a:ea typeface="Calibri"/>
                          <a:cs typeface="Times New Roman"/>
                        </a:rPr>
                        <a:t>в В.п</a:t>
                      </a:r>
                      <a:r>
                        <a:rPr lang="ru-RU" sz="3200" b="1" dirty="0">
                          <a:latin typeface="Calibri"/>
                          <a:ea typeface="Calibri"/>
                          <a:cs typeface="Times New Roman"/>
                        </a:rPr>
                        <a:t>. </a:t>
                      </a:r>
                      <a:r>
                        <a:rPr lang="ru-RU" sz="3200" b="1" u="sng" dirty="0">
                          <a:latin typeface="Calibri"/>
                          <a:ea typeface="Calibri"/>
                          <a:cs typeface="Times New Roman"/>
                        </a:rPr>
                        <a:t>без предлога</a:t>
                      </a:r>
                      <a:r>
                        <a:rPr lang="ru-RU" sz="3200" b="1" i="1" dirty="0">
                          <a:latin typeface="Calibri"/>
                          <a:ea typeface="Calibri"/>
                          <a:cs typeface="Times New Roman"/>
                        </a:rPr>
                        <a:t>.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15" marR="55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429684" cy="1143000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4. Нарушения </a:t>
            </a:r>
            <a:r>
              <a:rPr lang="ru-RU" sz="3600" b="1" dirty="0" smtClean="0"/>
              <a:t>в построении предложения с причастным оборотом</a:t>
            </a:r>
            <a:endParaRPr lang="ru-RU" sz="36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42844" y="1214422"/>
          <a:ext cx="8858312" cy="5398008"/>
        </p:xfrm>
        <a:graphic>
          <a:graphicData uri="http://schemas.openxmlformats.org/drawingml/2006/table">
            <a:tbl>
              <a:tblPr/>
              <a:tblGrid>
                <a:gridCol w="2613928"/>
                <a:gridCol w="3483177"/>
                <a:gridCol w="2761207"/>
              </a:tblGrid>
              <a:tr h="42465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Надо поощрять учеников, </a:t>
                      </a: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Arial"/>
                          <a:ea typeface="Calibri"/>
                          <a:cs typeface="Times New Roman"/>
                        </a:rPr>
                        <a:t>стремящихся</a:t>
                      </a: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 к знаниям и </a:t>
                      </a: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Arial"/>
                          <a:ea typeface="Calibri"/>
                          <a:cs typeface="Times New Roman"/>
                        </a:rPr>
                        <a:t>которые</a:t>
                      </a: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 активно </a:t>
                      </a: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Arial"/>
                          <a:ea typeface="Calibri"/>
                          <a:cs typeface="Times New Roman"/>
                        </a:rPr>
                        <a:t>участвуют</a:t>
                      </a: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 в ходе урока.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8" marR="451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Надо поощрять учеников, </a:t>
                      </a:r>
                      <a:r>
                        <a:rPr lang="ru-RU" sz="2800" b="1" dirty="0" err="1" smtClean="0">
                          <a:solidFill>
                            <a:srgbClr val="00B050"/>
                          </a:solidFill>
                          <a:latin typeface="Arial"/>
                          <a:ea typeface="Calibri"/>
                          <a:cs typeface="Times New Roman"/>
                        </a:rPr>
                        <a:t>стремя-щихся</a:t>
                      </a:r>
                      <a:r>
                        <a:rPr lang="ru-RU" sz="2800" dirty="0" smtClean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к знаниям и активно </a:t>
                      </a:r>
                      <a:r>
                        <a:rPr lang="ru-RU" sz="2800" b="1" dirty="0" err="1" smtClean="0">
                          <a:solidFill>
                            <a:srgbClr val="00B050"/>
                          </a:solidFill>
                          <a:latin typeface="Arial"/>
                          <a:ea typeface="Calibri"/>
                          <a:cs typeface="Times New Roman"/>
                        </a:rPr>
                        <a:t>участвую-щих</a:t>
                      </a:r>
                      <a:r>
                        <a:rPr lang="ru-RU" sz="2800" dirty="0" smtClean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в ходе </a:t>
                      </a:r>
                      <a:r>
                        <a:rPr lang="ru-RU" sz="2800" dirty="0" smtClean="0">
                          <a:latin typeface="Arial"/>
                          <a:ea typeface="Calibri"/>
                          <a:cs typeface="Times New Roman"/>
                        </a:rPr>
                        <a:t>урока.                        </a:t>
                      </a:r>
                      <a:r>
                        <a:rPr lang="ru-RU" sz="2800" i="1" dirty="0">
                          <a:latin typeface="Arial"/>
                          <a:ea typeface="Calibri"/>
                          <a:cs typeface="Times New Roman"/>
                        </a:rPr>
                        <a:t>или</a:t>
                      </a: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                                                                 Надо поощрять учеников, </a:t>
                      </a:r>
                      <a:r>
                        <a:rPr lang="ru-RU" sz="2800" b="1" dirty="0">
                          <a:solidFill>
                            <a:srgbClr val="00B050"/>
                          </a:solidFill>
                          <a:latin typeface="Arial"/>
                          <a:ea typeface="Calibri"/>
                          <a:cs typeface="Times New Roman"/>
                        </a:rPr>
                        <a:t>которые</a:t>
                      </a: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b="1" dirty="0">
                          <a:solidFill>
                            <a:srgbClr val="00B050"/>
                          </a:solidFill>
                          <a:latin typeface="Arial"/>
                          <a:ea typeface="Calibri"/>
                          <a:cs typeface="Times New Roman"/>
                        </a:rPr>
                        <a:t>стремятся</a:t>
                      </a: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 к </a:t>
                      </a:r>
                      <a:r>
                        <a:rPr lang="ru-RU" sz="2800" dirty="0" err="1" smtClean="0">
                          <a:latin typeface="Arial"/>
                          <a:ea typeface="Calibri"/>
                          <a:cs typeface="Times New Roman"/>
                        </a:rPr>
                        <a:t>зна-ниям</a:t>
                      </a:r>
                      <a:r>
                        <a:rPr lang="ru-RU" sz="2800" dirty="0" smtClean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и активно </a:t>
                      </a:r>
                      <a:r>
                        <a:rPr lang="ru-RU" sz="2800" b="1" dirty="0" smtClean="0">
                          <a:solidFill>
                            <a:srgbClr val="00B050"/>
                          </a:solidFill>
                          <a:latin typeface="Arial"/>
                          <a:ea typeface="Calibri"/>
                          <a:cs typeface="Times New Roman"/>
                        </a:rPr>
                        <a:t>участвуют</a:t>
                      </a:r>
                      <a:r>
                        <a:rPr lang="ru-RU" sz="2800" dirty="0" smtClean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в ходе урока.                        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8" marR="451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Не следует </a:t>
                      </a:r>
                      <a:r>
                        <a:rPr lang="ru-RU" sz="2800" dirty="0" err="1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со-единять</a:t>
                      </a:r>
                      <a:r>
                        <a:rPr lang="ru-RU" sz="2800" dirty="0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как </a:t>
                      </a:r>
                      <a:r>
                        <a:rPr lang="ru-RU" sz="2800" dirty="0" err="1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од-нородные</a:t>
                      </a:r>
                      <a:r>
                        <a:rPr lang="ru-RU" sz="2800" dirty="0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dirty="0" err="1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чле-ны</a:t>
                      </a:r>
                      <a:r>
                        <a:rPr lang="ru-RU" sz="2800" dirty="0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dirty="0" err="1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разнотип-ные</a:t>
                      </a:r>
                      <a:r>
                        <a:rPr lang="ru-RU" sz="2800" dirty="0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dirty="0" err="1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синтакси-ческие</a:t>
                      </a:r>
                      <a:r>
                        <a:rPr lang="ru-RU" sz="2800" dirty="0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dirty="0" err="1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конст-рукции</a:t>
                      </a:r>
                      <a:r>
                        <a:rPr lang="ru-RU" sz="28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:     </a:t>
                      </a:r>
                      <a:r>
                        <a:rPr lang="ru-RU" sz="2800" dirty="0" err="1" smtClean="0">
                          <a:latin typeface="Arial"/>
                          <a:ea typeface="Calibri"/>
                          <a:cs typeface="Times New Roman"/>
                        </a:rPr>
                        <a:t>при-частный</a:t>
                      </a:r>
                      <a:r>
                        <a:rPr lang="ru-RU" sz="2800" dirty="0" smtClean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оборот и </a:t>
                      </a:r>
                      <a:r>
                        <a:rPr lang="ru-RU" sz="2800" dirty="0" err="1" smtClean="0">
                          <a:latin typeface="Arial"/>
                          <a:ea typeface="Calibri"/>
                          <a:cs typeface="Times New Roman"/>
                        </a:rPr>
                        <a:t>определи-тельное</a:t>
                      </a:r>
                      <a:r>
                        <a:rPr lang="ru-RU" sz="2800" dirty="0" smtClean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придаточное.</a:t>
                      </a:r>
                      <a:r>
                        <a:rPr lang="ru-RU" sz="28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       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178" marR="451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>5. Неправильное </a:t>
            </a:r>
            <a:r>
              <a:rPr lang="ru-RU" sz="3600" b="1" dirty="0" smtClean="0"/>
              <a:t>построение предложения с деепричастным оборотом</a:t>
            </a:r>
            <a:endParaRPr lang="ru-RU" sz="36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14281" y="1357298"/>
          <a:ext cx="8715438" cy="4416552"/>
        </p:xfrm>
        <a:graphic>
          <a:graphicData uri="http://schemas.openxmlformats.org/drawingml/2006/table">
            <a:tbl>
              <a:tblPr/>
              <a:tblGrid>
                <a:gridCol w="2428893"/>
                <a:gridCol w="2500330"/>
                <a:gridCol w="3786215"/>
              </a:tblGrid>
              <a:tr h="38067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Подъезжая к городу, начался сильный </a:t>
                      </a: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Arial"/>
                          <a:ea typeface="Calibri"/>
                          <a:cs typeface="Times New Roman"/>
                        </a:rPr>
                        <a:t>ветер</a:t>
                      </a: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. </a:t>
                      </a:r>
                      <a:r>
                        <a:rPr lang="ru-RU" sz="2800" i="1" dirty="0">
                          <a:latin typeface="Arial"/>
                          <a:ea typeface="Calibri"/>
                          <a:cs typeface="Times New Roman"/>
                        </a:rPr>
                        <a:t>(ветер не может подъезжать к городу)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15" marR="55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Когда я подъезжал к городу, начался сильный ветер.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15" marR="55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Деепричастный </a:t>
                      </a:r>
                      <a:r>
                        <a:rPr lang="ru-RU" sz="2800" dirty="0" err="1" smtClean="0">
                          <a:latin typeface="Arial"/>
                          <a:ea typeface="Calibri"/>
                          <a:cs typeface="Times New Roman"/>
                        </a:rPr>
                        <a:t>обо-рот</a:t>
                      </a:r>
                      <a:r>
                        <a:rPr lang="ru-RU" sz="2800" dirty="0" smtClean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b="1" u="sng" dirty="0">
                          <a:latin typeface="Arial"/>
                          <a:ea typeface="Calibri"/>
                          <a:cs typeface="Times New Roman"/>
                        </a:rPr>
                        <a:t>не </a:t>
                      </a:r>
                      <a:r>
                        <a:rPr lang="ru-RU" sz="2800" b="1" u="sng" dirty="0" err="1" smtClean="0">
                          <a:latin typeface="Arial"/>
                          <a:ea typeface="Calibri"/>
                          <a:cs typeface="Times New Roman"/>
                        </a:rPr>
                        <a:t>употребляет-ся</a:t>
                      </a: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, если действие, выраженное </a:t>
                      </a:r>
                      <a:r>
                        <a:rPr lang="ru-RU" sz="2800" dirty="0" err="1" smtClean="0">
                          <a:latin typeface="Arial"/>
                          <a:ea typeface="Calibri"/>
                          <a:cs typeface="Times New Roman"/>
                        </a:rPr>
                        <a:t>сказуе-мым</a:t>
                      </a: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, и действие, </a:t>
                      </a:r>
                      <a:r>
                        <a:rPr lang="ru-RU" sz="2800" dirty="0" err="1" smtClean="0">
                          <a:latin typeface="Arial"/>
                          <a:ea typeface="Calibri"/>
                          <a:cs typeface="Times New Roman"/>
                        </a:rPr>
                        <a:t>вы-раженное</a:t>
                      </a:r>
                      <a:r>
                        <a:rPr lang="ru-RU" sz="2800" dirty="0" smtClean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dirty="0" err="1" smtClean="0">
                          <a:latin typeface="Arial"/>
                          <a:ea typeface="Calibri"/>
                          <a:cs typeface="Times New Roman"/>
                        </a:rPr>
                        <a:t>деепричас-тием</a:t>
                      </a: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, относятся </a:t>
                      </a:r>
                      <a:r>
                        <a:rPr lang="ru-RU" sz="2800" b="1" u="sng" dirty="0">
                          <a:latin typeface="Arial"/>
                          <a:ea typeface="Calibri"/>
                          <a:cs typeface="Times New Roman"/>
                        </a:rPr>
                        <a:t>к разным лицам.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15" marR="55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>5. Неправильное </a:t>
            </a:r>
            <a:r>
              <a:rPr lang="ru-RU" sz="3600" b="1" dirty="0" smtClean="0"/>
              <a:t>построение предложения с деепричастным оборотом</a:t>
            </a:r>
            <a:endParaRPr lang="ru-RU" sz="36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14281" y="1357298"/>
          <a:ext cx="8715438" cy="4416552"/>
        </p:xfrm>
        <a:graphic>
          <a:graphicData uri="http://schemas.openxmlformats.org/drawingml/2006/table">
            <a:tbl>
              <a:tblPr/>
              <a:tblGrid>
                <a:gridCol w="2786083"/>
                <a:gridCol w="2714644"/>
                <a:gridCol w="3214711"/>
              </a:tblGrid>
              <a:tr h="34913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Приехав в Москву, мне </a:t>
                      </a: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Arial"/>
                          <a:ea typeface="Calibri"/>
                          <a:cs typeface="Times New Roman"/>
                        </a:rPr>
                        <a:t>стало </a:t>
                      </a: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Arial"/>
                          <a:ea typeface="Calibri"/>
                          <a:cs typeface="Times New Roman"/>
                        </a:rPr>
                        <a:t>грустно.</a:t>
                      </a:r>
                      <a:r>
                        <a:rPr lang="ru-RU" sz="2800" i="1" dirty="0" smtClean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i="1" dirty="0">
                          <a:latin typeface="Arial"/>
                          <a:ea typeface="Calibri"/>
                          <a:cs typeface="Times New Roman"/>
                        </a:rPr>
                        <a:t>(сказуемое – стало грустно)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15" marR="55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Когда я приехал в Москву, мне стало грустно.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15" marR="55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Деепричастный оборот </a:t>
                      </a:r>
                      <a:r>
                        <a:rPr lang="ru-RU" sz="2800" b="1" u="sng" dirty="0">
                          <a:latin typeface="Arial"/>
                          <a:ea typeface="Calibri"/>
                          <a:cs typeface="Times New Roman"/>
                        </a:rPr>
                        <a:t>не употребляется</a:t>
                      </a: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 в безличном предложении, если в нём </a:t>
                      </a:r>
                      <a:r>
                        <a:rPr lang="ru-RU" sz="2800" b="1" u="sng" dirty="0">
                          <a:latin typeface="Arial"/>
                          <a:ea typeface="Calibri"/>
                          <a:cs typeface="Times New Roman"/>
                        </a:rPr>
                        <a:t>сказуемое выражено не инфинитивом.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15" marR="55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>5. Неправильное </a:t>
            </a:r>
            <a:r>
              <a:rPr lang="ru-RU" sz="3600" b="1" dirty="0" smtClean="0"/>
              <a:t>построение предложения с деепричастным оборотом</a:t>
            </a:r>
            <a:endParaRPr lang="ru-RU" sz="36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14281" y="1357298"/>
          <a:ext cx="8715438" cy="3435096"/>
        </p:xfrm>
        <a:graphic>
          <a:graphicData uri="http://schemas.openxmlformats.org/drawingml/2006/table">
            <a:tbl>
              <a:tblPr/>
              <a:tblGrid>
                <a:gridCol w="2714645"/>
                <a:gridCol w="2286016"/>
                <a:gridCol w="3714777"/>
              </a:tblGrid>
              <a:tr h="33335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Сдав экзамены, я </a:t>
                      </a: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Arial"/>
                          <a:ea typeface="Calibri"/>
                          <a:cs typeface="Times New Roman"/>
                        </a:rPr>
                        <a:t>был принят</a:t>
                      </a: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 в  вуз </a:t>
                      </a:r>
                      <a:r>
                        <a:rPr lang="ru-RU" sz="2800" i="1" dirty="0">
                          <a:latin typeface="Arial"/>
                          <a:ea typeface="Calibri"/>
                          <a:cs typeface="Times New Roman"/>
                        </a:rPr>
                        <a:t>(кем-то принят)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15" marR="55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Когда я сдал экзамены, меня приняли в вуз.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15" marR="55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Деепричастный оборот </a:t>
                      </a:r>
                      <a:r>
                        <a:rPr lang="ru-RU" sz="2800" b="1" u="sng" dirty="0">
                          <a:latin typeface="Arial"/>
                          <a:ea typeface="Calibri"/>
                          <a:cs typeface="Times New Roman"/>
                        </a:rPr>
                        <a:t>не употребляется</a:t>
                      </a: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, если сказуемое выражено </a:t>
                      </a:r>
                      <a:r>
                        <a:rPr lang="ru-RU" sz="2800" b="1" u="sng" dirty="0">
                          <a:latin typeface="Arial"/>
                          <a:ea typeface="Calibri"/>
                          <a:cs typeface="Times New Roman"/>
                        </a:rPr>
                        <a:t>кратким страдательным причастием</a:t>
                      </a: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.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15" marR="55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642918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6. Ошибки </a:t>
            </a:r>
            <a:r>
              <a:rPr lang="ru-RU" sz="3600" b="1" dirty="0" smtClean="0"/>
              <a:t>при построении СП</a:t>
            </a:r>
            <a:endParaRPr lang="ru-RU" sz="36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42844" y="642919"/>
          <a:ext cx="9001156" cy="6000791"/>
        </p:xfrm>
        <a:graphic>
          <a:graphicData uri="http://schemas.openxmlformats.org/drawingml/2006/table">
            <a:tbl>
              <a:tblPr/>
              <a:tblGrid>
                <a:gridCol w="3193959"/>
                <a:gridCol w="2663957"/>
                <a:gridCol w="3143240"/>
              </a:tblGrid>
              <a:tr h="60007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CC0000"/>
                          </a:solidFill>
                          <a:latin typeface="Trebuchet MS"/>
                          <a:ea typeface="Calibri"/>
                          <a:cs typeface="Times New Roman"/>
                        </a:rPr>
                        <a:t>[</a:t>
                      </a: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В письме </a:t>
                      </a:r>
                      <a:r>
                        <a:rPr lang="ru-RU" sz="2800" dirty="0" err="1" smtClean="0">
                          <a:latin typeface="Arial"/>
                          <a:ea typeface="Calibri"/>
                          <a:cs typeface="Times New Roman"/>
                        </a:rPr>
                        <a:t>говори-лось</a:t>
                      </a:r>
                      <a:r>
                        <a:rPr lang="ru-RU" sz="2800" b="1" dirty="0">
                          <a:solidFill>
                            <a:srgbClr val="CC0000"/>
                          </a:solidFill>
                          <a:latin typeface="Trebuchet MS"/>
                          <a:ea typeface="Calibri"/>
                          <a:cs typeface="Times New Roman"/>
                        </a:rPr>
                        <a:t>]</a:t>
                      </a: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ru-RU" sz="2800" b="1" dirty="0">
                          <a:solidFill>
                            <a:srgbClr val="CC0000"/>
                          </a:solidFill>
                          <a:latin typeface="Trebuchet MS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что в </a:t>
                      </a:r>
                      <a:r>
                        <a:rPr lang="ru-RU" sz="2800" dirty="0" err="1" smtClean="0">
                          <a:latin typeface="Arial"/>
                          <a:ea typeface="Calibri"/>
                          <a:cs typeface="Times New Roman"/>
                        </a:rPr>
                        <a:t>го-род</a:t>
                      </a:r>
                      <a:r>
                        <a:rPr lang="ru-RU" sz="2800" dirty="0" smtClean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едет </a:t>
                      </a:r>
                      <a:r>
                        <a:rPr lang="ru-RU" sz="2800" b="1" dirty="0" err="1" smtClean="0">
                          <a:solidFill>
                            <a:srgbClr val="FF0000"/>
                          </a:solidFill>
                          <a:latin typeface="Arial"/>
                          <a:ea typeface="Calibri"/>
                          <a:cs typeface="Times New Roman"/>
                        </a:rPr>
                        <a:t>реви-зор</a:t>
                      </a:r>
                      <a:r>
                        <a:rPr lang="ru-RU" sz="2800" b="1" dirty="0">
                          <a:solidFill>
                            <a:srgbClr val="CC0000"/>
                          </a:solidFill>
                          <a:latin typeface="Trebuchet MS"/>
                          <a:ea typeface="Calibri"/>
                          <a:cs typeface="Times New Roman"/>
                        </a:rPr>
                        <a:t>)</a:t>
                      </a: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ru-RU" sz="2800" b="1" dirty="0">
                          <a:solidFill>
                            <a:srgbClr val="CC0000"/>
                          </a:solidFill>
                          <a:latin typeface="Trebuchet MS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ru-RU" sz="2800" dirty="0" smtClean="0">
                          <a:latin typeface="Arial"/>
                          <a:ea typeface="Calibri"/>
                          <a:cs typeface="Times New Roman"/>
                        </a:rPr>
                        <a:t>которым управляет</a:t>
                      </a:r>
                      <a:r>
                        <a:rPr lang="ru-RU" sz="2800" baseline="0" dirty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dirty="0" err="1" smtClean="0">
                          <a:latin typeface="Arial"/>
                          <a:ea typeface="Calibri"/>
                          <a:cs typeface="Times New Roman"/>
                        </a:rPr>
                        <a:t>Сквоз-ник-Дмухановс-кий</a:t>
                      </a:r>
                      <a:r>
                        <a:rPr lang="ru-RU" sz="2800" b="1" dirty="0" smtClean="0">
                          <a:solidFill>
                            <a:srgbClr val="CC0000"/>
                          </a:solidFill>
                          <a:latin typeface="Trebuchet MS"/>
                          <a:ea typeface="Calibri"/>
                          <a:cs typeface="Times New Roman"/>
                        </a:rPr>
                        <a:t>). </a:t>
                      </a:r>
                      <a:r>
                        <a:rPr lang="ru-RU" sz="2800" i="1" dirty="0" smtClean="0">
                          <a:latin typeface="Arial"/>
                          <a:ea typeface="Calibri"/>
                          <a:cs typeface="Times New Roman"/>
                        </a:rPr>
                        <a:t>(создаётся </a:t>
                      </a:r>
                      <a:endParaRPr lang="ru-RU" sz="2800" b="1" dirty="0" smtClean="0">
                        <a:solidFill>
                          <a:srgbClr val="CC0000"/>
                        </a:solidFill>
                        <a:latin typeface="Trebuchet MS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i="1" dirty="0" err="1" smtClean="0">
                          <a:latin typeface="Arial"/>
                          <a:ea typeface="Calibri"/>
                          <a:cs typeface="Times New Roman"/>
                        </a:rPr>
                        <a:t>впечатление,что</a:t>
                      </a:r>
                      <a:r>
                        <a:rPr lang="ru-RU" sz="2800" i="1" dirty="0" smtClean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i="1" dirty="0" err="1" smtClean="0">
                          <a:latin typeface="Arial"/>
                          <a:ea typeface="Calibri"/>
                          <a:cs typeface="Times New Roman"/>
                        </a:rPr>
                        <a:t>Сквозник-Дмуха-новский</a:t>
                      </a:r>
                      <a:r>
                        <a:rPr lang="ru-RU" sz="2800" i="1" dirty="0" smtClean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i="1" dirty="0" err="1" smtClean="0">
                          <a:latin typeface="Arial"/>
                          <a:ea typeface="Calibri"/>
                          <a:cs typeface="Times New Roman"/>
                        </a:rPr>
                        <a:t>управля-ет</a:t>
                      </a:r>
                      <a:r>
                        <a:rPr lang="ru-RU" sz="2800" i="1" dirty="0" smtClean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i="1" dirty="0">
                          <a:latin typeface="Arial"/>
                          <a:ea typeface="Calibri"/>
                          <a:cs typeface="Times New Roman"/>
                        </a:rPr>
                        <a:t>ревизором, а не городом)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58" marR="401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CC0000"/>
                          </a:solidFill>
                          <a:latin typeface="Trebuchet MS"/>
                          <a:ea typeface="Calibri"/>
                          <a:cs typeface="Times New Roman"/>
                        </a:rPr>
                        <a:t>[</a:t>
                      </a: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В письме </a:t>
                      </a:r>
                      <a:r>
                        <a:rPr lang="ru-RU" sz="2800" dirty="0" smtClean="0">
                          <a:latin typeface="Arial"/>
                          <a:ea typeface="Calibri"/>
                          <a:cs typeface="Times New Roman"/>
                        </a:rPr>
                        <a:t>говорилось</a:t>
                      </a:r>
                      <a:r>
                        <a:rPr lang="ru-RU" sz="2800" b="1" dirty="0">
                          <a:solidFill>
                            <a:srgbClr val="CC0000"/>
                          </a:solidFill>
                          <a:latin typeface="Trebuchet MS"/>
                          <a:ea typeface="Calibri"/>
                          <a:cs typeface="Times New Roman"/>
                        </a:rPr>
                        <a:t>]</a:t>
                      </a: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ru-RU" sz="2800" b="1" dirty="0">
                          <a:solidFill>
                            <a:srgbClr val="CC0000"/>
                          </a:solidFill>
                          <a:latin typeface="Trebuchet MS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что в </a:t>
                      </a:r>
                      <a:r>
                        <a:rPr lang="ru-RU" sz="2800" b="1" dirty="0">
                          <a:solidFill>
                            <a:srgbClr val="00B050"/>
                          </a:solidFill>
                          <a:latin typeface="Arial"/>
                          <a:ea typeface="Calibri"/>
                          <a:cs typeface="Times New Roman"/>
                        </a:rPr>
                        <a:t>город</a:t>
                      </a: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ru-RU" sz="2800" b="1" dirty="0">
                          <a:solidFill>
                            <a:srgbClr val="CC0000"/>
                          </a:solidFill>
                          <a:latin typeface="Trebuchet MS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ru-RU" sz="2800" dirty="0" smtClean="0">
                          <a:latin typeface="Arial"/>
                          <a:ea typeface="Calibri"/>
                          <a:cs typeface="Times New Roman"/>
                        </a:rPr>
                        <a:t>которым </a:t>
                      </a: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управляет   </a:t>
                      </a:r>
                      <a:r>
                        <a:rPr lang="ru-RU" sz="2800" dirty="0" err="1" smtClean="0">
                          <a:latin typeface="Arial"/>
                          <a:ea typeface="Calibri"/>
                          <a:cs typeface="Times New Roman"/>
                        </a:rPr>
                        <a:t>Сквозник-Дмухановский</a:t>
                      </a:r>
                      <a:r>
                        <a:rPr lang="ru-RU" sz="2800" b="1" dirty="0">
                          <a:solidFill>
                            <a:srgbClr val="CC0000"/>
                          </a:solidFill>
                          <a:latin typeface="Trebuchet MS"/>
                          <a:ea typeface="Calibri"/>
                          <a:cs typeface="Times New Roman"/>
                        </a:rPr>
                        <a:t>)</a:t>
                      </a: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, едет ревизор</a:t>
                      </a:r>
                      <a:r>
                        <a:rPr lang="ru-RU" sz="2800" b="1" dirty="0">
                          <a:solidFill>
                            <a:srgbClr val="CC0000"/>
                          </a:solidFill>
                          <a:latin typeface="Trebuchet MS"/>
                          <a:ea typeface="Calibri"/>
                          <a:cs typeface="Times New Roman"/>
                        </a:rPr>
                        <a:t>)</a:t>
                      </a: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.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58" marR="401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Неверное </a:t>
                      </a:r>
                      <a:r>
                        <a:rPr lang="ru-RU" sz="2800" dirty="0" err="1" smtClean="0">
                          <a:latin typeface="Arial"/>
                          <a:ea typeface="Calibri"/>
                          <a:cs typeface="Times New Roman"/>
                        </a:rPr>
                        <a:t>присо-единение</a:t>
                      </a:r>
                      <a:r>
                        <a:rPr lang="ru-RU" sz="2800" dirty="0" smtClean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dirty="0" err="1" smtClean="0">
                          <a:latin typeface="Arial"/>
                          <a:ea typeface="Calibri"/>
                          <a:cs typeface="Times New Roman"/>
                        </a:rPr>
                        <a:t>прида-точной</a:t>
                      </a:r>
                      <a:r>
                        <a:rPr lang="ru-RU" sz="2800" dirty="0" smtClean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части </a:t>
                      </a:r>
                      <a:r>
                        <a:rPr lang="ru-RU" sz="2800" dirty="0" err="1" smtClean="0">
                          <a:latin typeface="Arial"/>
                          <a:ea typeface="Calibri"/>
                          <a:cs typeface="Times New Roman"/>
                        </a:rPr>
                        <a:t>со-здаёт</a:t>
                      </a:r>
                      <a:r>
                        <a:rPr lang="ru-RU" sz="2800" dirty="0" smtClean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dirty="0" err="1" smtClean="0">
                          <a:latin typeface="Arial"/>
                          <a:ea typeface="Calibri"/>
                          <a:cs typeface="Times New Roman"/>
                        </a:rPr>
                        <a:t>неодно-значное</a:t>
                      </a:r>
                      <a:r>
                        <a:rPr lang="ru-RU" sz="2800" baseline="0" dirty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dirty="0" err="1" smtClean="0">
                          <a:latin typeface="Arial"/>
                          <a:ea typeface="Calibri"/>
                          <a:cs typeface="Times New Roman"/>
                        </a:rPr>
                        <a:t>воспри-ятие</a:t>
                      </a:r>
                      <a:r>
                        <a:rPr lang="ru-RU" sz="2800" dirty="0" smtClean="0">
                          <a:latin typeface="Arial"/>
                          <a:ea typeface="Calibri"/>
                          <a:cs typeface="Times New Roman"/>
                        </a:rPr>
                        <a:t> смысла. Придаточное определительное должно </a:t>
                      </a: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стоять </a:t>
                      </a:r>
                      <a:r>
                        <a:rPr lang="ru-RU" sz="2800" b="1" u="sng" dirty="0" smtClean="0">
                          <a:latin typeface="Arial"/>
                          <a:ea typeface="Calibri"/>
                          <a:cs typeface="Times New Roman"/>
                        </a:rPr>
                        <a:t>после того </a:t>
                      </a:r>
                      <a:r>
                        <a:rPr lang="ru-RU" sz="2800" b="1" u="sng" dirty="0">
                          <a:latin typeface="Arial"/>
                          <a:ea typeface="Calibri"/>
                          <a:cs typeface="Times New Roman"/>
                        </a:rPr>
                        <a:t>слова, от </a:t>
                      </a:r>
                      <a:r>
                        <a:rPr lang="ru-RU" sz="2800" b="1" u="sng" dirty="0" err="1" smtClean="0">
                          <a:latin typeface="Arial"/>
                          <a:ea typeface="Calibri"/>
                          <a:cs typeface="Times New Roman"/>
                        </a:rPr>
                        <a:t>которогозависит</a:t>
                      </a: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.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58" marR="401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14283" y="714356"/>
          <a:ext cx="8643997" cy="5398008"/>
        </p:xfrm>
        <a:graphic>
          <a:graphicData uri="http://schemas.openxmlformats.org/drawingml/2006/table">
            <a:tbl>
              <a:tblPr/>
              <a:tblGrid>
                <a:gridCol w="2571767"/>
                <a:gridCol w="2500330"/>
                <a:gridCol w="3571900"/>
              </a:tblGrid>
              <a:tr h="47651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rgbClr val="000035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Перед дуэлью Печорин любуется </a:t>
                      </a:r>
                      <a:r>
                        <a:rPr lang="ru-RU" sz="2800" dirty="0">
                          <a:solidFill>
                            <a:srgbClr val="000035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природой, а Вернер спрашивает, </a:t>
                      </a:r>
                      <a:r>
                        <a:rPr lang="ru-RU" sz="2800" b="1" dirty="0">
                          <a:solidFill>
                            <a:srgbClr val="CC0000"/>
                          </a:solidFill>
                          <a:latin typeface="Trebuchet MS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что</a:t>
                      </a:r>
                      <a:r>
                        <a:rPr lang="ru-RU" sz="2800" dirty="0">
                          <a:solidFill>
                            <a:srgbClr val="000035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 написал </a:t>
                      </a: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ли</a:t>
                      </a:r>
                      <a:r>
                        <a:rPr lang="ru-RU" sz="2800" dirty="0">
                          <a:solidFill>
                            <a:srgbClr val="000035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 он своё завещание</a:t>
                      </a:r>
                      <a:r>
                        <a:rPr lang="ru-RU" sz="2800" b="1" dirty="0">
                          <a:solidFill>
                            <a:srgbClr val="CC0000"/>
                          </a:solidFill>
                          <a:latin typeface="Trebuchet MS"/>
                          <a:ea typeface="Calibri"/>
                          <a:cs typeface="Times New Roman"/>
                        </a:rPr>
                        <a:t>)</a:t>
                      </a:r>
                      <a:r>
                        <a:rPr lang="ru-RU" sz="2800" dirty="0">
                          <a:solidFill>
                            <a:srgbClr val="000035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35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0035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Перед дуэлью Печорин любуется природой, а Вернер спрашивает, </a:t>
                      </a:r>
                      <a:r>
                        <a:rPr lang="ru-RU" sz="2800" b="1" dirty="0">
                          <a:solidFill>
                            <a:srgbClr val="CC0000"/>
                          </a:solidFill>
                          <a:latin typeface="Trebuchet MS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ru-RU" sz="2800" dirty="0">
                          <a:solidFill>
                            <a:srgbClr val="000035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написал </a:t>
                      </a:r>
                      <a:r>
                        <a:rPr lang="ru-RU" sz="2800" b="1" dirty="0">
                          <a:solidFill>
                            <a:srgbClr val="00B05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ли</a:t>
                      </a:r>
                      <a:r>
                        <a:rPr lang="ru-RU" sz="2800" dirty="0">
                          <a:solidFill>
                            <a:srgbClr val="000035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 он своё завещание</a:t>
                      </a:r>
                      <a:r>
                        <a:rPr lang="ru-RU" sz="2800" b="1" dirty="0">
                          <a:solidFill>
                            <a:srgbClr val="CC0000"/>
                          </a:solidFill>
                          <a:latin typeface="Trebuchet MS"/>
                          <a:ea typeface="Calibri"/>
                          <a:cs typeface="Times New Roman"/>
                        </a:rPr>
                        <a:t>)</a:t>
                      </a:r>
                      <a:r>
                        <a:rPr lang="ru-RU" sz="2800" dirty="0">
                          <a:solidFill>
                            <a:srgbClr val="000035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35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Придаточное изъяснительное присоединяется к главному с помощью частицы </a:t>
                      </a:r>
                      <a:r>
                        <a:rPr lang="ru-RU" sz="2800" i="1" dirty="0">
                          <a:latin typeface="Arial"/>
                          <a:ea typeface="Calibri"/>
                          <a:cs typeface="Times New Roman"/>
                        </a:rPr>
                        <a:t>ли</a:t>
                      </a: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, выступающей в роли подчинительного союза, поэтому </a:t>
                      </a:r>
                      <a:r>
                        <a:rPr lang="ru-RU" sz="2800" b="1" u="sng" dirty="0">
                          <a:latin typeface="Arial"/>
                          <a:ea typeface="Calibri"/>
                          <a:cs typeface="Times New Roman"/>
                        </a:rPr>
                        <a:t>союз </a:t>
                      </a:r>
                      <a:r>
                        <a:rPr lang="ru-RU" sz="2800" b="1" i="1" u="sng" dirty="0">
                          <a:latin typeface="Arial"/>
                          <a:ea typeface="Calibri"/>
                          <a:cs typeface="Times New Roman"/>
                        </a:rPr>
                        <a:t>что</a:t>
                      </a:r>
                      <a:r>
                        <a:rPr lang="ru-RU" sz="2800" b="1" u="sng" dirty="0">
                          <a:latin typeface="Arial"/>
                          <a:ea typeface="Calibri"/>
                          <a:cs typeface="Times New Roman"/>
                        </a:rPr>
                        <a:t> здесь лишний</a:t>
                      </a: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.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642918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6. Ошибки </a:t>
            </a:r>
            <a:r>
              <a:rPr lang="ru-RU" sz="3600" b="1" dirty="0" smtClean="0"/>
              <a:t>при построении СП</a:t>
            </a:r>
            <a:endParaRPr lang="ru-RU" sz="3600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7. Неправильное </a:t>
            </a:r>
            <a:r>
              <a:rPr lang="ru-RU" sz="3600" b="1" dirty="0" smtClean="0"/>
              <a:t>построение предложения с косвенной речью.</a:t>
            </a:r>
            <a:endParaRPr lang="ru-RU" sz="36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14281" y="1357298"/>
          <a:ext cx="8715437" cy="4907280"/>
        </p:xfrm>
        <a:graphic>
          <a:graphicData uri="http://schemas.openxmlformats.org/drawingml/2006/table">
            <a:tbl>
              <a:tblPr/>
              <a:tblGrid>
                <a:gridCol w="2857521"/>
                <a:gridCol w="2714644"/>
                <a:gridCol w="3143272"/>
              </a:tblGrid>
              <a:tr h="38067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Автор утверждает, что </a:t>
                      </a: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Arial"/>
                          <a:ea typeface="Calibri"/>
                          <a:cs typeface="Times New Roman"/>
                        </a:rPr>
                        <a:t>я</a:t>
                      </a: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 это </a:t>
                      </a: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Arial"/>
                          <a:ea typeface="Calibri"/>
                          <a:cs typeface="Times New Roman"/>
                        </a:rPr>
                        <a:t>знаю</a:t>
                      </a: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, а не просто </a:t>
                      </a: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Arial"/>
                          <a:ea typeface="Calibri"/>
                          <a:cs typeface="Times New Roman"/>
                        </a:rPr>
                        <a:t>предполагаю</a:t>
                      </a: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i="1" dirty="0">
                          <a:latin typeface="Arial"/>
                          <a:ea typeface="Calibri"/>
                          <a:cs typeface="Times New Roman"/>
                        </a:rPr>
                        <a:t>(наблюдается смешение прямой и косвенной речи)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15" marR="55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0000"/>
                          </a:solidFill>
                          <a:latin typeface="Trebuchet MS"/>
                          <a:ea typeface="Calibri"/>
                          <a:cs typeface="Times New Roman"/>
                        </a:rPr>
                        <a:t>Автор утверждает, что </a:t>
                      </a:r>
                      <a:r>
                        <a:rPr lang="ru-RU" sz="2800" b="1" dirty="0">
                          <a:solidFill>
                            <a:srgbClr val="00B050"/>
                          </a:solidFill>
                          <a:latin typeface="Trebuchet MS"/>
                          <a:ea typeface="Calibri"/>
                          <a:cs typeface="Times New Roman"/>
                        </a:rPr>
                        <a:t>он </a:t>
                      </a:r>
                      <a:r>
                        <a:rPr lang="ru-RU" sz="2800" dirty="0">
                          <a:solidFill>
                            <a:srgbClr val="000000"/>
                          </a:solidFill>
                          <a:latin typeface="Trebuchet MS"/>
                          <a:ea typeface="Calibri"/>
                          <a:cs typeface="Times New Roman"/>
                        </a:rPr>
                        <a:t>это </a:t>
                      </a:r>
                      <a:r>
                        <a:rPr lang="ru-RU" sz="2800" b="1" dirty="0">
                          <a:solidFill>
                            <a:srgbClr val="00B050"/>
                          </a:solidFill>
                          <a:latin typeface="Trebuchet MS"/>
                          <a:ea typeface="Calibri"/>
                          <a:cs typeface="Times New Roman"/>
                        </a:rPr>
                        <a:t>знает</a:t>
                      </a:r>
                      <a:r>
                        <a:rPr lang="ru-RU" sz="2800" dirty="0">
                          <a:solidFill>
                            <a:srgbClr val="000000"/>
                          </a:solidFill>
                          <a:latin typeface="Trebuchet MS"/>
                          <a:ea typeface="Calibri"/>
                          <a:cs typeface="Times New Roman"/>
                        </a:rPr>
                        <a:t>, а не просто </a:t>
                      </a:r>
                      <a:r>
                        <a:rPr lang="ru-RU" sz="2800" b="1" dirty="0">
                          <a:solidFill>
                            <a:srgbClr val="00B050"/>
                          </a:solidFill>
                          <a:latin typeface="Trebuchet MS"/>
                          <a:ea typeface="Calibri"/>
                          <a:cs typeface="Times New Roman"/>
                        </a:rPr>
                        <a:t>предполагает</a:t>
                      </a:r>
                      <a:r>
                        <a:rPr lang="ru-RU" sz="2800" dirty="0">
                          <a:solidFill>
                            <a:srgbClr val="000000"/>
                          </a:solidFill>
                          <a:latin typeface="Trebuchet MS"/>
                          <a:ea typeface="Calibri"/>
                          <a:cs typeface="Times New Roman"/>
                        </a:rPr>
                        <a:t>.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15" marR="55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При переводе прямой речи в косвенную местоимения и глаголы в форме 1 лица следует заменить местоимениями и глаголами </a:t>
                      </a:r>
                      <a:r>
                        <a:rPr lang="ru-RU" sz="2800" b="1" u="sng" dirty="0">
                          <a:latin typeface="Arial"/>
                          <a:ea typeface="Calibri"/>
                          <a:cs typeface="Times New Roman"/>
                        </a:rPr>
                        <a:t>3 лица</a:t>
                      </a: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.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15" marR="55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7. Неправильное </a:t>
            </a:r>
            <a:r>
              <a:rPr lang="ru-RU" sz="3600" b="1" dirty="0" smtClean="0"/>
              <a:t>построение предложения с косвенной речью.</a:t>
            </a:r>
            <a:endParaRPr lang="ru-RU" sz="36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14281" y="1357298"/>
          <a:ext cx="8715437" cy="5356987"/>
        </p:xfrm>
        <a:graphic>
          <a:graphicData uri="http://schemas.openxmlformats.org/drawingml/2006/table">
            <a:tbl>
              <a:tblPr/>
              <a:tblGrid>
                <a:gridCol w="2428893"/>
                <a:gridCol w="3571900"/>
                <a:gridCol w="2714644"/>
              </a:tblGrid>
              <a:tr h="38067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Arial"/>
                          <a:ea typeface="Calibri"/>
                          <a:cs typeface="Times New Roman"/>
                        </a:rPr>
                        <a:t>Как сказал А.П. Чехов: </a:t>
                      </a:r>
                      <a:r>
                        <a:rPr lang="ru-RU" sz="28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/>
                          <a:ea typeface="Calibri"/>
                          <a:cs typeface="Times New Roman"/>
                        </a:rPr>
                        <a:t>«В человеке должно быть все прекрасно».</a:t>
                      </a:r>
                      <a:endParaRPr lang="ru-RU" sz="2800" b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15" marR="55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rebuchet MS"/>
                          <a:ea typeface="Calibri"/>
                          <a:cs typeface="Times New Roman"/>
                        </a:rPr>
                        <a:t>По словам А.П. Чехова, «в </a:t>
                      </a:r>
                      <a:r>
                        <a:rPr lang="ru-RU" sz="2800" dirty="0" smtClean="0">
                          <a:solidFill>
                            <a:srgbClr val="000000"/>
                          </a:solidFill>
                          <a:latin typeface="Trebuchet MS"/>
                          <a:ea typeface="Calibri"/>
                          <a:cs typeface="Times New Roman"/>
                        </a:rPr>
                        <a:t>человеке должно быть все прекрасно».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rgbClr val="000000"/>
                          </a:solidFill>
                          <a:latin typeface="Trebuchet MS"/>
                          <a:ea typeface="Calibri"/>
                          <a:cs typeface="Times New Roman"/>
                        </a:rPr>
                        <a:t>Или: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rebuchet MS" pitchFamily="34" charset="0"/>
                          <a:ea typeface="Calibri"/>
                          <a:cs typeface="Times New Roman"/>
                        </a:rPr>
                        <a:t>А.П. Чехов утверждал</a:t>
                      </a:r>
                      <a:r>
                        <a:rPr lang="ru-RU" sz="2800" dirty="0" smtClean="0">
                          <a:latin typeface="Trebuchet MS" pitchFamily="34" charset="0"/>
                          <a:ea typeface="Calibri"/>
                          <a:cs typeface="Times New Roman"/>
                        </a:rPr>
                        <a:t>:</a:t>
                      </a:r>
                      <a:r>
                        <a:rPr lang="ru-RU" sz="2800" baseline="0" dirty="0" smtClean="0">
                          <a:latin typeface="Trebuchet MS" pitchFamily="34" charset="0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rebuchet MS" pitchFamily="34" charset="0"/>
                          <a:ea typeface="Calibri"/>
                          <a:cs typeface="Times New Roman"/>
                        </a:rPr>
                        <a:t>«В человеке должно быть все прекрасно».</a:t>
                      </a:r>
                      <a:endParaRPr lang="ru-RU" sz="2800" dirty="0">
                        <a:latin typeface="Trebuchet MS" pitchFamily="34" charset="0"/>
                        <a:ea typeface="Calibri"/>
                        <a:cs typeface="Times New Roman"/>
                      </a:endParaRPr>
                    </a:p>
                  </a:txBody>
                  <a:tcPr marL="55615" marR="55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latin typeface="Arial"/>
                          <a:ea typeface="Calibri"/>
                          <a:cs typeface="Times New Roman"/>
                        </a:rPr>
                        <a:t>Нельзя оформлять как прямую речь предложение, которое начинается с </a:t>
                      </a: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Arial"/>
                          <a:ea typeface="Calibri"/>
                          <a:cs typeface="Times New Roman"/>
                        </a:rPr>
                        <a:t>вводной конструкции</a:t>
                      </a:r>
                      <a:r>
                        <a:rPr lang="ru-RU" sz="2800" dirty="0" smtClean="0">
                          <a:latin typeface="Arial"/>
                          <a:ea typeface="Calibri"/>
                          <a:cs typeface="Times New Roman"/>
                        </a:rPr>
                        <a:t>.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15" marR="55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501122" cy="1143000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1. Неправильное </a:t>
            </a:r>
            <a:r>
              <a:rPr lang="ru-RU" sz="3600" b="1" dirty="0" smtClean="0"/>
              <a:t>употребление падежной формы сущ. и мест.  с предлогом и без.</a:t>
            </a:r>
            <a:endParaRPr lang="ru-RU" sz="36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85720" y="1714488"/>
          <a:ext cx="8643999" cy="3786214"/>
        </p:xfrm>
        <a:graphic>
          <a:graphicData uri="http://schemas.openxmlformats.org/drawingml/2006/table">
            <a:tbl>
              <a:tblPr/>
              <a:tblGrid>
                <a:gridCol w="2357454"/>
                <a:gridCol w="2500330"/>
                <a:gridCol w="3786215"/>
              </a:tblGrid>
              <a:tr h="37862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оплатить</a:t>
                      </a:r>
                      <a:r>
                        <a:rPr lang="ru-RU" sz="2800" b="1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Arial"/>
                          <a:ea typeface="Calibri"/>
                          <a:cs typeface="Times New Roman"/>
                        </a:rPr>
                        <a:t>(за кого? что? В.п.)</a:t>
                      </a:r>
                      <a:r>
                        <a:rPr lang="ru-RU" sz="2800" b="1" dirty="0">
                          <a:latin typeface="Arial"/>
                          <a:ea typeface="Calibri"/>
                          <a:cs typeface="Times New Roman"/>
                        </a:rPr>
                        <a:t> за билеты  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15" marR="55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u="sng" dirty="0">
                          <a:latin typeface="Arial"/>
                          <a:ea typeface="Calibri"/>
                          <a:cs typeface="Times New Roman"/>
                        </a:rPr>
                        <a:t>о</a:t>
                      </a: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платить</a:t>
                      </a:r>
                      <a:r>
                        <a:rPr lang="ru-RU" sz="2800" b="1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b="1" dirty="0">
                          <a:solidFill>
                            <a:srgbClr val="00B050"/>
                          </a:solidFill>
                          <a:latin typeface="Arial"/>
                          <a:ea typeface="Calibri"/>
                          <a:cs typeface="Times New Roman"/>
                        </a:rPr>
                        <a:t>(кого? что? В.п.)</a:t>
                      </a:r>
                      <a:r>
                        <a:rPr lang="ru-RU" sz="2800" b="1" dirty="0">
                          <a:latin typeface="Arial"/>
                          <a:ea typeface="Calibri"/>
                          <a:cs typeface="Times New Roman"/>
                        </a:rPr>
                        <a:t> билеты </a:t>
                      </a: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или </a:t>
                      </a:r>
                      <a:r>
                        <a:rPr lang="ru-RU" sz="2800" u="sng" dirty="0">
                          <a:latin typeface="Arial"/>
                          <a:ea typeface="Calibri"/>
                          <a:cs typeface="Times New Roman"/>
                        </a:rPr>
                        <a:t>за</a:t>
                      </a: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платить</a:t>
                      </a:r>
                      <a:r>
                        <a:rPr lang="ru-RU" sz="2800" b="1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b="1" dirty="0">
                          <a:solidFill>
                            <a:srgbClr val="00B050"/>
                          </a:solidFill>
                          <a:latin typeface="Arial"/>
                          <a:ea typeface="Calibri"/>
                          <a:cs typeface="Times New Roman"/>
                        </a:rPr>
                        <a:t>(за кого? что? В.п.)</a:t>
                      </a:r>
                      <a:r>
                        <a:rPr lang="ru-RU" sz="2800" b="1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b="1" u="sng" dirty="0">
                          <a:latin typeface="Arial"/>
                          <a:ea typeface="Calibri"/>
                          <a:cs typeface="Times New Roman"/>
                        </a:rPr>
                        <a:t>за</a:t>
                      </a:r>
                      <a:r>
                        <a:rPr lang="ru-RU" sz="2800" b="1" dirty="0">
                          <a:latin typeface="Arial"/>
                          <a:ea typeface="Calibri"/>
                          <a:cs typeface="Times New Roman"/>
                        </a:rPr>
                        <a:t> билеты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15" marR="55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>
                          <a:latin typeface="Calibri"/>
                          <a:ea typeface="Calibri"/>
                          <a:cs typeface="Times New Roman"/>
                        </a:rPr>
                        <a:t>Зависимое слово при глаголе </a:t>
                      </a:r>
                      <a:r>
                        <a:rPr lang="ru-RU" sz="2800" i="1" dirty="0">
                          <a:latin typeface="Calibri"/>
                          <a:ea typeface="Calibri"/>
                          <a:cs typeface="Times New Roman"/>
                        </a:rPr>
                        <a:t>оплатить </a:t>
                      </a:r>
                      <a:r>
                        <a:rPr lang="ru-RU" sz="2800" dirty="0">
                          <a:latin typeface="Calibri"/>
                          <a:ea typeface="Calibri"/>
                          <a:cs typeface="Times New Roman"/>
                        </a:rPr>
                        <a:t> должно стоять  </a:t>
                      </a:r>
                      <a:r>
                        <a:rPr lang="ru-RU" sz="2800" b="1" u="sng" dirty="0">
                          <a:latin typeface="Calibri"/>
                          <a:ea typeface="Calibri"/>
                          <a:cs typeface="Times New Roman"/>
                        </a:rPr>
                        <a:t>в В.п</a:t>
                      </a:r>
                      <a:r>
                        <a:rPr lang="ru-RU" sz="2800" b="1" dirty="0">
                          <a:latin typeface="Calibri"/>
                          <a:ea typeface="Calibri"/>
                          <a:cs typeface="Times New Roman"/>
                        </a:rPr>
                        <a:t>. </a:t>
                      </a:r>
                      <a:r>
                        <a:rPr lang="ru-RU" sz="2800" b="1" u="sng" dirty="0">
                          <a:latin typeface="Calibri"/>
                          <a:ea typeface="Calibri"/>
                          <a:cs typeface="Times New Roman"/>
                        </a:rPr>
                        <a:t>без предлога</a:t>
                      </a:r>
                      <a:r>
                        <a:rPr lang="ru-RU" sz="2800" b="1" i="1" dirty="0">
                          <a:latin typeface="Calibri"/>
                          <a:ea typeface="Calibri"/>
                          <a:cs typeface="Times New Roman"/>
                        </a:rPr>
                        <a:t>.                                              </a:t>
                      </a:r>
                      <a:r>
                        <a:rPr lang="ru-RU" sz="2800" dirty="0">
                          <a:latin typeface="Calibri"/>
                          <a:ea typeface="Calibri"/>
                          <a:cs typeface="Times New Roman"/>
                        </a:rPr>
                        <a:t>А при глаголе</a:t>
                      </a:r>
                      <a:r>
                        <a:rPr lang="ru-RU" sz="2800" i="1" dirty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b="1" i="1" dirty="0">
                          <a:latin typeface="Calibri"/>
                          <a:ea typeface="Calibri"/>
                          <a:cs typeface="Times New Roman"/>
                        </a:rPr>
                        <a:t>за</a:t>
                      </a:r>
                      <a:r>
                        <a:rPr lang="ru-RU" sz="2800" i="1" dirty="0">
                          <a:latin typeface="Calibri"/>
                          <a:ea typeface="Calibri"/>
                          <a:cs typeface="Times New Roman"/>
                        </a:rPr>
                        <a:t>платить </a:t>
                      </a:r>
                      <a:r>
                        <a:rPr lang="ru-RU" sz="2800" dirty="0">
                          <a:latin typeface="Calibri"/>
                          <a:ea typeface="Calibri"/>
                          <a:cs typeface="Times New Roman"/>
                        </a:rPr>
                        <a:t>в </a:t>
                      </a:r>
                      <a:r>
                        <a:rPr lang="ru-RU" sz="2800" b="1" dirty="0">
                          <a:latin typeface="Calibri"/>
                          <a:ea typeface="Calibri"/>
                          <a:cs typeface="Times New Roman"/>
                        </a:rPr>
                        <a:t>В.п. с предлогом</a:t>
                      </a:r>
                      <a:r>
                        <a:rPr lang="ru-RU" sz="2800" b="1" i="1" dirty="0">
                          <a:latin typeface="Calibri"/>
                          <a:ea typeface="Calibri"/>
                          <a:cs typeface="Times New Roman"/>
                        </a:rPr>
                        <a:t> за.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15" marR="55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501122" cy="1143000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1. Неправильное </a:t>
            </a:r>
            <a:r>
              <a:rPr lang="ru-RU" sz="3600" b="1" dirty="0" smtClean="0"/>
              <a:t>употребление падежной формы сущ. и мест.  с предлогом и без.</a:t>
            </a:r>
            <a:endParaRPr lang="ru-RU" sz="36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14282" y="1928802"/>
          <a:ext cx="8715438" cy="3435096"/>
        </p:xfrm>
        <a:graphic>
          <a:graphicData uri="http://schemas.openxmlformats.org/drawingml/2006/table">
            <a:tbl>
              <a:tblPr/>
              <a:tblGrid>
                <a:gridCol w="3180494"/>
                <a:gridCol w="2818272"/>
                <a:gridCol w="2716672"/>
              </a:tblGrid>
              <a:tr h="34290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привычка </a:t>
                      </a: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Arial"/>
                          <a:ea typeface="Calibri"/>
                          <a:cs typeface="Times New Roman"/>
                        </a:rPr>
                        <a:t>(кого? чего? Р.п.)</a:t>
                      </a: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b="1" dirty="0">
                          <a:latin typeface="Arial"/>
                          <a:ea typeface="Calibri"/>
                          <a:cs typeface="Times New Roman"/>
                        </a:rPr>
                        <a:t>чтени</a:t>
                      </a: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Arial"/>
                          <a:ea typeface="Calibri"/>
                          <a:cs typeface="Times New Roman"/>
                        </a:rPr>
                        <a:t>я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15" marR="55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>
                          <a:latin typeface="Arial"/>
                          <a:ea typeface="Calibri"/>
                          <a:cs typeface="Times New Roman"/>
                        </a:rPr>
                        <a:t>привычка</a:t>
                      </a:r>
                      <a:r>
                        <a:rPr lang="ru-RU" sz="2800" b="1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b="1" dirty="0">
                          <a:solidFill>
                            <a:srgbClr val="00B050"/>
                          </a:solidFill>
                          <a:latin typeface="Arial"/>
                          <a:ea typeface="Calibri"/>
                          <a:cs typeface="Times New Roman"/>
                        </a:rPr>
                        <a:t>(к кому? к чему? Д.п.)</a:t>
                      </a:r>
                      <a:r>
                        <a:rPr lang="ru-RU" sz="2800" b="1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b="1" u="sng" dirty="0">
                          <a:latin typeface="Arial"/>
                          <a:ea typeface="Calibri"/>
                          <a:cs typeface="Times New Roman"/>
                        </a:rPr>
                        <a:t>к</a:t>
                      </a:r>
                      <a:r>
                        <a:rPr lang="ru-RU" sz="2800" b="1" dirty="0">
                          <a:latin typeface="Arial"/>
                          <a:ea typeface="Calibri"/>
                          <a:cs typeface="Times New Roman"/>
                        </a:rPr>
                        <a:t> чтени</a:t>
                      </a:r>
                      <a:r>
                        <a:rPr lang="ru-RU" sz="2800" b="1" dirty="0">
                          <a:solidFill>
                            <a:srgbClr val="00B050"/>
                          </a:solidFill>
                          <a:latin typeface="Arial"/>
                          <a:ea typeface="Calibri"/>
                          <a:cs typeface="Times New Roman"/>
                        </a:rPr>
                        <a:t>ю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15" marR="55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>
                          <a:latin typeface="Calibri"/>
                          <a:ea typeface="Calibri"/>
                          <a:cs typeface="Times New Roman"/>
                        </a:rPr>
                        <a:t>Зависимое слово при сущ. </a:t>
                      </a:r>
                      <a:r>
                        <a:rPr lang="ru-RU" sz="2800" i="1" dirty="0">
                          <a:latin typeface="Calibri"/>
                          <a:ea typeface="Calibri"/>
                          <a:cs typeface="Times New Roman"/>
                        </a:rPr>
                        <a:t>привычка</a:t>
                      </a:r>
                      <a:r>
                        <a:rPr lang="ru-RU" sz="2800" dirty="0">
                          <a:latin typeface="Calibri"/>
                          <a:ea typeface="Calibri"/>
                          <a:cs typeface="Times New Roman"/>
                        </a:rPr>
                        <a:t> должно стоять  </a:t>
                      </a:r>
                      <a:r>
                        <a:rPr lang="ru-RU" sz="2800" b="1" u="sng" dirty="0">
                          <a:latin typeface="Calibri"/>
                          <a:ea typeface="Calibri"/>
                          <a:cs typeface="Times New Roman"/>
                        </a:rPr>
                        <a:t>в Д.п</a:t>
                      </a:r>
                      <a:r>
                        <a:rPr lang="ru-RU" sz="2800" b="1" dirty="0">
                          <a:latin typeface="Calibri"/>
                          <a:ea typeface="Calibri"/>
                          <a:cs typeface="Times New Roman"/>
                        </a:rPr>
                        <a:t>. с предлогом </a:t>
                      </a:r>
                      <a:r>
                        <a:rPr lang="ru-RU" sz="2800" b="1" i="1" dirty="0">
                          <a:latin typeface="Calibri"/>
                          <a:ea typeface="Calibri"/>
                          <a:cs typeface="Times New Roman"/>
                        </a:rPr>
                        <a:t>к, </a:t>
                      </a:r>
                      <a:r>
                        <a:rPr lang="ru-RU" sz="2800" dirty="0">
                          <a:latin typeface="Calibri"/>
                          <a:ea typeface="Calibri"/>
                          <a:cs typeface="Times New Roman"/>
                        </a:rPr>
                        <a:t>а не в Р.п.</a:t>
                      </a:r>
                    </a:p>
                  </a:txBody>
                  <a:tcPr marL="55615" marR="55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501122" cy="1143000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1. Неправильное </a:t>
            </a:r>
            <a:r>
              <a:rPr lang="ru-RU" sz="3600" b="1" dirty="0" smtClean="0"/>
              <a:t>употребление падежной формы сущ. и мест.  с предлогом и без.</a:t>
            </a:r>
            <a:endParaRPr lang="ru-RU" sz="36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85720" y="1928802"/>
          <a:ext cx="8643999" cy="3364992"/>
        </p:xfrm>
        <a:graphic>
          <a:graphicData uri="http://schemas.openxmlformats.org/drawingml/2006/table">
            <a:tbl>
              <a:tblPr/>
              <a:tblGrid>
                <a:gridCol w="2500331"/>
                <a:gridCol w="2643206"/>
                <a:gridCol w="3500462"/>
              </a:tblGrid>
              <a:tr h="27323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dirty="0">
                          <a:latin typeface="Arial"/>
                          <a:ea typeface="Calibri"/>
                          <a:cs typeface="Times New Roman"/>
                        </a:rPr>
                        <a:t>день  </a:t>
                      </a:r>
                      <a:r>
                        <a:rPr lang="ru-RU" sz="3200" b="1" dirty="0">
                          <a:latin typeface="Arial"/>
                          <a:ea typeface="Calibri"/>
                          <a:cs typeface="Times New Roman"/>
                        </a:rPr>
                        <a:t>рождени</a:t>
                      </a:r>
                      <a:r>
                        <a:rPr lang="ru-RU" sz="3200" b="1" dirty="0">
                          <a:solidFill>
                            <a:srgbClr val="FF0000"/>
                          </a:solidFill>
                          <a:latin typeface="Arial"/>
                          <a:ea typeface="Calibri"/>
                          <a:cs typeface="Times New Roman"/>
                        </a:rPr>
                        <a:t>е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15" marR="55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dirty="0">
                          <a:latin typeface="Arial"/>
                          <a:ea typeface="Calibri"/>
                          <a:cs typeface="Times New Roman"/>
                        </a:rPr>
                        <a:t>день  </a:t>
                      </a:r>
                      <a:r>
                        <a:rPr lang="ru-RU" sz="3200" b="1" dirty="0">
                          <a:solidFill>
                            <a:srgbClr val="00B050"/>
                          </a:solidFill>
                          <a:latin typeface="Arial"/>
                          <a:ea typeface="Calibri"/>
                          <a:cs typeface="Times New Roman"/>
                        </a:rPr>
                        <a:t>(кого? чего? Р.п.)</a:t>
                      </a:r>
                      <a:r>
                        <a:rPr lang="ru-RU" sz="3200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3200" b="1" dirty="0">
                          <a:latin typeface="Arial"/>
                          <a:ea typeface="Calibri"/>
                          <a:cs typeface="Times New Roman"/>
                        </a:rPr>
                        <a:t>рождени</a:t>
                      </a:r>
                      <a:r>
                        <a:rPr lang="ru-RU" sz="3200" b="1" dirty="0">
                          <a:solidFill>
                            <a:srgbClr val="00B050"/>
                          </a:solidFill>
                          <a:latin typeface="Arial"/>
                          <a:ea typeface="Calibri"/>
                          <a:cs typeface="Times New Roman"/>
                        </a:rPr>
                        <a:t>я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15" marR="55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dirty="0">
                          <a:latin typeface="Calibri"/>
                          <a:ea typeface="Calibri"/>
                          <a:cs typeface="Times New Roman"/>
                        </a:rPr>
                        <a:t>При склонении словосочетания </a:t>
                      </a:r>
                      <a:r>
                        <a:rPr lang="ru-RU" sz="3200" i="1" dirty="0">
                          <a:latin typeface="Calibri"/>
                          <a:ea typeface="Calibri"/>
                          <a:cs typeface="Times New Roman"/>
                        </a:rPr>
                        <a:t>день рождения</a:t>
                      </a:r>
                      <a:r>
                        <a:rPr lang="ru-RU" sz="3200" dirty="0">
                          <a:latin typeface="Calibri"/>
                          <a:ea typeface="Calibri"/>
                          <a:cs typeface="Times New Roman"/>
                        </a:rPr>
                        <a:t> слово </a:t>
                      </a:r>
                      <a:r>
                        <a:rPr lang="ru-RU" sz="3200" b="1" dirty="0">
                          <a:latin typeface="Calibri"/>
                          <a:ea typeface="Calibri"/>
                          <a:cs typeface="Times New Roman"/>
                        </a:rPr>
                        <a:t>рождения </a:t>
                      </a:r>
                      <a:r>
                        <a:rPr lang="ru-RU" sz="3200" dirty="0">
                          <a:latin typeface="Calibri"/>
                          <a:ea typeface="Calibri"/>
                          <a:cs typeface="Times New Roman"/>
                        </a:rPr>
                        <a:t>всегда ставится </a:t>
                      </a:r>
                      <a:r>
                        <a:rPr lang="ru-RU" sz="3200" b="1" u="sng" dirty="0">
                          <a:latin typeface="Calibri"/>
                          <a:ea typeface="Calibri"/>
                          <a:cs typeface="Times New Roman"/>
                        </a:rPr>
                        <a:t>в Р.п.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15" marR="55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501122" cy="1143000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1. Неправильное </a:t>
            </a:r>
            <a:r>
              <a:rPr lang="ru-RU" sz="3600" b="1" dirty="0" smtClean="0"/>
              <a:t>употребление падежной формы сущ. и мест.  с предлогом и без.</a:t>
            </a:r>
            <a:endParaRPr lang="ru-RU" sz="36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57158" y="1643050"/>
          <a:ext cx="8501122" cy="3925824"/>
        </p:xfrm>
        <a:graphic>
          <a:graphicData uri="http://schemas.openxmlformats.org/drawingml/2006/table">
            <a:tbl>
              <a:tblPr/>
              <a:tblGrid>
                <a:gridCol w="2786082"/>
                <a:gridCol w="2786082"/>
                <a:gridCol w="2928958"/>
              </a:tblGrid>
              <a:tr h="27323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dirty="0">
                          <a:latin typeface="Arial"/>
                          <a:ea typeface="Calibri"/>
                          <a:cs typeface="Times New Roman"/>
                        </a:rPr>
                        <a:t>поздравить с первым </a:t>
                      </a:r>
                      <a:r>
                        <a:rPr lang="ru-RU" sz="3200" b="1" dirty="0">
                          <a:solidFill>
                            <a:srgbClr val="FF0000"/>
                          </a:solidFill>
                          <a:latin typeface="Arial"/>
                          <a:ea typeface="Calibri"/>
                          <a:cs typeface="Times New Roman"/>
                        </a:rPr>
                        <a:t>(кем? чем? </a:t>
                      </a:r>
                      <a:r>
                        <a:rPr lang="ru-RU" sz="3200" b="1" dirty="0" smtClean="0">
                          <a:solidFill>
                            <a:srgbClr val="FF0000"/>
                          </a:solidFill>
                          <a:latin typeface="Arial"/>
                          <a:ea typeface="Calibri"/>
                          <a:cs typeface="Times New Roman"/>
                        </a:rPr>
                        <a:t>т.п</a:t>
                      </a:r>
                      <a:r>
                        <a:rPr lang="ru-RU" sz="3200" b="1" dirty="0">
                          <a:solidFill>
                            <a:srgbClr val="FF0000"/>
                          </a:solidFill>
                          <a:latin typeface="Arial"/>
                          <a:ea typeface="Calibri"/>
                          <a:cs typeface="Times New Roman"/>
                        </a:rPr>
                        <a:t>.)</a:t>
                      </a:r>
                      <a:r>
                        <a:rPr lang="ru-RU" sz="3200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3200" b="1" dirty="0">
                          <a:latin typeface="Arial"/>
                          <a:ea typeface="Calibri"/>
                          <a:cs typeface="Times New Roman"/>
                        </a:rPr>
                        <a:t>сентябр</a:t>
                      </a:r>
                      <a:r>
                        <a:rPr lang="ru-RU" sz="3200" b="1" dirty="0">
                          <a:solidFill>
                            <a:srgbClr val="FF0000"/>
                          </a:solidFill>
                          <a:latin typeface="Arial"/>
                          <a:ea typeface="Calibri"/>
                          <a:cs typeface="Times New Roman"/>
                        </a:rPr>
                        <a:t>ём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15" marR="55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dirty="0">
                          <a:latin typeface="Arial"/>
                          <a:ea typeface="Calibri"/>
                          <a:cs typeface="Times New Roman"/>
                        </a:rPr>
                        <a:t>поздравить с первым </a:t>
                      </a:r>
                      <a:r>
                        <a:rPr lang="ru-RU" sz="3200" b="1" dirty="0">
                          <a:solidFill>
                            <a:srgbClr val="00B050"/>
                          </a:solidFill>
                          <a:latin typeface="Arial"/>
                          <a:ea typeface="Calibri"/>
                          <a:cs typeface="Times New Roman"/>
                        </a:rPr>
                        <a:t>(кого? чего? Р.п.) </a:t>
                      </a:r>
                      <a:r>
                        <a:rPr lang="ru-RU" sz="3200" b="1" dirty="0">
                          <a:latin typeface="Arial"/>
                          <a:ea typeface="Calibri"/>
                          <a:cs typeface="Times New Roman"/>
                        </a:rPr>
                        <a:t>сентябр</a:t>
                      </a:r>
                      <a:r>
                        <a:rPr lang="ru-RU" sz="3200" b="1" dirty="0">
                          <a:solidFill>
                            <a:srgbClr val="00B050"/>
                          </a:solidFill>
                          <a:latin typeface="Arial"/>
                          <a:ea typeface="Calibri"/>
                          <a:cs typeface="Times New Roman"/>
                        </a:rPr>
                        <a:t>я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15" marR="55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dirty="0">
                          <a:latin typeface="Calibri"/>
                          <a:ea typeface="Calibri"/>
                          <a:cs typeface="Times New Roman"/>
                        </a:rPr>
                        <a:t>При указании даты после порядкового числительного </a:t>
                      </a:r>
                      <a:r>
                        <a:rPr lang="ru-RU" sz="3200" b="1" u="sng" dirty="0">
                          <a:latin typeface="Calibri"/>
                          <a:ea typeface="Calibri"/>
                          <a:cs typeface="Times New Roman"/>
                        </a:rPr>
                        <a:t>название месяца ставится в Р.п.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15" marR="55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572560" cy="1143000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1. Неправильное </a:t>
            </a:r>
            <a:r>
              <a:rPr lang="ru-RU" sz="3600" b="1" dirty="0" smtClean="0"/>
              <a:t>употребление падежной формы сущ. и мест.  с предлогом и без.</a:t>
            </a:r>
            <a:endParaRPr lang="ru-RU" sz="36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57158" y="1643050"/>
          <a:ext cx="8429684" cy="4416552"/>
        </p:xfrm>
        <a:graphic>
          <a:graphicData uri="http://schemas.openxmlformats.org/drawingml/2006/table">
            <a:tbl>
              <a:tblPr/>
              <a:tblGrid>
                <a:gridCol w="2928958"/>
                <a:gridCol w="2873126"/>
                <a:gridCol w="2627600"/>
              </a:tblGrid>
              <a:tr h="30478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Готовимся к знаменательной дате </a:t>
                      </a:r>
                      <a:r>
                        <a:rPr lang="ru-RU" sz="28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Восьм</a:t>
                      </a: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Arial"/>
                          <a:ea typeface="Calibri"/>
                          <a:cs typeface="Times New Roman"/>
                        </a:rPr>
                        <a:t>ому</a:t>
                      </a:r>
                      <a:r>
                        <a:rPr lang="ru-RU" sz="28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 март</a:t>
                      </a:r>
                      <a:r>
                        <a:rPr lang="ru-RU" sz="2800" b="1" dirty="0">
                          <a:latin typeface="Arial"/>
                          <a:ea typeface="Calibri"/>
                          <a:cs typeface="Times New Roman"/>
                        </a:rPr>
                        <a:t>а</a:t>
                      </a: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Arial"/>
                          <a:ea typeface="Calibri"/>
                          <a:cs typeface="Times New Roman"/>
                        </a:rPr>
                        <a:t> (Д.п.)</a:t>
                      </a:r>
                      <a:r>
                        <a:rPr lang="ru-RU" sz="28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.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15" marR="55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Готовимся к знаменательной дате </a:t>
                      </a:r>
                      <a:r>
                        <a:rPr lang="ru-RU" sz="28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Восьм</a:t>
                      </a:r>
                      <a:r>
                        <a:rPr lang="ru-RU" sz="2800" b="1" dirty="0">
                          <a:solidFill>
                            <a:srgbClr val="00B050"/>
                          </a:solidFill>
                          <a:latin typeface="Arial"/>
                          <a:ea typeface="Calibri"/>
                          <a:cs typeface="Times New Roman"/>
                        </a:rPr>
                        <a:t>ое </a:t>
                      </a:r>
                      <a:r>
                        <a:rPr lang="ru-RU" sz="28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март</a:t>
                      </a:r>
                      <a:r>
                        <a:rPr lang="ru-RU" sz="2800" b="1" dirty="0">
                          <a:latin typeface="Arial"/>
                          <a:ea typeface="Calibri"/>
                          <a:cs typeface="Times New Roman"/>
                        </a:rPr>
                        <a:t>а</a:t>
                      </a:r>
                      <a:r>
                        <a:rPr lang="ru-RU" sz="2800" dirty="0">
                          <a:solidFill>
                            <a:srgbClr val="00B050"/>
                          </a:solidFill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b="1" dirty="0">
                          <a:solidFill>
                            <a:srgbClr val="00B050"/>
                          </a:solidFill>
                          <a:latin typeface="Arial"/>
                          <a:ea typeface="Calibri"/>
                          <a:cs typeface="Times New Roman"/>
                        </a:rPr>
                        <a:t>(И.п.)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15" marR="55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>
                          <a:latin typeface="Calibri"/>
                          <a:ea typeface="Calibri"/>
                          <a:cs typeface="Times New Roman"/>
                        </a:rPr>
                        <a:t>Порядковое числительное в названиях событий, праздников после слов </a:t>
                      </a:r>
                      <a:r>
                        <a:rPr lang="ru-RU" sz="2800" i="1" dirty="0">
                          <a:latin typeface="Calibri"/>
                          <a:ea typeface="Calibri"/>
                          <a:cs typeface="Times New Roman"/>
                        </a:rPr>
                        <a:t>праздник, дата, день</a:t>
                      </a:r>
                      <a:r>
                        <a:rPr lang="ru-RU" sz="2800" dirty="0">
                          <a:latin typeface="Calibri"/>
                          <a:ea typeface="Calibri"/>
                          <a:cs typeface="Times New Roman"/>
                        </a:rPr>
                        <a:t> ставится </a:t>
                      </a:r>
                      <a:r>
                        <a:rPr lang="ru-RU" sz="2800" b="1" u="sng" dirty="0">
                          <a:latin typeface="Calibri"/>
                          <a:ea typeface="Calibri"/>
                          <a:cs typeface="Times New Roman"/>
                        </a:rPr>
                        <a:t>в И.п.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15" marR="55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572560" cy="1143000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1. Неправильное </a:t>
            </a:r>
            <a:r>
              <a:rPr lang="ru-RU" sz="3600" b="1" dirty="0" smtClean="0"/>
              <a:t>употребление падежной формы сущ. и мест.  с предлогом и без.</a:t>
            </a:r>
            <a:endParaRPr lang="ru-RU" sz="36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85720" y="1928802"/>
          <a:ext cx="8501122" cy="3925824"/>
        </p:xfrm>
        <a:graphic>
          <a:graphicData uri="http://schemas.openxmlformats.org/drawingml/2006/table">
            <a:tbl>
              <a:tblPr/>
              <a:tblGrid>
                <a:gridCol w="3102285"/>
                <a:gridCol w="2748969"/>
                <a:gridCol w="2649868"/>
              </a:tblGrid>
              <a:tr h="27323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dirty="0">
                          <a:latin typeface="Arial"/>
                          <a:ea typeface="Calibri"/>
                          <a:cs typeface="Times New Roman"/>
                        </a:rPr>
                        <a:t>Автор поднимает в тексте проблему </a:t>
                      </a:r>
                      <a:r>
                        <a:rPr lang="ru-RU" sz="3200" b="1" dirty="0">
                          <a:solidFill>
                            <a:srgbClr val="FF0000"/>
                          </a:solidFill>
                          <a:latin typeface="Arial"/>
                          <a:ea typeface="Calibri"/>
                          <a:cs typeface="Times New Roman"/>
                        </a:rPr>
                        <a:t>(о ком? о чём?) </a:t>
                      </a:r>
                      <a:r>
                        <a:rPr lang="ru-RU" sz="3200" b="1" dirty="0">
                          <a:latin typeface="Arial"/>
                          <a:ea typeface="Calibri"/>
                          <a:cs typeface="Times New Roman"/>
                        </a:rPr>
                        <a:t>о </a:t>
                      </a:r>
                      <a:r>
                        <a:rPr lang="ru-RU" sz="3200" b="1" dirty="0" err="1" smtClean="0">
                          <a:latin typeface="Arial"/>
                          <a:ea typeface="Calibri"/>
                          <a:cs typeface="Times New Roman"/>
                        </a:rPr>
                        <a:t>взаимоотно-шениях</a:t>
                      </a:r>
                      <a:r>
                        <a:rPr lang="ru-RU" sz="3200" dirty="0">
                          <a:latin typeface="Arial"/>
                          <a:ea typeface="Calibri"/>
                          <a:cs typeface="Times New Roman"/>
                        </a:rPr>
                        <a:t>.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15" marR="55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dirty="0">
                          <a:latin typeface="Arial"/>
                          <a:ea typeface="Calibri"/>
                          <a:cs typeface="Times New Roman"/>
                        </a:rPr>
                        <a:t>Автор поднимает в тексте проблему</a:t>
                      </a:r>
                      <a:r>
                        <a:rPr lang="ru-RU" sz="3200" b="1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3200" b="1" dirty="0">
                          <a:solidFill>
                            <a:srgbClr val="00B050"/>
                          </a:solidFill>
                          <a:latin typeface="Arial"/>
                          <a:ea typeface="Calibri"/>
                          <a:cs typeface="Times New Roman"/>
                        </a:rPr>
                        <a:t>(кого? чего? Р.п.) </a:t>
                      </a:r>
                      <a:r>
                        <a:rPr lang="ru-RU" sz="3200" b="1" dirty="0" err="1" smtClean="0">
                          <a:latin typeface="Arial"/>
                          <a:ea typeface="Calibri"/>
                          <a:cs typeface="Times New Roman"/>
                        </a:rPr>
                        <a:t>взаимо-отношений</a:t>
                      </a:r>
                      <a:r>
                        <a:rPr lang="ru-RU" sz="3200" b="1" dirty="0">
                          <a:latin typeface="Arial"/>
                          <a:ea typeface="Calibri"/>
                          <a:cs typeface="Times New Roman"/>
                        </a:rPr>
                        <a:t>.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15" marR="55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dirty="0">
                          <a:latin typeface="Calibri"/>
                          <a:ea typeface="Calibri"/>
                          <a:cs typeface="Times New Roman"/>
                        </a:rPr>
                        <a:t>Зависимое слово при сущ. </a:t>
                      </a:r>
                      <a:r>
                        <a:rPr lang="ru-RU" sz="3200" i="1" dirty="0">
                          <a:latin typeface="Calibri"/>
                          <a:ea typeface="Calibri"/>
                          <a:cs typeface="Times New Roman"/>
                        </a:rPr>
                        <a:t>проблема</a:t>
                      </a:r>
                      <a:r>
                        <a:rPr lang="ru-RU" sz="3200" dirty="0">
                          <a:latin typeface="Calibri"/>
                          <a:ea typeface="Calibri"/>
                          <a:cs typeface="Times New Roman"/>
                        </a:rPr>
                        <a:t> должно стоять  </a:t>
                      </a:r>
                      <a:r>
                        <a:rPr lang="ru-RU" sz="3200" b="1" u="sng" dirty="0">
                          <a:latin typeface="Calibri"/>
                          <a:ea typeface="Calibri"/>
                          <a:cs typeface="Times New Roman"/>
                        </a:rPr>
                        <a:t>в Р.п.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15" marR="55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121</TotalTime>
  <Words>2154</Words>
  <Application>Microsoft Office PowerPoint</Application>
  <PresentationFormat>Экран (4:3)</PresentationFormat>
  <Paragraphs>183</Paragraphs>
  <Slides>37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38" baseType="lpstr">
      <vt:lpstr>Поток</vt:lpstr>
      <vt:lpstr>СИНТАКСИЧЕСКИЕ НОРМЫ </vt:lpstr>
      <vt:lpstr>1. Неправильное употребление падежной формы сущ. и мест.  с предлогом и без.</vt:lpstr>
      <vt:lpstr>1. Неправильное употребление падежной формы сущ. и мест.  с предлогом и без.</vt:lpstr>
      <vt:lpstr>1. Неправильное употребление падежной формы сущ. и мест.  с предлогом и без.</vt:lpstr>
      <vt:lpstr>1. Неправильное употребление падежной формы сущ. и мест.  с предлогом и без.</vt:lpstr>
      <vt:lpstr>1. Неправильное употребление падежной формы сущ. и мест.  с предлогом и без.</vt:lpstr>
      <vt:lpstr>1. Неправильное употребление падежной формы сущ. и мест.  с предлогом и без.</vt:lpstr>
      <vt:lpstr>1. Неправильное употребление падежной формы сущ. и мест.  с предлогом и без.</vt:lpstr>
      <vt:lpstr>1. Неправильное употребление падежной формы сущ. и мест.  с предлогом и без.</vt:lpstr>
      <vt:lpstr>1. Неправильное употребление падежной формы сущ. и мест.  с предлогом и без.</vt:lpstr>
      <vt:lpstr>1. Неправильное употребление падежной формы сущ. и мест.  с предлогом и без.</vt:lpstr>
      <vt:lpstr>1. Неправильное употребление падежной формы сущ. и мест.  с предлогом и без.</vt:lpstr>
      <vt:lpstr>2. Нарушение в построении предложения с несогласованным приложением.</vt:lpstr>
      <vt:lpstr>2. Нарушение связи между подлежащим и сказуемым</vt:lpstr>
      <vt:lpstr>2. Нарушение связи между подлежащим и сказуемым</vt:lpstr>
      <vt:lpstr>2. Нарушение связи между подлежащим и сказуемым</vt:lpstr>
      <vt:lpstr>2. Нарушение связи между подлежащим и сказуемым</vt:lpstr>
      <vt:lpstr>2. Нарушение связи между подлежащим и сказуемым</vt:lpstr>
      <vt:lpstr>3. Ошибки в построении предложения с однородными членами</vt:lpstr>
      <vt:lpstr>3. Ошибки в построении предложения с однородными членами</vt:lpstr>
      <vt:lpstr>3. Ошибки в построении предложения с однородными членами</vt:lpstr>
      <vt:lpstr>3. Ошибки в построении предложения с однородными членами</vt:lpstr>
      <vt:lpstr>3. Ошибки в построении предложения с однородными членами</vt:lpstr>
      <vt:lpstr>3. Ошибки в построении предложения с однородными членами</vt:lpstr>
      <vt:lpstr>3. Ошибки в построении предложения с однородными членами</vt:lpstr>
      <vt:lpstr>3. Ошибки в построении предложения с однородными членами</vt:lpstr>
      <vt:lpstr>4. Нарушения в построении предложения с причастным оборотом</vt:lpstr>
      <vt:lpstr>4. Нарушения в построении предложения с причастным оборотом</vt:lpstr>
      <vt:lpstr>4. Нарушения в построении предложения с причастным оборотом</vt:lpstr>
      <vt:lpstr>4. Нарушения в построении предложения с причастным оборотом</vt:lpstr>
      <vt:lpstr>5. Неправильное построение предложения с деепричастным оборотом</vt:lpstr>
      <vt:lpstr>5. Неправильное построение предложения с деепричастным оборотом</vt:lpstr>
      <vt:lpstr>5. Неправильное построение предложения с деепричастным оборотом</vt:lpstr>
      <vt:lpstr>6. Ошибки при построении СП</vt:lpstr>
      <vt:lpstr>6. Ошибки при построении СП</vt:lpstr>
      <vt:lpstr>7. Неправильное построение предложения с косвенной речью.</vt:lpstr>
      <vt:lpstr>7. Неправильное построение предложения с косвенной речью.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</dc:creator>
  <cp:lastModifiedBy>Татьяна</cp:lastModifiedBy>
  <cp:revision>14</cp:revision>
  <dcterms:created xsi:type="dcterms:W3CDTF">2016-11-23T19:27:29Z</dcterms:created>
  <dcterms:modified xsi:type="dcterms:W3CDTF">2016-11-23T21:35:44Z</dcterms:modified>
</cp:coreProperties>
</file>