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484784"/>
            <a:ext cx="5637010" cy="882119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Candara" panose="020E0502030303020204" pitchFamily="34" charset="0"/>
              </a:rPr>
              <a:t>Диагностические задания</a:t>
            </a:r>
            <a:endParaRPr lang="ru-RU" sz="3200" dirty="0">
              <a:solidFill>
                <a:schemeClr val="bg2">
                  <a:lumMod val="7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20" y="201789"/>
            <a:ext cx="889968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Candara" panose="020E0502030303020204" pitchFamily="34" charset="0"/>
              </a:rPr>
              <a:t>Формирование элементарных математических представлений</a:t>
            </a:r>
            <a:endParaRPr lang="ru-RU" sz="2800" dirty="0">
              <a:solidFill>
                <a:srgbClr val="00206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2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114" y="92298"/>
            <a:ext cx="6512511" cy="103244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Помоги гусенице, составь весь числовой ряд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71518" y="1842476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17333" y="1806395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85918" y="1834799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631755" y="1752428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717355" y="1752428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78287" y="1842476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Улыбающееся лицо 11"/>
          <p:cNvSpPr/>
          <p:nvPr/>
        </p:nvSpPr>
        <p:spPr>
          <a:xfrm>
            <a:off x="263887" y="1834799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25728" y="1806395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519934" y="1760105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986105" y="4473550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</a:p>
        </p:txBody>
      </p:sp>
      <p:sp>
        <p:nvSpPr>
          <p:cNvPr id="21" name="Овал 20"/>
          <p:cNvSpPr/>
          <p:nvPr/>
        </p:nvSpPr>
        <p:spPr>
          <a:xfrm>
            <a:off x="1877830" y="5387950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563888" y="551723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792230" y="4357620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957431" y="5394527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325344" y="5387950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340160" y="4291628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668344" y="4602832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868144" y="4291628"/>
            <a:ext cx="9144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Улыбающееся лицо 27"/>
          <p:cNvSpPr/>
          <p:nvPr/>
        </p:nvSpPr>
        <p:spPr>
          <a:xfrm>
            <a:off x="176692" y="1799624"/>
            <a:ext cx="1001595" cy="914400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32-конечная звезда 16"/>
          <p:cNvSpPr/>
          <p:nvPr/>
        </p:nvSpPr>
        <p:spPr>
          <a:xfrm>
            <a:off x="263886" y="1235298"/>
            <a:ext cx="914400" cy="914400"/>
          </a:xfrm>
          <a:prstGeom prst="star3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1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41216 -0.34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08" y="-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1064 L 0.22934 -0.52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42" y="-2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042 L -0.01337 -0.5317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2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0.01737 L 0.32795 -0.5391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-27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519" y="97977"/>
            <a:ext cx="822960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Соедини цифру с подходящей фигурой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2458616" y="2846627"/>
            <a:ext cx="1634480" cy="14401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16216" y="1412776"/>
            <a:ext cx="1152128" cy="10801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951572" y="1628560"/>
            <a:ext cx="1287494" cy="1213284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>
            <a:off x="802353" y="1211480"/>
            <a:ext cx="1152128" cy="1346448"/>
          </a:xfrm>
          <a:prstGeom prst="moon">
            <a:avLst>
              <a:gd name="adj" fmla="val 5128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/>
          <p:cNvSpPr/>
          <p:nvPr/>
        </p:nvSpPr>
        <p:spPr>
          <a:xfrm rot="2763906">
            <a:off x="6085072" y="3685486"/>
            <a:ext cx="1294335" cy="1352738"/>
          </a:xfrm>
          <a:prstGeom prst="halfFrame">
            <a:avLst>
              <a:gd name="adj1" fmla="val 3633"/>
              <a:gd name="adj2" fmla="val 4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361456" y="5297192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43608" y="5301424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69146" y="5301424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20072" y="5273638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775667" y="5273638"/>
            <a:ext cx="914400" cy="914400"/>
          </a:xfrm>
          <a:prstGeom prst="ellipse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15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57222 -0.213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11" y="-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12605 -0.4305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24 -0.02106 L 0.03629 -0.3606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1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3658 L 0.14688 -0.419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-1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00023 L -0.44062 -0.178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-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8" grpId="0" animBg="1"/>
      <p:bldP spid="10" grpId="1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429604"/>
              </p:ext>
            </p:extLst>
          </p:nvPr>
        </p:nvGraphicFramePr>
        <p:xfrm>
          <a:off x="539552" y="1052736"/>
          <a:ext cx="6096000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121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4400" b="1" dirty="0" smtClean="0">
                        <a:solidFill>
                          <a:srgbClr val="FFFF0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740352" y="1484784"/>
            <a:ext cx="518091" cy="98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7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78721" y="4322211"/>
            <a:ext cx="518092" cy="98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1</a:t>
            </a:r>
            <a:endParaRPr lang="ru-RU" sz="44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48290" y="692696"/>
            <a:ext cx="518091" cy="98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>
                <a:solidFill>
                  <a:srgbClr val="FF0000"/>
                </a:solidFill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78721" y="2785828"/>
            <a:ext cx="518091" cy="98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96812" y="3214215"/>
            <a:ext cx="5180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078056" y="5013176"/>
            <a:ext cx="51809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0704" y="26804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Найди соседей  числа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6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-0.65174 0.286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87" y="1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-0.44548 -0.2384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4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-0.26459 0.180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-0.48819 0.157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10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0" grpId="0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07972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Найди закономерность и добавь предмет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962449"/>
              </p:ext>
            </p:extLst>
          </p:nvPr>
        </p:nvGraphicFramePr>
        <p:xfrm>
          <a:off x="323528" y="1412776"/>
          <a:ext cx="6096000" cy="4952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12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89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41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4535" y="908720"/>
            <a:ext cx="1714512" cy="1575851"/>
          </a:xfrm>
          <a:prstGeom prst="rect">
            <a:avLst/>
          </a:prstGeom>
          <a:noFill/>
        </p:spPr>
      </p:pic>
      <p:pic>
        <p:nvPicPr>
          <p:cNvPr id="7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1692" y="4765239"/>
            <a:ext cx="1500198" cy="1393041"/>
          </a:xfrm>
          <a:prstGeom prst="rect">
            <a:avLst/>
          </a:prstGeom>
          <a:noFill/>
        </p:spPr>
      </p:pic>
      <p:pic>
        <p:nvPicPr>
          <p:cNvPr id="8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937" y="2852935"/>
            <a:ext cx="1500198" cy="1370019"/>
          </a:xfrm>
          <a:prstGeom prst="rect">
            <a:avLst/>
          </a:prstGeom>
          <a:noFill/>
        </p:spPr>
      </p:pic>
      <p:pic>
        <p:nvPicPr>
          <p:cNvPr id="9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505080"/>
            <a:ext cx="1570496" cy="1443482"/>
          </a:xfrm>
          <a:prstGeom prst="rect">
            <a:avLst/>
          </a:prstGeom>
          <a:noFill/>
        </p:spPr>
      </p:pic>
      <p:pic>
        <p:nvPicPr>
          <p:cNvPr id="10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800" y="1482916"/>
            <a:ext cx="1500198" cy="1370019"/>
          </a:xfrm>
          <a:prstGeom prst="rect">
            <a:avLst/>
          </a:prstGeom>
          <a:noFill/>
        </p:spPr>
      </p:pic>
      <p:pic>
        <p:nvPicPr>
          <p:cNvPr id="11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1482916"/>
            <a:ext cx="1500198" cy="1393041"/>
          </a:xfrm>
          <a:prstGeom prst="rect">
            <a:avLst/>
          </a:prstGeom>
          <a:noFill/>
        </p:spPr>
      </p:pic>
      <p:pic>
        <p:nvPicPr>
          <p:cNvPr id="12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6946" y="4765239"/>
            <a:ext cx="1500198" cy="1393041"/>
          </a:xfrm>
          <a:prstGeom prst="rect">
            <a:avLst/>
          </a:prstGeom>
          <a:noFill/>
        </p:spPr>
      </p:pic>
      <p:pic>
        <p:nvPicPr>
          <p:cNvPr id="13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8665" y="2948562"/>
            <a:ext cx="1500198" cy="1370019"/>
          </a:xfrm>
          <a:prstGeom prst="rect">
            <a:avLst/>
          </a:prstGeom>
          <a:noFill/>
        </p:spPr>
      </p:pic>
      <p:pic>
        <p:nvPicPr>
          <p:cNvPr id="14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0254" y="4582429"/>
            <a:ext cx="1714512" cy="1575851"/>
          </a:xfrm>
          <a:prstGeom prst="rect">
            <a:avLst/>
          </a:prstGeom>
          <a:noFill/>
        </p:spPr>
      </p:pic>
      <p:pic>
        <p:nvPicPr>
          <p:cNvPr id="15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2092" y="2925699"/>
            <a:ext cx="1714512" cy="1575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693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-0.70886 -0.25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51" y="-1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00532 L -0.70382 0.28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30" y="1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Посчитай и расставь знаки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5047" y="908720"/>
            <a:ext cx="3263818" cy="17856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5640" y="3000231"/>
            <a:ext cx="3002632" cy="17956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06676" y="3000230"/>
            <a:ext cx="3146648" cy="17956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06676" y="831052"/>
            <a:ext cx="3146648" cy="17856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7740369" y="3271676"/>
            <a:ext cx="1125282" cy="62636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10800000">
            <a:off x="7879968" y="1225458"/>
            <a:ext cx="916680" cy="576064"/>
          </a:xfrm>
          <a:prstGeom prst="chevron">
            <a:avLst>
              <a:gd name="adj" fmla="val 111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7984269" y="4941168"/>
            <a:ext cx="916680" cy="576064"/>
          </a:xfrm>
          <a:prstGeom prst="chevron">
            <a:avLst>
              <a:gd name="adj" fmla="val 111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020696"/>
            <a:ext cx="831036" cy="591537"/>
          </a:xfrm>
          <a:prstGeom prst="rect">
            <a:avLst/>
          </a:prstGeom>
          <a:noFill/>
        </p:spPr>
      </p:pic>
      <p:pic>
        <p:nvPicPr>
          <p:cNvPr id="17" name="Picture 2" descr="http://nachalo4ka.ru/wp-content/uploads/2014/10/utenok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0" y="3000231"/>
            <a:ext cx="822362" cy="1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nachalo4ka.ru/wp-content/uploads/2014/10/utenok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034" y="3000231"/>
            <a:ext cx="822362" cy="1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nachalo4ka.ru/wp-content/uploads/2014/10/utenok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775" y="2982884"/>
            <a:ext cx="822362" cy="1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nachalo4ka.ru/wp-content/uploads/2014/10/utenok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853" y="3778830"/>
            <a:ext cx="822362" cy="1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nachalo4ka.ru/wp-content/uploads/2014/10/utenok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188" y="3778829"/>
            <a:ext cx="822362" cy="1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www.playcast.ru/uploads/2014/12/11/110397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676" y="2886411"/>
            <a:ext cx="982072" cy="101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playcast.ru/uploads/2014/12/11/1103971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595" y="3675613"/>
            <a:ext cx="984585" cy="101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playcast.ru/uploads/2014/12/11/1103971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180" y="3609256"/>
            <a:ext cx="1078044" cy="111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playcast.ru/uploads/2014/12/11/1103971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261" y="2880300"/>
            <a:ext cx="976626" cy="100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www.playcast.ru/uploads/2014/12/11/1103971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888" y="3000496"/>
            <a:ext cx="1407436" cy="14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640" y="1830760"/>
            <a:ext cx="831036" cy="591537"/>
          </a:xfrm>
          <a:prstGeom prst="rect">
            <a:avLst/>
          </a:prstGeom>
          <a:noFill/>
        </p:spPr>
      </p:pic>
      <p:pic>
        <p:nvPicPr>
          <p:cNvPr id="30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3" y="1830761"/>
            <a:ext cx="831036" cy="591537"/>
          </a:xfrm>
          <a:prstGeom prst="rect">
            <a:avLst/>
          </a:prstGeom>
          <a:noFill/>
        </p:spPr>
      </p:pic>
      <p:pic>
        <p:nvPicPr>
          <p:cNvPr id="31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315" y="1033585"/>
            <a:ext cx="831036" cy="591537"/>
          </a:xfrm>
          <a:prstGeom prst="rect">
            <a:avLst/>
          </a:prstGeom>
          <a:noFill/>
        </p:spPr>
      </p:pic>
      <p:pic>
        <p:nvPicPr>
          <p:cNvPr id="32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8137" y="1830761"/>
            <a:ext cx="831036" cy="591537"/>
          </a:xfrm>
          <a:prstGeom prst="rect">
            <a:avLst/>
          </a:prstGeom>
          <a:noFill/>
        </p:spPr>
      </p:pic>
      <p:pic>
        <p:nvPicPr>
          <p:cNvPr id="33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8137" y="1020695"/>
            <a:ext cx="831036" cy="591537"/>
          </a:xfrm>
          <a:prstGeom prst="rect">
            <a:avLst/>
          </a:prstGeom>
          <a:noFill/>
        </p:spPr>
      </p:pic>
      <p:pic>
        <p:nvPicPr>
          <p:cNvPr id="34" name="Picture 8" descr="http://img-fotki.yandex.ru/get/4514/valenta-mog.190/0_76f5b_3e0823ef_ori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59" y="866775"/>
            <a:ext cx="641621" cy="64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http://img-fotki.yandex.ru/get/4514/valenta-mog.190/0_76f5b_3e0823ef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807" y="1641209"/>
            <a:ext cx="721316" cy="72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http://img-fotki.yandex.ru/get/4514/valenta-mog.190/0_76f5b_3e0823ef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887" y="1761723"/>
            <a:ext cx="721316" cy="72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8" descr="http://img-fotki.yandex.ru/get/4514/valenta-mog.190/0_76f5b_3e0823ef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887" y="866775"/>
            <a:ext cx="721316" cy="72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1824026" y="5327715"/>
            <a:ext cx="1398765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7</a:t>
            </a:r>
            <a:endParaRPr lang="ru-RU" sz="3600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209369" y="5327715"/>
            <a:ext cx="1398765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9</a:t>
            </a:r>
            <a:endParaRPr lang="ru-RU" sz="3600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48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-0.45903 0.625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51" y="3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L -0.47847 -0.48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24" y="-2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47882 -0.001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4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569" y="140927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Посчитай и проверь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3058" y="862233"/>
            <a:ext cx="2736304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9" y="4782862"/>
            <a:ext cx="2814105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14126" y="2852936"/>
            <a:ext cx="2746850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3058" y="2852936"/>
            <a:ext cx="2736304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896" y="877381"/>
            <a:ext cx="2825080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72605" y="4730833"/>
            <a:ext cx="2594450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54104" y="863031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8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54104" y="2896941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2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54104" y="4679661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9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81948" y="1114732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+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4036" y="4901383"/>
            <a:ext cx="5453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+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96809" y="3074657"/>
            <a:ext cx="4106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-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9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53" y="879494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848" y="832179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343" y="879494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833" y="831115"/>
            <a:ext cx="708279" cy="72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29" y="690880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466" y="1259404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76" y="1231110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sarrest.ru/wp-content/uploads/2014/11/YHTivq2f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649" y="790047"/>
            <a:ext cx="84549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077" y="4884680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88" y="4265402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58" y="4245465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62444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3426" y="4914176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29" y="4782861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505" y="4241043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150" y="4233576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://4.bp.blogspot.com/-J2osmtaKyOQ/T-oJkpknBsI/AAAAAAAAQjg/MAS2wV64WTA/s1600/abelhas+png+%2811%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86" y="4233577"/>
            <a:ext cx="1739871" cy="173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92" y="2945514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0" y="2887273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077" y="2921686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223" y="2945514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091" y="2965662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http://s2.hostingkartinok.com/uploads/images/2012/07/ed2e30703947531ee2029167eaca5f5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301" y="2965663"/>
            <a:ext cx="616465" cy="113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вно 6"/>
          <p:cNvSpPr/>
          <p:nvPr/>
        </p:nvSpPr>
        <p:spPr>
          <a:xfrm>
            <a:off x="6632374" y="1430678"/>
            <a:ext cx="710077" cy="201877"/>
          </a:xfrm>
          <a:prstGeom prst="mathEqual">
            <a:avLst>
              <a:gd name="adj1" fmla="val 36745"/>
              <a:gd name="adj2" fmla="val 265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39" name="Равно 38"/>
          <p:cNvSpPr/>
          <p:nvPr/>
        </p:nvSpPr>
        <p:spPr>
          <a:xfrm>
            <a:off x="6602191" y="3520306"/>
            <a:ext cx="710077" cy="201877"/>
          </a:xfrm>
          <a:prstGeom prst="mathEqual">
            <a:avLst>
              <a:gd name="adj1" fmla="val 36745"/>
              <a:gd name="adj2" fmla="val 265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45" name="Равно 44"/>
          <p:cNvSpPr/>
          <p:nvPr/>
        </p:nvSpPr>
        <p:spPr>
          <a:xfrm>
            <a:off x="6602999" y="5166176"/>
            <a:ext cx="710077" cy="201877"/>
          </a:xfrm>
          <a:prstGeom prst="mathEqual">
            <a:avLst>
              <a:gd name="adj1" fmla="val 36745"/>
              <a:gd name="adj2" fmla="val 265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454104" y="917756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454104" y="2876792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454104" y="4684045"/>
            <a:ext cx="1249288" cy="127444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03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ежда\Desktop\фэмп\ФИГУРЫ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6" y="569866"/>
            <a:ext cx="5928094" cy="592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50750"/>
              </p:ext>
            </p:extLst>
          </p:nvPr>
        </p:nvGraphicFramePr>
        <p:xfrm>
          <a:off x="6444208" y="300070"/>
          <a:ext cx="2471936" cy="5895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1936"/>
              </a:tblGrid>
              <a:tr h="1616762">
                <a:tc>
                  <a:txBody>
                    <a:bodyPr/>
                    <a:lstStyle/>
                    <a:p>
                      <a:pPr algn="ctr"/>
                      <a:r>
                        <a:rPr lang="ru-RU" i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Задание №1 </a:t>
                      </a:r>
                    </a:p>
                    <a:p>
                      <a:pPr algn="just"/>
                      <a:r>
                        <a:rPr lang="ru-RU" sz="1400" dirty="0" smtClean="0"/>
                        <a:t>Где</a:t>
                      </a:r>
                      <a:r>
                        <a:rPr lang="ru-RU" sz="1400" baseline="0" dirty="0" smtClean="0"/>
                        <a:t> находится овал, где находится  квадрат, какая фигура в центре, где находится круг, где расположен треугольник.</a:t>
                      </a:r>
                      <a:endParaRPr lang="ru-RU" sz="1400" dirty="0" smtClean="0"/>
                    </a:p>
                  </a:txBody>
                  <a:tcPr/>
                </a:tc>
              </a:tr>
              <a:tr h="1426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Задание №2 </a:t>
                      </a:r>
                    </a:p>
                    <a:p>
                      <a:r>
                        <a:rPr lang="ru-RU" sz="1400" dirty="0" smtClean="0"/>
                        <a:t>Какие фигуры одинакового цвета? (какого цвета фигуры). Назови какого</a:t>
                      </a:r>
                      <a:r>
                        <a:rPr lang="ru-RU" sz="1400" baseline="0" dirty="0" smtClean="0"/>
                        <a:t> цвета другие фигуры?</a:t>
                      </a:r>
                      <a:endParaRPr lang="ru-RU" sz="1400" dirty="0"/>
                    </a:p>
                  </a:txBody>
                  <a:tcPr/>
                </a:tc>
              </a:tr>
              <a:tr h="1426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Задание №3 </a:t>
                      </a:r>
                    </a:p>
                    <a:p>
                      <a:r>
                        <a:rPr lang="ru-RU" sz="1400" dirty="0" smtClean="0"/>
                        <a:t>У каких фигур одинаковое количество углов?</a:t>
                      </a:r>
                      <a:endParaRPr lang="ru-RU" sz="1400" dirty="0"/>
                    </a:p>
                  </a:txBody>
                  <a:tcPr/>
                </a:tc>
              </a:tr>
              <a:tr h="1426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Задание №4 </a:t>
                      </a:r>
                    </a:p>
                    <a:p>
                      <a:r>
                        <a:rPr lang="ru-RU" sz="1400" dirty="0" smtClean="0"/>
                        <a:t>У каких фигур нет углов?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4066" y="0"/>
            <a:ext cx="6314768" cy="83401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Ориентировка на  плоскости</a:t>
            </a:r>
            <a:endParaRPr lang="ru-RU" sz="28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5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608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Молодец!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30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289</TotalTime>
  <Words>139</Words>
  <Application>Microsoft Office PowerPoint</Application>
  <PresentationFormat>Экран (4:3)</PresentationFormat>
  <Paragraphs>56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Формирование элементарных математических представлений</vt:lpstr>
      <vt:lpstr>Помоги гусенице, составь весь числовой ряд</vt:lpstr>
      <vt:lpstr>Соедини цифру с подходящей фигурой</vt:lpstr>
      <vt:lpstr>Найди соседей  числа</vt:lpstr>
      <vt:lpstr>Найди закономерность и добавь предмет</vt:lpstr>
      <vt:lpstr>Посчитай и расставь знаки</vt:lpstr>
      <vt:lpstr>Посчитай и проверь</vt:lpstr>
      <vt:lpstr>Ориентировка на  плоскости</vt:lpstr>
      <vt:lpstr>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представлений</dc:title>
  <dc:creator>Надежда</dc:creator>
  <cp:lastModifiedBy>Надежда</cp:lastModifiedBy>
  <cp:revision>32</cp:revision>
  <dcterms:created xsi:type="dcterms:W3CDTF">2016-12-03T08:16:44Z</dcterms:created>
  <dcterms:modified xsi:type="dcterms:W3CDTF">2016-12-09T15:03:54Z</dcterms:modified>
</cp:coreProperties>
</file>