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1"/>
  </p:notesMasterIdLst>
  <p:sldIdLst>
    <p:sldId id="256" r:id="rId2"/>
    <p:sldId id="273" r:id="rId3"/>
    <p:sldId id="274" r:id="rId4"/>
    <p:sldId id="275" r:id="rId5"/>
    <p:sldId id="266" r:id="rId6"/>
    <p:sldId id="278" r:id="rId7"/>
    <p:sldId id="277" r:id="rId8"/>
    <p:sldId id="258" r:id="rId9"/>
    <p:sldId id="279" r:id="rId10"/>
    <p:sldId id="259" r:id="rId11"/>
    <p:sldId id="270" r:id="rId12"/>
    <p:sldId id="271" r:id="rId13"/>
    <p:sldId id="260" r:id="rId14"/>
    <p:sldId id="261" r:id="rId15"/>
    <p:sldId id="262" r:id="rId16"/>
    <p:sldId id="263" r:id="rId17"/>
    <p:sldId id="265" r:id="rId18"/>
    <p:sldId id="267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FF"/>
    <a:srgbClr val="3333CC"/>
    <a:srgbClr val="FF0066"/>
    <a:srgbClr val="FF66CC"/>
    <a:srgbClr val="CCFF66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FC43626-D41C-4912-BD44-A1E03F762475}" type="datetimeFigureOut">
              <a:rPr lang="ru-RU"/>
              <a:pPr>
                <a:defRPr/>
              </a:pPr>
              <a:t>21.12.2016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5394E48-87D5-4BB3-A8DA-35708A2E5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627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009F54-8D70-410B-817E-D8314FE11EC2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4"/>
              <a:ext cx="4299" cy="3369"/>
              <a:chOff x="0" y="5"/>
              <a:chExt cx="5533" cy="4336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5"/>
                <a:ext cx="5470" cy="4336"/>
                <a:chOff x="0" y="5"/>
                <a:chExt cx="5470" cy="4336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9"/>
                  <a:chOff x="1265" y="816"/>
                  <a:chExt cx="2919" cy="2149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3"/>
                    <a:ext cx="578" cy="40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5"/>
                  <a:ext cx="5470" cy="4336"/>
                  <a:chOff x="0" y="5"/>
                  <a:chExt cx="5470" cy="4336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4"/>
                    <a:ext cx="1258" cy="2323"/>
                    <a:chOff x="3471" y="1532"/>
                    <a:chExt cx="1258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0"/>
                    <a:ext cx="2462" cy="1331"/>
                    <a:chOff x="2864" y="2018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8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5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2"/>
                    <a:ext cx="2478" cy="1065"/>
                    <a:chOff x="2896" y="1830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0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19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9"/>
                    <a:ext cx="2472" cy="926"/>
                    <a:chOff x="2924" y="1637"/>
                    <a:chExt cx="2472" cy="926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7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5"/>
                    <a:ext cx="2341" cy="657"/>
                    <a:chOff x="2958" y="1413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3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1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2"/>
                    <a:ext cx="2150" cy="341"/>
                    <a:chOff x="2983" y="1270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70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5"/>
                    <a:chOff x="2938" y="918"/>
                    <a:chExt cx="1879" cy="425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0" y="1627"/>
                    <a:ext cx="1256" cy="2322"/>
                    <a:chOff x="636" y="1655"/>
                    <a:chExt cx="1256" cy="2322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5" y="2359"/>
                      <a:ext cx="1722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0"/>
                      <a:ext cx="924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79"/>
                    <a:ext cx="2477" cy="1063"/>
                    <a:chOff x="-52" y="2007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7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4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4"/>
                    <a:ext cx="2472" cy="927"/>
                    <a:chOff x="-74" y="1812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2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3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2"/>
                    <a:ext cx="2339" cy="657"/>
                    <a:chOff x="23" y="1590"/>
                    <a:chExt cx="2339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0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6"/>
                    <a:ext cx="2150" cy="345"/>
                    <a:chOff x="189" y="1444"/>
                    <a:chExt cx="2150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4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4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1"/>
                    <a:ext cx="1767" cy="740"/>
                    <a:chOff x="911" y="591"/>
                    <a:chExt cx="1767" cy="740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1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4"/>
                    <a:ext cx="1693" cy="888"/>
                    <a:chOff x="1120" y="304"/>
                    <a:chExt cx="1693" cy="888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4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10" y="70"/>
                    <a:ext cx="776" cy="1521"/>
                    <a:chOff x="1636" y="98"/>
                    <a:chExt cx="776" cy="1521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60"/>
                      <a:ext cx="110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9" y="225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5"/>
                    <a:ext cx="635" cy="1534"/>
                    <a:chOff x="1935" y="33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9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9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7"/>
                    <a:chOff x="2822" y="671"/>
                    <a:chExt cx="1846" cy="567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6"/>
                    <a:ext cx="1783" cy="717"/>
                    <a:chOff x="2683" y="444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4"/>
                      <a:ext cx="663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8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0" y="195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7" y="17"/>
                    <a:ext cx="635" cy="1512"/>
                    <a:chOff x="2803" y="45"/>
                    <a:chExt cx="635" cy="1512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5" y="936"/>
                      <a:ext cx="1059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6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1"/>
                    <a:ext cx="1014" cy="1464"/>
                    <a:chOff x="2937" y="159"/>
                    <a:chExt cx="1014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3" y="910"/>
                      <a:ext cx="1157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59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7"/>
                    <a:ext cx="241" cy="1445"/>
                    <a:chOff x="2731" y="35"/>
                    <a:chExt cx="241" cy="1445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3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3" cy="2449"/>
                    <a:chOff x="943" y="1769"/>
                    <a:chExt cx="1083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6"/>
                      <a:ext cx="1726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5"/>
                    <a:ext cx="765" cy="2376"/>
                    <a:chOff x="1455" y="1933"/>
                    <a:chExt cx="765" cy="2376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6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58" y="1955"/>
                    <a:ext cx="458" cy="2334"/>
                    <a:chOff x="1947" y="1982"/>
                    <a:chExt cx="491" cy="2609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0" y="2689"/>
                      <a:ext cx="1715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4" y="3896"/>
                      <a:ext cx="918" cy="47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10" y="1688"/>
                    <a:ext cx="1123" cy="2426"/>
                    <a:chOff x="3336" y="1716"/>
                    <a:chExt cx="1123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9" y="2423"/>
                      <a:ext cx="172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38"/>
                    <a:ext cx="883" cy="2424"/>
                    <a:chOff x="3180" y="1866"/>
                    <a:chExt cx="883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1"/>
                      <a:ext cx="1650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8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4"/>
                    <a:ext cx="622" cy="2387"/>
                    <a:chOff x="3006" y="1982"/>
                    <a:chExt cx="622" cy="2387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59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6"/>
                      <a:ext cx="86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2"/>
                    <a:chOff x="2819" y="2100"/>
                    <a:chExt cx="404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2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4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4" y="2105"/>
                    <a:ext cx="427" cy="2185"/>
                    <a:chOff x="2289" y="2133"/>
                    <a:chExt cx="427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2" y="2759"/>
                      <a:ext cx="1439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1" y="3785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4"/>
                    <a:ext cx="2568" cy="2049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8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0"/>
                    <a:ext cx="1426" cy="2381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2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0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6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0"/>
                  <a:ext cx="443" cy="838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65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447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47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F48B9-6DA3-4A8E-AE5B-1DED6B454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97398-603A-4ED9-BAE0-0EBC6EE71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54283-942C-4B64-B7F0-C40ED5382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42185-D5D3-49B3-89D7-5E484A35D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148CE-14F7-478C-8947-1E52B22EC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23426-EDF7-462F-8938-F63EF053C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53782-78F0-45A9-A2B4-04FB09962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26B1C-EE39-4E1E-9984-66C879A47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3BC49-256D-411C-ACB0-DD89D33A4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E4677-6464-46A3-9D7C-5337EAE73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515E-3765-47A8-8E92-08D65EAD6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3316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1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3319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20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332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2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060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332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32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61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084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333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8" y="2236"/>
                    <a:ext cx="1699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3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30" y="3138"/>
                    <a:ext cx="904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5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333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3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6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333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3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7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333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6"/>
                    <a:ext cx="1680" cy="3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4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8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334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4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6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89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334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4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49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0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334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14" y="1128"/>
                    <a:ext cx="1252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4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1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335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0" y="2346"/>
                    <a:ext cx="1726" cy="30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5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2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335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5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3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335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5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4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336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6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5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336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6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6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336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6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6"/>
                    <a:ext cx="755" cy="36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7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336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7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8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337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7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99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337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7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0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337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7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1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338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8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2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338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2" y="915"/>
                    <a:ext cx="1040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8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3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338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29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8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4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339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9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339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39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2107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339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1" y="927"/>
                    <a:ext cx="104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9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8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339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39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09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340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0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0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340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0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30" y="3492"/>
                    <a:ext cx="916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1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340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0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18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2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341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14" y="2669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1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01" y="3879"/>
                    <a:ext cx="923" cy="46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3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341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1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4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341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9" y="2520"/>
                    <a:ext cx="1643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1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591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5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341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2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24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6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342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8" y="2698"/>
                    <a:ext cx="1451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2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08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17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342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2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65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1342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2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2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45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5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5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63E79D-2284-45A5-9A6F-C84B87E67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ransition spd="slow">
    <p:strip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6;&#1083;&#1100;&#1075;&#1072;\Desktop\&#1087;&#1080;&#1086;&#1085;&#1077;&#1088;&#1099;-&#1075;&#1077;&#1088;&#1086;&#1080;\2.&#1050;&#1086;&#1083;&#1086;&#1082;&#1086;&#1083;&#1072;%20&#1056;&#1086;&#1089;&#1089;&#1080;&#1080;%20(-)_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45549" TargetMode="External"/><Relationship Id="rId2" Type="http://schemas.openxmlformats.org/officeDocument/2006/relationships/hyperlink" Target="http://dic.academic.ru/dic.nsf/ruwiki/49543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ru.wikipedia.org/wiki/%D0%A3%D0%BA%D1%80%D0%B0%D0%B8%D0%BD%D0%B0" TargetMode="External"/><Relationship Id="rId7" Type="http://schemas.openxmlformats.org/officeDocument/2006/relationships/hyperlink" Target="http://ru.wikipedia.org/wiki/%D0%A8%D0%B5%D0%BF%D0%B5%D1%82%D0%BE%D0%B2%D0%BA%D0%B0" TargetMode="External"/><Relationship Id="rId2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E%D1%80%D0%B4%D0%B5%D0%BD_%D0%9E%D1%82%D0%B5%D1%87%D0%B5%D1%81%D1%82%D0%B2%D0%B5%D0%BD%D0%BD%D0%BE%D0%B9_%D0%B2%D0%BE%D0%B9%D0%BD%D1%8B" TargetMode="External"/><Relationship Id="rId5" Type="http://schemas.openxmlformats.org/officeDocument/2006/relationships/hyperlink" Target="http://ru.wikipedia.org/wiki/%D0%A5%D0%BC%D0%B5%D0%BB%D1%8C%D0%BD%D0%B8%D1%86%D0%BA%D0%B0%D1%8F_%D0%BE%D0%B1%D0%BB%D0%B0%D1%81%D1%82%D1%8C" TargetMode="External"/><Relationship Id="rId4" Type="http://schemas.openxmlformats.org/officeDocument/2006/relationships/hyperlink" Target="http://ru.wikipedia.org/wiki/%D0%98%D0%B7%D1%8F%D1%81%D0%BB%D0%B0%D0%B2_(%D0%B3%D0%BE%D1%80%D0%BE%D0%B4)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25362" TargetMode="Externa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0;&#1075;&#1072;\Desktop\&#1087;&#1080;&#1086;&#1085;&#1077;&#1088;&#1099;-&#1075;&#1077;&#1088;&#1086;&#1080;\36.&#1055;&#1072;&#1084;&#1103;&#1090;&#1100;_(+).mp3" TargetMode="External"/><Relationship Id="rId6" Type="http://schemas.openxmlformats.org/officeDocument/2006/relationships/hyperlink" Target="http://dic.academic.ru/dic.nsf/ruwiki/92876" TargetMode="External"/><Relationship Id="rId5" Type="http://schemas.openxmlformats.org/officeDocument/2006/relationships/hyperlink" Target="http://dic.academic.ru/dic.nsf/ruwiki/142904" TargetMode="External"/><Relationship Id="rId4" Type="http://schemas.openxmlformats.org/officeDocument/2006/relationships/hyperlink" Target="http://dic.academic.ru/dic.nsf/ruwiki/2945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199220" TargetMode="External"/><Relationship Id="rId2" Type="http://schemas.openxmlformats.org/officeDocument/2006/relationships/hyperlink" Target="http://dic.academic.ru/dic.nsf/ruwiki/3312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dic.academic.ru/dic.nsf/ruwiki/19926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dic.academic.ru/dic.nsf/ruwiki/6689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6;&#1083;&#1100;&#1075;&#1072;\Desktop\&#1087;&#1080;&#1086;&#1085;&#1077;&#1088;&#1099;-&#1075;&#1077;&#1088;&#1086;&#1080;\36.&#1055;&#1072;&#1084;&#1103;&#1090;&#1100;_(+)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41146" TargetMode="External"/><Relationship Id="rId2" Type="http://schemas.openxmlformats.org/officeDocument/2006/relationships/hyperlink" Target="http://dic.academic.ru/dic.nsf/ruwiki/11647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pio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8001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2.Колокола России (-)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429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800" smtClean="0">
                <a:solidFill>
                  <a:srgbClr val="FFFF00"/>
                </a:solidFill>
                <a:latin typeface="Times New Roman" pitchFamily="18" charset="0"/>
              </a:rPr>
              <a:t>Зина Портнова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4343400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</a:rPr>
              <a:t>      В составе комсомольской подпольной организации </a:t>
            </a:r>
            <a:r>
              <a:rPr lang="ru-RU" sz="2400" dirty="0" smtClean="0">
                <a:latin typeface="Times New Roman" pitchFamily="18" charset="0"/>
                <a:hlinkClick r:id="rId2"/>
              </a:rPr>
              <a:t>«Юные мстители»</a:t>
            </a:r>
            <a:r>
              <a:rPr lang="ru-RU" sz="2400" dirty="0" smtClean="0">
                <a:latin typeface="Times New Roman" pitchFamily="18" charset="0"/>
              </a:rPr>
              <a:t>, созданной на станции </a:t>
            </a:r>
            <a:r>
              <a:rPr lang="ru-RU" sz="2400" dirty="0" err="1" smtClean="0">
                <a:latin typeface="Times New Roman" pitchFamily="18" charset="0"/>
              </a:rPr>
              <a:t>Оболь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hlinkClick r:id="rId3"/>
              </a:rPr>
              <a:t>Витебской области</a:t>
            </a:r>
            <a:r>
              <a:rPr lang="ru-RU" sz="2400" dirty="0" smtClean="0">
                <a:latin typeface="Times New Roman" pitchFamily="18" charset="0"/>
              </a:rPr>
              <a:t> действовала пионерка Зина Портнова, вступившая в подполье в ряды ВЛКСМ, </a:t>
            </a:r>
            <a:r>
              <a:rPr lang="ru-RU" sz="2400" smtClean="0">
                <a:latin typeface="Times New Roman" pitchFamily="18" charset="0"/>
              </a:rPr>
              <a:t>казнённая </a:t>
            </a:r>
            <a:r>
              <a:rPr lang="ru-RU" sz="2400" smtClean="0">
                <a:latin typeface="Times New Roman" pitchFamily="18" charset="0"/>
              </a:rPr>
              <a:t> фашистами и </a:t>
            </a:r>
            <a:r>
              <a:rPr lang="ru-RU" sz="2400" dirty="0" smtClean="0">
                <a:latin typeface="Times New Roman" pitchFamily="18" charset="0"/>
              </a:rPr>
              <a:t>посмертно удостоенная звания Героя Советского Союза. </a:t>
            </a:r>
          </a:p>
        </p:txBody>
      </p:sp>
      <p:pic>
        <p:nvPicPr>
          <p:cNvPr id="12292" name="Picture 4" descr="22_01_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09800"/>
            <a:ext cx="33464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FFFF00"/>
                </a:solidFill>
              </a:rPr>
              <a:t>Валя Котик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 rot="10811918" flipV="1">
            <a:off x="4572000" y="1936750"/>
            <a:ext cx="45751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Во время </a:t>
            </a:r>
            <a:r>
              <a:rPr lang="ru-RU" sz="2400">
                <a:latin typeface="Times New Roman" pitchFamily="18" charset="0"/>
                <a:hlinkClick r:id="rId2" tooltip="Великая Отечественная война"/>
              </a:rPr>
              <a:t>Великой Отечественной войны</a:t>
            </a:r>
            <a:r>
              <a:rPr lang="ru-RU" sz="2400">
                <a:latin typeface="Times New Roman" pitchFamily="18" charset="0"/>
              </a:rPr>
              <a:t> принимал активное участие в партизанском движении на </a:t>
            </a:r>
            <a:r>
              <a:rPr lang="ru-RU" sz="2400">
                <a:latin typeface="Times New Roman" pitchFamily="18" charset="0"/>
                <a:hlinkClick r:id="rId3" tooltip="Украина"/>
              </a:rPr>
              <a:t>Украине</a:t>
            </a:r>
            <a:r>
              <a:rPr lang="ru-RU" sz="2400">
                <a:latin typeface="Times New Roman" pitchFamily="18" charset="0"/>
              </a:rPr>
              <a:t>. Сначала был связным, затем участвовал в боях, был дважды ранен, погиб в бою за город </a:t>
            </a:r>
            <a:r>
              <a:rPr lang="ru-RU" sz="2400">
                <a:latin typeface="Times New Roman" pitchFamily="18" charset="0"/>
                <a:hlinkClick r:id="rId4" tooltip="Изяслав (город)"/>
              </a:rPr>
              <a:t>Изяслав</a:t>
            </a:r>
            <a:r>
              <a:rPr lang="ru-RU" sz="2400">
                <a:latin typeface="Times New Roman" pitchFamily="18" charset="0"/>
              </a:rPr>
              <a:t> в </a:t>
            </a:r>
            <a:r>
              <a:rPr lang="ru-RU" sz="2400">
                <a:latin typeface="Times New Roman" pitchFamily="18" charset="0"/>
                <a:hlinkClick r:id="rId5" tooltip="Хмельницкая область"/>
              </a:rPr>
              <a:t>Хмельницкой области</a:t>
            </a:r>
            <a:r>
              <a:rPr lang="ru-RU" sz="2400">
                <a:latin typeface="Times New Roman" pitchFamily="18" charset="0"/>
              </a:rPr>
              <a:t>. Был награждён </a:t>
            </a:r>
            <a:r>
              <a:rPr lang="ru-RU" sz="2400">
                <a:latin typeface="Times New Roman" pitchFamily="18" charset="0"/>
                <a:hlinkClick r:id="rId6" tooltip="Орден Отечественной войны"/>
              </a:rPr>
              <a:t>орденом Отечественной войны 1-й степени</a:t>
            </a:r>
            <a:r>
              <a:rPr lang="ru-RU" sz="2400">
                <a:latin typeface="Times New Roman" pitchFamily="18" charset="0"/>
              </a:rPr>
              <a:t> и медалью. Похоронен в городе </a:t>
            </a:r>
            <a:r>
              <a:rPr lang="ru-RU" sz="2400">
                <a:latin typeface="Times New Roman" pitchFamily="18" charset="0"/>
                <a:hlinkClick r:id="rId7" tooltip="Шепетовка"/>
              </a:rPr>
              <a:t>Шепетовка</a:t>
            </a:r>
            <a:r>
              <a:rPr lang="ru-RU" sz="2400">
                <a:latin typeface="Times New Roman" pitchFamily="18" charset="0"/>
              </a:rPr>
              <a:t>.</a:t>
            </a:r>
          </a:p>
        </p:txBody>
      </p:sp>
      <p:pic>
        <p:nvPicPr>
          <p:cNvPr id="13316" name="Picture 7" descr="ValaKotyk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2209800"/>
            <a:ext cx="32385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kaz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3429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FF00"/>
                </a:solidFill>
              </a:rPr>
              <a:t>Марат </a:t>
            </a:r>
            <a:r>
              <a:rPr lang="ru-RU" dirty="0" err="1" smtClean="0">
                <a:solidFill>
                  <a:srgbClr val="FFFF00"/>
                </a:solidFill>
              </a:rPr>
              <a:t>Казей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4044950" y="1438275"/>
            <a:ext cx="509905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85750"/>
            <a:r>
              <a:rPr lang="ru-RU" sz="2000" dirty="0">
                <a:latin typeface="Times New Roman" pitchFamily="18" charset="0"/>
              </a:rPr>
              <a:t>Марат остался в партизанском отряде,</a:t>
            </a:r>
          </a:p>
          <a:p>
            <a:pPr indent="285750"/>
            <a:r>
              <a:rPr lang="ru-RU" sz="2000" dirty="0">
                <a:latin typeface="Times New Roman" pitchFamily="18" charset="0"/>
              </a:rPr>
              <a:t>ходил в разведку. Участвовал в рейдах. Подрывал эшелоны. За бой в январе 1943 года, когда, раненый, он поднял своих товарищей в атаку и пробился сквозь вражеское кольцо, Марат получил медаль "За отвагу". Возвращаясь с задания вдвоем с командиром разведки, они наткнулись на </a:t>
            </a:r>
            <a:r>
              <a:rPr lang="ru-RU" sz="2000" dirty="0" smtClean="0">
                <a:latin typeface="Times New Roman" pitchFamily="18" charset="0"/>
              </a:rPr>
              <a:t>гитлеровцев. </a:t>
            </a:r>
            <a:r>
              <a:rPr lang="ru-RU" sz="2000" dirty="0">
                <a:latin typeface="Times New Roman" pitchFamily="18" charset="0"/>
              </a:rPr>
              <a:t>Марат был тяжело ранен. Пока были патроны, держал оборону, а когда магазин опустел, взял в руки свое последнее оружие - две гранаты, которые с пояса не снимал. Одну бросил в </a:t>
            </a:r>
            <a:r>
              <a:rPr lang="ru-RU" sz="2000" dirty="0" smtClean="0">
                <a:latin typeface="Times New Roman" pitchFamily="18" charset="0"/>
              </a:rPr>
              <a:t>фашистов, </a:t>
            </a:r>
            <a:r>
              <a:rPr lang="ru-RU" sz="2000" dirty="0">
                <a:latin typeface="Times New Roman" pitchFamily="18" charset="0"/>
              </a:rPr>
              <a:t>а вторую оставил. Когда </a:t>
            </a:r>
            <a:r>
              <a:rPr lang="ru-RU" sz="2000" dirty="0" smtClean="0">
                <a:latin typeface="Times New Roman" pitchFamily="18" charset="0"/>
              </a:rPr>
              <a:t>враги подошли </a:t>
            </a:r>
            <a:r>
              <a:rPr lang="ru-RU" sz="2000" dirty="0">
                <a:latin typeface="Times New Roman" pitchFamily="18" charset="0"/>
              </a:rPr>
              <a:t>совсем близко, взорвал себя вместе с врагами.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imes New Roman" pitchFamily="18" charset="0"/>
              </a:rPr>
              <a:t>      </a:t>
            </a:r>
            <a:r>
              <a:rPr lang="ru-RU" sz="2800" smtClean="0">
                <a:latin typeface="Times New Roman" pitchFamily="18" charset="0"/>
              </a:rPr>
              <a:t>За боевые заслуги десятки тысяч детей и пионеров были награждены орденами и медалями: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* </a:t>
            </a:r>
            <a:r>
              <a:rPr lang="ru-RU" sz="2800" smtClean="0">
                <a:latin typeface="Times New Roman" pitchFamily="18" charset="0"/>
                <a:hlinkClick r:id="rId3"/>
              </a:rPr>
              <a:t>Ордена Ленина</a:t>
            </a:r>
            <a:r>
              <a:rPr lang="ru-RU" sz="2800" smtClean="0">
                <a:latin typeface="Times New Roman" pitchFamily="18" charset="0"/>
              </a:rPr>
              <a:t> были удостоены — Толя Шумов, Вася Коробко, Володя Казначеев;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* </a:t>
            </a:r>
            <a:r>
              <a:rPr lang="ru-RU" sz="2800" smtClean="0">
                <a:latin typeface="Times New Roman" pitchFamily="18" charset="0"/>
                <a:hlinkClick r:id="rId4"/>
              </a:rPr>
              <a:t>Ордена Красного Знамени</a:t>
            </a:r>
            <a:r>
              <a:rPr lang="ru-RU" sz="2800" smtClean="0">
                <a:latin typeface="Times New Roman" pitchFamily="18" charset="0"/>
              </a:rPr>
              <a:t> — Володя Дубинин, Костя Кравчук, Саша Филиппов;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* </a:t>
            </a:r>
            <a:r>
              <a:rPr lang="ru-RU" sz="2800" smtClean="0">
                <a:latin typeface="Times New Roman" pitchFamily="18" charset="0"/>
                <a:hlinkClick r:id="rId5"/>
              </a:rPr>
              <a:t>Ордена Отечественной войны</a:t>
            </a:r>
            <a:r>
              <a:rPr lang="ru-RU" sz="2800" smtClean="0">
                <a:latin typeface="Times New Roman" pitchFamily="18" charset="0"/>
              </a:rPr>
              <a:t> 1-й степени — Валерий Волков, Саша Ковалёв;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* </a:t>
            </a:r>
            <a:r>
              <a:rPr lang="ru-RU" sz="2800" smtClean="0">
                <a:latin typeface="Times New Roman" pitchFamily="18" charset="0"/>
                <a:hlinkClick r:id="rId6"/>
              </a:rPr>
              <a:t>Ордена Красной звезды</a:t>
            </a:r>
            <a:r>
              <a:rPr lang="ru-RU" sz="2800" smtClean="0">
                <a:latin typeface="Times New Roman" pitchFamily="18" charset="0"/>
              </a:rPr>
              <a:t> — Володя Саморуха, Шура Ефремов, Ваня Андрианов, Витя Коваленко, Лёня Анкинович. </a:t>
            </a:r>
          </a:p>
        </p:txBody>
      </p:sp>
      <p:pic>
        <p:nvPicPr>
          <p:cNvPr id="3" name="36.Память_(+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7620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4800600" cy="441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   Сотни пионеров были награждены медалью </a:t>
            </a:r>
            <a:r>
              <a:rPr lang="ru-RU" sz="2800" smtClean="0">
                <a:latin typeface="Times New Roman" pitchFamily="18" charset="0"/>
                <a:hlinkClick r:id="rId2"/>
              </a:rPr>
              <a:t>«Партизану Великой отечественной войны»</a:t>
            </a:r>
            <a:r>
              <a:rPr lang="ru-RU" sz="2800" smtClean="0">
                <a:latin typeface="Times New Roman" pitchFamily="18" charset="0"/>
              </a:rPr>
              <a:t>,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свыше 15 000 — медалью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  <a:hlinkClick r:id="rId3"/>
              </a:rPr>
              <a:t>«За оборону Ленинграда»</a:t>
            </a:r>
            <a:r>
              <a:rPr lang="ru-RU" sz="2800" smtClean="0">
                <a:latin typeface="Times New Roman" pitchFamily="18" charset="0"/>
              </a:rPr>
              <a:t>, 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свыше 20 000 медалью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</a:t>
            </a:r>
            <a:r>
              <a:rPr lang="ru-RU" sz="2800" smtClean="0">
                <a:latin typeface="Times New Roman" pitchFamily="18" charset="0"/>
                <a:hlinkClick r:id="rId4"/>
              </a:rPr>
              <a:t>«За оборону Москвы»</a:t>
            </a:r>
            <a:r>
              <a:rPr lang="ru-RU" sz="2800" smtClean="0">
                <a:latin typeface="Times New Roman" pitchFamily="18" charset="0"/>
              </a:rPr>
              <a:t>. </a:t>
            </a:r>
          </a:p>
        </p:txBody>
      </p:sp>
      <p:pic>
        <p:nvPicPr>
          <p:cNvPr id="16387" name="Picture 6" descr="1233051221_medal_leningrad_uss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2971800"/>
            <a:ext cx="352425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7772400" cy="3810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smtClean="0"/>
              <a:t>    </a:t>
            </a:r>
            <a:r>
              <a:rPr lang="ru-RU" smtClean="0">
                <a:latin typeface="Times New Roman" pitchFamily="18" charset="0"/>
              </a:rPr>
              <a:t>Четверо пионеров-героев были удостоены звания </a:t>
            </a:r>
            <a:r>
              <a:rPr lang="ru-RU" smtClean="0">
                <a:latin typeface="Times New Roman" pitchFamily="18" charset="0"/>
                <a:hlinkClick r:id="rId2"/>
              </a:rPr>
              <a:t>Героя Советского Союза</a:t>
            </a:r>
            <a:r>
              <a:rPr lang="ru-RU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Лёня Голиков,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Марат Казей,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Валя Котик,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latin typeface="Times New Roman" pitchFamily="18" charset="0"/>
              </a:rPr>
              <a:t>Зина Портнова </a:t>
            </a:r>
          </a:p>
        </p:txBody>
      </p:sp>
      <p:pic>
        <p:nvPicPr>
          <p:cNvPr id="17411" name="Picture 6" descr="звез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00400"/>
            <a:ext cx="17256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2286000"/>
            <a:ext cx="51054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     </a:t>
            </a:r>
            <a:r>
              <a:rPr lang="ru-RU" sz="2800" dirty="0" smtClean="0">
                <a:latin typeface="Times New Roman" pitchFamily="18" charset="0"/>
              </a:rPr>
              <a:t>Многие юные участники войны погибли в боях или были казнены фашистами. Ряд детей был занесён в «Книгу почёта Всесоюзной пионерской организации им. В. И. Ленина» и возведены в ранг «пионеров-героев». </a:t>
            </a:r>
          </a:p>
        </p:txBody>
      </p:sp>
      <p:pic>
        <p:nvPicPr>
          <p:cNvPr id="18435" name="Picture 4" descr="mini_Pionery_geroi_1973_v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29432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00400"/>
            <a:ext cx="4724400" cy="3276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Помним мы юных,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Горды их делами,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Память о них не сотрут года.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Все пионеры-герои с нами,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Times New Roman" pitchFamily="18" charset="0"/>
              </a:rPr>
              <a:t>В нашем строю навсегда!</a:t>
            </a:r>
          </a:p>
        </p:txBody>
      </p:sp>
      <p:pic>
        <p:nvPicPr>
          <p:cNvPr id="19459" name="Picture 4" descr="Валя Котик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762000"/>
            <a:ext cx="2895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Витя Черевичк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4495800"/>
            <a:ext cx="16573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до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04800"/>
            <a:ext cx="1782763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36.Память_(+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45720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В мирные дни, 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побеждая и строя,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Помнит Отчизна 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года боевые.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Славьтесь в веках, пионеры-герои,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Славьтесь, товарищи вечно живые!</a:t>
            </a:r>
          </a:p>
        </p:txBody>
      </p:sp>
      <p:pic>
        <p:nvPicPr>
          <p:cNvPr id="20483" name="Picture 6" descr="0618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057400"/>
            <a:ext cx="369728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Никто не забыт, ничто не забыто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916113"/>
            <a:ext cx="57927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533400" y="533400"/>
            <a:ext cx="63246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Сколько храбрых сердец молодых</a:t>
            </a:r>
            <a:br>
              <a:rPr lang="ru-RU" sz="2800"/>
            </a:br>
            <a:r>
              <a:rPr lang="ru-RU" sz="2800"/>
              <a:t>Беззаветно служили народу,</a:t>
            </a:r>
            <a:br>
              <a:rPr lang="ru-RU" sz="2800"/>
            </a:br>
            <a:r>
              <a:rPr lang="ru-RU" sz="2800"/>
              <a:t>Пионеры - и тысячи их,</a:t>
            </a:r>
            <a:br>
              <a:rPr lang="ru-RU" sz="2800"/>
            </a:br>
            <a:r>
              <a:rPr lang="ru-RU" sz="2800"/>
              <a:t>Кто погиб за страну за свободу.</a:t>
            </a:r>
            <a:br>
              <a:rPr lang="ru-RU" sz="2800"/>
            </a:br>
            <a:r>
              <a:rPr lang="ru-RU" sz="2800"/>
              <a:t>Их могилы ты всюду найдешь</a:t>
            </a:r>
            <a:br>
              <a:rPr lang="ru-RU" sz="2800"/>
            </a:br>
            <a:r>
              <a:rPr lang="ru-RU" sz="2800"/>
              <a:t>На дорогах минувших пожарищ.</a:t>
            </a:r>
            <a:br>
              <a:rPr lang="ru-RU" sz="2800"/>
            </a:br>
            <a:r>
              <a:rPr lang="ru-RU" sz="2800"/>
              <a:t>Если ты, юный друг,</a:t>
            </a:r>
            <a:br>
              <a:rPr lang="ru-RU" sz="2800"/>
            </a:br>
            <a:r>
              <a:rPr lang="ru-RU" sz="2800"/>
              <a:t>Где-то рядом пройдешь -</a:t>
            </a:r>
            <a:br>
              <a:rPr lang="ru-RU" sz="2800"/>
            </a:br>
            <a:r>
              <a:rPr lang="ru-RU" sz="2800"/>
              <a:t>То сними свою шапку, товарищ! 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04800" y="838200"/>
            <a:ext cx="54102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Вам бесстрашные, Вам бессмертные. Вам юные пионеры- герои посвящается наше мероприятие - памяти. Пусть в этот день все дети во всех участках земли, вспоминая о бессмертных порывах юных борцов, еще сильнее сомкнут свои ряды, еще крепче возьмутся за руки и новыми делами укрепят мир и дружбу на всем земном шаре. </a:t>
            </a:r>
          </a:p>
        </p:txBody>
      </p:sp>
      <p:pic>
        <p:nvPicPr>
          <p:cNvPr id="4" name="Picture 5" descr="D:\Мои документы2\Пионеры-герои\Ленто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91000"/>
            <a:ext cx="3478747" cy="2241964"/>
          </a:xfrm>
          <a:prstGeom prst="rect">
            <a:avLst/>
          </a:prstGeom>
          <a:solidFill>
            <a:srgbClr val="3333FF">
              <a:alpha val="50196"/>
            </a:srgbClr>
          </a:solidFill>
          <a:ln w="9525">
            <a:solidFill>
              <a:srgbClr val="FF0066">
                <a:alpha val="81961"/>
              </a:srgbClr>
            </a:solidFill>
            <a:miter lim="800000"/>
            <a:headEnd/>
            <a:tailEnd/>
          </a:ln>
          <a:scene3d>
            <a:camera prst="obliqueBottomRight"/>
            <a:lightRig rig="threePt" dir="t"/>
          </a:scene3d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Многие юные участники войны погибли в боях или были казнены фашистами.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341438"/>
            <a:ext cx="4029075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2286000"/>
            <a:ext cx="44958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В тот день июньский,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             на рассвете,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Вступая в бой,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            святой и правый,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С отцами поравнялись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                            дети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Геройством, доблестью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                           и славой. </a:t>
            </a:r>
          </a:p>
        </p:txBody>
      </p:sp>
      <p:pic>
        <p:nvPicPr>
          <p:cNvPr id="8195" name="Picture 5" descr="Рисунок4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</a:blip>
          <a:srcRect/>
          <a:stretch>
            <a:fillRect/>
          </a:stretch>
        </p:blipFill>
        <p:spPr bwMode="auto">
          <a:xfrm>
            <a:off x="685800" y="381000"/>
            <a:ext cx="3463925" cy="4957763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928688" y="487363"/>
            <a:ext cx="7500937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До войны это были самые обыкновенные мальчишки и девчонки. Учились, помогали старшим, играли, бегали-прыгали, разбивали носы и коленки. Их имена знали только родные, одноклассники, да друзья.</a:t>
            </a:r>
            <a:br>
              <a:rPr lang="ru-RU" sz="2400"/>
            </a:br>
            <a:r>
              <a:rPr lang="ru-RU" sz="2400"/>
              <a:t>   </a:t>
            </a:r>
            <a:r>
              <a:rPr lang="ru-RU" sz="2400">
                <a:solidFill>
                  <a:srgbClr val="FF0000"/>
                </a:solidFill>
              </a:rPr>
              <a:t>ПРИШЕЛ ЧАС - ОНИ ПОКАЗАЛИ, КАКИМ ОГРОМНЫМ МОЖЕТ СТАТЬ МАЛЕНЬКОЕ ДЕТСКОЕ СЕРДЦЕ, КОГДА РАЗГОРАЕТСЯ В НЕМ СВЯЩЕННАЯ ЛЮБОВЬ К РОДИНЕ И НЕНАВИСТЬ К ЕЕ ВРАГАМ.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   Мальчишки. Девчонки. На их хрупкие плечи легла тяжесть невзгод, бедствий, горя военных лет. И не согнулись они под этой тяжестью, стали сильнее духом, мужественнее, выносливее.</a:t>
            </a:r>
            <a:br>
              <a:rPr lang="ru-RU" sz="2400"/>
            </a:br>
            <a:r>
              <a:rPr lang="ru-RU" sz="2400"/>
              <a:t>   </a:t>
            </a:r>
          </a:p>
        </p:txBody>
      </p:sp>
      <p:pic>
        <p:nvPicPr>
          <p:cNvPr id="9219" name="Picture 4" descr="D:\Мои документы2\Пионеры-герои\1f4ef5adafd6cdc3d3f3610f4aae575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572000"/>
            <a:ext cx="7318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4" descr="D:\Мои документы2\Пионеры-герои\1f4ef5adafd6cdc3d3f3610f4aae575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572000"/>
            <a:ext cx="73183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Box 2"/>
          <p:cNvSpPr txBox="1">
            <a:spLocks noChangeArrowheads="1"/>
          </p:cNvSpPr>
          <p:nvPr/>
        </p:nvSpPr>
        <p:spPr bwMode="auto">
          <a:xfrm>
            <a:off x="785813" y="642938"/>
            <a:ext cx="69294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Arial" charset="0"/>
              </a:rPr>
              <a:t>Вспомним всех поимённо</a:t>
            </a:r>
          </a:p>
          <a:p>
            <a:r>
              <a:rPr lang="ru-RU" sz="3200" b="1" i="1">
                <a:solidFill>
                  <a:srgbClr val="FF0000"/>
                </a:solidFill>
                <a:latin typeface="Arial" charset="0"/>
              </a:rPr>
              <a:t>Горем вспомним своим.</a:t>
            </a:r>
          </a:p>
          <a:p>
            <a:r>
              <a:rPr lang="ru-RU" sz="3200" b="1" i="1">
                <a:solidFill>
                  <a:srgbClr val="FF0000"/>
                </a:solidFill>
                <a:latin typeface="Arial" charset="0"/>
              </a:rPr>
              <a:t>Это нужно не мёртвым,</a:t>
            </a:r>
          </a:p>
          <a:p>
            <a:r>
              <a:rPr lang="ru-RU" sz="3200" b="1" i="1">
                <a:solidFill>
                  <a:srgbClr val="FF0000"/>
                </a:solidFill>
                <a:latin typeface="Arial" charset="0"/>
              </a:rPr>
              <a:t>Это надо – живым!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286000" y="2857500"/>
          <a:ext cx="5072063" cy="3373438"/>
        </p:xfrm>
        <a:graphic>
          <a:graphicData uri="http://schemas.openxmlformats.org/presentationml/2006/ole">
            <p:oleObj spid="_x0000_s1027" name="Документ" r:id="rId4" imgW="9215288" imgH="6133424" progId="Word.Document.8">
              <p:embed/>
            </p:oleObj>
          </a:graphicData>
        </a:graphic>
      </p:graphicFrame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6705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Times New Roman" pitchFamily="18" charset="0"/>
              </a:rPr>
              <a:t>     </a:t>
            </a:r>
            <a:r>
              <a:rPr lang="ru-RU" sz="2800" b="1" smtClean="0">
                <a:latin typeface="Times New Roman" pitchFamily="18" charset="0"/>
              </a:rPr>
              <a:t>Великая Отечественная Война кардинальным образом изменила деятельность </a:t>
            </a:r>
            <a:r>
              <a:rPr lang="ru-RU" sz="2800" b="1" smtClean="0">
                <a:latin typeface="Times New Roman" pitchFamily="18" charset="0"/>
                <a:hlinkClick r:id="rId2"/>
              </a:rPr>
              <a:t>пионерской организации</a:t>
            </a:r>
            <a:r>
              <a:rPr lang="ru-RU" sz="2800" b="1" smtClean="0">
                <a:latin typeface="Times New Roman" pitchFamily="18" charset="0"/>
              </a:rPr>
              <a:t>. Пионеры стремились во всем помогать взрослым в борьбе с врагом. Уже в первые дни войны при защите </a:t>
            </a:r>
            <a:r>
              <a:rPr lang="ru-RU" sz="2800" b="1" smtClean="0">
                <a:latin typeface="Times New Roman" pitchFamily="18" charset="0"/>
                <a:hlinkClick r:id="rId3"/>
              </a:rPr>
              <a:t>Брестской крепости</a:t>
            </a:r>
            <a:r>
              <a:rPr lang="ru-RU" sz="2800" b="1" smtClean="0">
                <a:latin typeface="Times New Roman" pitchFamily="18" charset="0"/>
              </a:rPr>
              <a:t> отличился воспитанник музыкального взвода,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    14-летний Петя Клыпа </a:t>
            </a:r>
          </a:p>
        </p:txBody>
      </p:sp>
      <p:pic>
        <p:nvPicPr>
          <p:cNvPr id="10243" name="Picture 4" descr="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114800"/>
            <a:ext cx="39624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Школа\Гриша\пионеры\Пионеры-герои\Изображение 021.jpg"/>
          <p:cNvPicPr>
            <a:picLocks noChangeAspect="1" noChangeArrowheads="1"/>
          </p:cNvPicPr>
          <p:nvPr/>
        </p:nvPicPr>
        <p:blipFill>
          <a:blip r:embed="rId2" cstate="print"/>
          <a:srcRect t="11690" b="11690"/>
          <a:stretch>
            <a:fillRect/>
          </a:stretch>
        </p:blipFill>
        <p:spPr bwMode="auto">
          <a:xfrm>
            <a:off x="4114800" y="2209800"/>
            <a:ext cx="4800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52400" y="304800"/>
            <a:ext cx="4929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Петя Клыпа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0" y="1295400"/>
            <a:ext cx="40005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Юному участнику легендарной обороны Брестской крепости Пете Клыпа в 1941году было 13 лет. Первые, самые неожиданные и самые страшные удары врага выпали на долю маленького гарнизона. В эти тяжёлые дни Петя был и разведчиком, и подносчиком снарядов и патронов, пищи и воды для осаждённых. Не раз он ходил вместе с бойцами в атаку. На смерть стояли защитники Брестской крепости. Немногие остались в живых. Но среди них был и пионер Петя Клыпа</a:t>
            </a:r>
            <a:endParaRPr lang="ru-RU" sz="200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227</TotalTime>
  <Words>624</Words>
  <Application>Microsoft Office PowerPoint</Application>
  <PresentationFormat>Экран (4:3)</PresentationFormat>
  <Paragraphs>52</Paragraphs>
  <Slides>19</Slides>
  <Notes>1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Салют</vt:lpstr>
      <vt:lpstr>Документ</vt:lpstr>
      <vt:lpstr>Слайд 1</vt:lpstr>
      <vt:lpstr>Слайд 2</vt:lpstr>
      <vt:lpstr>Слайд 3</vt:lpstr>
      <vt:lpstr>Многие юные участники войны погибли в боях или были казнены фашистами.</vt:lpstr>
      <vt:lpstr>Слайд 5</vt:lpstr>
      <vt:lpstr>Слайд 6</vt:lpstr>
      <vt:lpstr>Слайд 7</vt:lpstr>
      <vt:lpstr>Слайд 8</vt:lpstr>
      <vt:lpstr>Слайд 9</vt:lpstr>
      <vt:lpstr>Зина Портнова</vt:lpstr>
      <vt:lpstr>Валя Котик</vt:lpstr>
      <vt:lpstr>Марат Казей</vt:lpstr>
      <vt:lpstr>Слайд 13</vt:lpstr>
      <vt:lpstr>Слайд 14</vt:lpstr>
      <vt:lpstr>Слайд 15</vt:lpstr>
      <vt:lpstr>Слайд 16</vt:lpstr>
      <vt:lpstr>Слайд 17</vt:lpstr>
      <vt:lpstr>Слайд 18</vt:lpstr>
      <vt:lpstr>Никто не забыт, ничто не забыто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Оксана</dc:creator>
  <cp:lastModifiedBy>Оксана</cp:lastModifiedBy>
  <cp:revision>36</cp:revision>
  <cp:lastPrinted>1601-01-01T00:00:00Z</cp:lastPrinted>
  <dcterms:created xsi:type="dcterms:W3CDTF">1601-01-01T00:00:00Z</dcterms:created>
  <dcterms:modified xsi:type="dcterms:W3CDTF">2016-12-21T18:22:03Z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