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14.jpg" ContentType="image/jpeg"/>
  <Override PartName="/ppt/media/image15.jpg" ContentType="image/jpeg"/>
  <Override PartName="/ppt/media/image18.jpg" ContentType="image/jpeg"/>
  <Override PartName="/ppt/media/image27.jpg" ContentType="image/jpeg"/>
  <Override PartName="/ppt/media/image28.jpg" ContentType="image/jpeg"/>
  <Override PartName="/ppt/media/image29.jpg" ContentType="image/jpeg"/>
  <Override PartName="/ppt/media/image32.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79" r:id="rId4"/>
    <p:sldId id="280" r:id="rId5"/>
    <p:sldId id="272" r:id="rId6"/>
    <p:sldId id="273" r:id="rId7"/>
    <p:sldId id="274" r:id="rId8"/>
    <p:sldId id="257" r:id="rId9"/>
    <p:sldId id="258" r:id="rId10"/>
    <p:sldId id="259" r:id="rId11"/>
    <p:sldId id="276" r:id="rId12"/>
    <p:sldId id="277" r:id="rId13"/>
    <p:sldId id="266" r:id="rId14"/>
    <p:sldId id="260" r:id="rId15"/>
    <p:sldId id="261" r:id="rId16"/>
    <p:sldId id="281" r:id="rId17"/>
    <p:sldId id="267" r:id="rId18"/>
    <p:sldId id="283" r:id="rId19"/>
    <p:sldId id="264" r:id="rId20"/>
    <p:sldId id="262" r:id="rId21"/>
    <p:sldId id="282" r:id="rId22"/>
    <p:sldId id="270" r:id="rId23"/>
    <p:sldId id="271" r:id="rId24"/>
    <p:sldId id="268" r:id="rId25"/>
    <p:sldId id="265" r:id="rId26"/>
    <p:sldId id="263"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385" autoAdjust="0"/>
    <p:restoredTop sz="94660"/>
  </p:normalViewPr>
  <p:slideViewPr>
    <p:cSldViewPr>
      <p:cViewPr varScale="1">
        <p:scale>
          <a:sx n="46" d="100"/>
          <a:sy n="46" d="100"/>
        </p:scale>
        <p:origin x="1290"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627A827-5C9F-44CF-A2F2-7C5D3E1AD968}" type="datetimeFigureOut">
              <a:rPr lang="ru-RU" smtClean="0"/>
              <a:t>30.12.2016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2943348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627A827-5C9F-44CF-A2F2-7C5D3E1AD968}" type="datetimeFigureOut">
              <a:rPr lang="ru-RU" smtClean="0"/>
              <a:t>30.12.2016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419674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627A827-5C9F-44CF-A2F2-7C5D3E1AD968}" type="datetimeFigureOut">
              <a:rPr lang="ru-RU" smtClean="0"/>
              <a:t>30.12.2016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4286210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627A827-5C9F-44CF-A2F2-7C5D3E1AD968}" type="datetimeFigureOut">
              <a:rPr lang="ru-RU" smtClean="0"/>
              <a:t>30.12.2016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3710468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627A827-5C9F-44CF-A2F2-7C5D3E1AD968}" type="datetimeFigureOut">
              <a:rPr lang="ru-RU" smtClean="0"/>
              <a:t>30.12.2016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3759780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627A827-5C9F-44CF-A2F2-7C5D3E1AD968}" type="datetimeFigureOut">
              <a:rPr lang="ru-RU" smtClean="0"/>
              <a:t>30.12.2016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2548622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627A827-5C9F-44CF-A2F2-7C5D3E1AD968}" type="datetimeFigureOut">
              <a:rPr lang="ru-RU" smtClean="0"/>
              <a:t>30.12.2016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2533128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627A827-5C9F-44CF-A2F2-7C5D3E1AD968}" type="datetimeFigureOut">
              <a:rPr lang="ru-RU" smtClean="0"/>
              <a:t>30.12.2016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110196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627A827-5C9F-44CF-A2F2-7C5D3E1AD968}" type="datetimeFigureOut">
              <a:rPr lang="ru-RU" smtClean="0"/>
              <a:t>30.12.2016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2451696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627A827-5C9F-44CF-A2F2-7C5D3E1AD968}" type="datetimeFigureOut">
              <a:rPr lang="ru-RU" smtClean="0"/>
              <a:t>30.12.2016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3602380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627A827-5C9F-44CF-A2F2-7C5D3E1AD968}" type="datetimeFigureOut">
              <a:rPr lang="ru-RU" smtClean="0"/>
              <a:t>30.12.2016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423569-9F74-4E9A-898D-06A429F12AC1}" type="slidenum">
              <a:rPr lang="ru-RU" smtClean="0"/>
              <a:t>‹#›</a:t>
            </a:fld>
            <a:endParaRPr lang="ru-RU"/>
          </a:p>
        </p:txBody>
      </p:sp>
    </p:spTree>
    <p:extLst>
      <p:ext uri="{BB962C8B-B14F-4D97-AF65-F5344CB8AC3E}">
        <p14:creationId xmlns:p14="http://schemas.microsoft.com/office/powerpoint/2010/main" val="1741000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27A827-5C9F-44CF-A2F2-7C5D3E1AD968}" type="datetimeFigureOut">
              <a:rPr lang="ru-RU" smtClean="0"/>
              <a:t>30.12.2016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23569-9F74-4E9A-898D-06A429F12AC1}" type="slidenum">
              <a:rPr lang="ru-RU" smtClean="0"/>
              <a:t>‹#›</a:t>
            </a:fld>
            <a:endParaRPr lang="ru-RU"/>
          </a:p>
        </p:txBody>
      </p:sp>
    </p:spTree>
    <p:extLst>
      <p:ext uri="{BB962C8B-B14F-4D97-AF65-F5344CB8AC3E}">
        <p14:creationId xmlns:p14="http://schemas.microsoft.com/office/powerpoint/2010/main" val="40955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7.xml"/><Relationship Id="rId5" Type="http://schemas.openxmlformats.org/officeDocument/2006/relationships/image" Target="../media/image18.jpg"/><Relationship Id="rId4" Type="http://schemas.openxmlformats.org/officeDocument/2006/relationships/image" Target="../media/image17.gif"/></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7.xml"/><Relationship Id="rId5" Type="http://schemas.openxmlformats.org/officeDocument/2006/relationships/image" Target="../media/image26.gif"/><Relationship Id="rId4" Type="http://schemas.openxmlformats.org/officeDocument/2006/relationships/image" Target="../media/image25.gif"/></Relationships>
</file>

<file path=ppt/slides/_rels/slide1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27.jpg"/><Relationship Id="rId1" Type="http://schemas.openxmlformats.org/officeDocument/2006/relationships/slideLayout" Target="../slideLayouts/slideLayout7.xml"/><Relationship Id="rId4" Type="http://schemas.openxmlformats.org/officeDocument/2006/relationships/image" Target="../media/image2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7.xml"/><Relationship Id="rId5" Type="http://schemas.openxmlformats.org/officeDocument/2006/relationships/image" Target="../media/image26.gif"/><Relationship Id="rId4" Type="http://schemas.openxmlformats.org/officeDocument/2006/relationships/image" Target="../media/image25.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27.jpg"/><Relationship Id="rId1" Type="http://schemas.openxmlformats.org/officeDocument/2006/relationships/slideLayout" Target="../slideLayouts/slideLayout7.xml"/><Relationship Id="rId4" Type="http://schemas.openxmlformats.org/officeDocument/2006/relationships/image" Target="../media/image32.jp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7.xml"/><Relationship Id="rId5" Type="http://schemas.openxmlformats.org/officeDocument/2006/relationships/image" Target="../media/image26.gif"/><Relationship Id="rId4" Type="http://schemas.openxmlformats.org/officeDocument/2006/relationships/image" Target="../media/image25.gif"/></Relationships>
</file>

<file path=ppt/slides/_rels/slide26.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14.jpg"/><Relationship Id="rId1" Type="http://schemas.openxmlformats.org/officeDocument/2006/relationships/slideLayout" Target="../slideLayouts/slideLayout7.xml"/><Relationship Id="rId5" Type="http://schemas.openxmlformats.org/officeDocument/2006/relationships/image" Target="../media/image40.gif"/><Relationship Id="rId4" Type="http://schemas.openxmlformats.org/officeDocument/2006/relationships/image" Target="../media/image39.gi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g"/><Relationship Id="rId1" Type="http://schemas.openxmlformats.org/officeDocument/2006/relationships/slideLayout" Target="../slideLayouts/slideLayout6.xml"/><Relationship Id="rId4" Type="http://schemas.openxmlformats.org/officeDocument/2006/relationships/image" Target="../media/image12.gif"/></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9512" y="3501008"/>
            <a:ext cx="4683571" cy="2808312"/>
          </a:xfrm>
          <a:prstGeom prst="rect">
            <a:avLst/>
          </a:prstGeom>
        </p:spPr>
      </p:pic>
      <p:sp>
        <p:nvSpPr>
          <p:cNvPr id="2" name="Заголовок 1"/>
          <p:cNvSpPr>
            <a:spLocks noGrp="1"/>
          </p:cNvSpPr>
          <p:nvPr>
            <p:ph type="ctrTitle"/>
          </p:nvPr>
        </p:nvSpPr>
        <p:spPr>
          <a:xfrm>
            <a:off x="683568" y="2466456"/>
            <a:ext cx="7772400" cy="1470025"/>
          </a:xfrm>
        </p:spPr>
        <p:txBody>
          <a:bodyPr>
            <a:normAutofit/>
          </a:bodyPr>
          <a:lstStyle/>
          <a:p>
            <a:r>
              <a:rPr lang="ru-RU" sz="7200" b="1" dirty="0" smtClean="0">
                <a:solidFill>
                  <a:srgbClr val="7030A0"/>
                </a:solidFill>
                <a:latin typeface="Monotype Corsiva" pitchFamily="66" charset="0"/>
              </a:rPr>
              <a:t>«</a:t>
            </a:r>
            <a:r>
              <a:rPr lang="ru-RU" sz="7200" b="1" dirty="0" err="1" smtClean="0">
                <a:solidFill>
                  <a:srgbClr val="7030A0"/>
                </a:solidFill>
                <a:latin typeface="Monotype Corsiva" pitchFamily="66" charset="0"/>
              </a:rPr>
              <a:t>Речевичок</a:t>
            </a:r>
            <a:r>
              <a:rPr lang="ru-RU" sz="7200" b="1" dirty="0" smtClean="0">
                <a:solidFill>
                  <a:srgbClr val="7030A0"/>
                </a:solidFill>
                <a:latin typeface="Monotype Corsiva" pitchFamily="66" charset="0"/>
              </a:rPr>
              <a:t>»</a:t>
            </a:r>
            <a:endParaRPr lang="ru-RU" sz="7200" b="1" dirty="0">
              <a:solidFill>
                <a:srgbClr val="7030A0"/>
              </a:solidFill>
              <a:latin typeface="Monotype Corsiva" pitchFamily="66" charset="0"/>
            </a:endParaRPr>
          </a:p>
        </p:txBody>
      </p:sp>
      <p:sp>
        <p:nvSpPr>
          <p:cNvPr id="3" name="Подзаголовок 2"/>
          <p:cNvSpPr>
            <a:spLocks noGrp="1"/>
          </p:cNvSpPr>
          <p:nvPr>
            <p:ph type="subTitle" idx="1"/>
          </p:nvPr>
        </p:nvSpPr>
        <p:spPr>
          <a:xfrm>
            <a:off x="2521297" y="4556720"/>
            <a:ext cx="6400800" cy="1752600"/>
          </a:xfrm>
        </p:spPr>
        <p:txBody>
          <a:bodyPr>
            <a:normAutofit fontScale="70000" lnSpcReduction="20000"/>
          </a:bodyPr>
          <a:lstStyle/>
          <a:p>
            <a:pPr algn="r"/>
            <a:r>
              <a:rPr lang="ru-RU" dirty="0" smtClean="0"/>
              <a:t>Презентация для кружка</a:t>
            </a:r>
          </a:p>
          <a:p>
            <a:pPr algn="r"/>
            <a:r>
              <a:rPr lang="ru-RU" dirty="0"/>
              <a:t>р</a:t>
            </a:r>
            <a:r>
              <a:rPr lang="ru-RU" dirty="0" smtClean="0"/>
              <a:t>уководитель </a:t>
            </a:r>
            <a:r>
              <a:rPr lang="ru-RU" dirty="0" err="1" smtClean="0"/>
              <a:t>Спасенникова</a:t>
            </a:r>
            <a:r>
              <a:rPr lang="ru-RU" dirty="0" smtClean="0"/>
              <a:t> И.П.</a:t>
            </a:r>
          </a:p>
          <a:p>
            <a:pPr algn="r"/>
            <a:r>
              <a:rPr lang="ru-RU" dirty="0" smtClean="0"/>
              <a:t>МКДОУ детский сад «Ёлочка»</a:t>
            </a:r>
          </a:p>
          <a:p>
            <a:pPr algn="r"/>
            <a:r>
              <a:rPr lang="ru-RU" dirty="0" err="1"/>
              <a:t>с</a:t>
            </a:r>
            <a:r>
              <a:rPr lang="ru-RU" dirty="0" err="1" smtClean="0"/>
              <a:t>.Болчары</a:t>
            </a:r>
            <a:endParaRPr lang="ru-RU" dirty="0" smtClean="0"/>
          </a:p>
          <a:p>
            <a:pPr algn="r"/>
            <a:r>
              <a:rPr lang="ru-RU" dirty="0" smtClean="0"/>
              <a:t>2016-2017 </a:t>
            </a:r>
            <a:r>
              <a:rPr lang="ru-RU" dirty="0" err="1" smtClean="0"/>
              <a:t>уч.год</a:t>
            </a:r>
            <a:endParaRPr lang="ru-RU" dirty="0"/>
          </a:p>
        </p:txBody>
      </p:sp>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512" y="116632"/>
            <a:ext cx="3323861" cy="2492896"/>
          </a:xfrm>
          <a:prstGeom prst="rect">
            <a:avLst/>
          </a:prstGeom>
        </p:spPr>
      </p:pic>
      <p:pic>
        <p:nvPicPr>
          <p:cNvPr id="5" name="Рисунок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93780" y="116632"/>
            <a:ext cx="3323508" cy="2349824"/>
          </a:xfrm>
          <a:prstGeom prst="rect">
            <a:avLst/>
          </a:prstGeom>
        </p:spPr>
      </p:pic>
    </p:spTree>
    <p:extLst>
      <p:ext uri="{BB962C8B-B14F-4D97-AF65-F5344CB8AC3E}">
        <p14:creationId xmlns:p14="http://schemas.microsoft.com/office/powerpoint/2010/main" val="8365488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7801" y="235215"/>
            <a:ext cx="3513162" cy="6622785"/>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10918" y="1729241"/>
            <a:ext cx="5433082" cy="3634732"/>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42331" y="1626312"/>
            <a:ext cx="5499709" cy="3660216"/>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 y="1"/>
            <a:ext cx="9232586" cy="6924440"/>
          </a:xfrm>
          <a:prstGeom prst="rect">
            <a:avLst/>
          </a:prstGeom>
        </p:spPr>
      </p:pic>
    </p:spTree>
    <p:extLst>
      <p:ext uri="{BB962C8B-B14F-4D97-AF65-F5344CB8AC3E}">
        <p14:creationId xmlns:p14="http://schemas.microsoft.com/office/powerpoint/2010/main" val="2427549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5" presetClass="entr" presetSubtype="0"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2000"/>
                                        <p:tgtEl>
                                          <p:spTgt spid="5"/>
                                        </p:tgtEl>
                                      </p:cBhvr>
                                    </p:animEffect>
                                    <p:anim calcmode="lin" valueType="num">
                                      <p:cBhvr>
                                        <p:cTn id="41" dur="2000" fill="hold"/>
                                        <p:tgtEl>
                                          <p:spTgt spid="5"/>
                                        </p:tgtEl>
                                        <p:attrNameLst>
                                          <p:attrName>ppt_w</p:attrName>
                                        </p:attrNameLst>
                                      </p:cBhvr>
                                      <p:tavLst>
                                        <p:tav tm="0" fmla="#ppt_w*sin(2.5*pi*$)">
                                          <p:val>
                                            <p:fltVal val="0"/>
                                          </p:val>
                                        </p:tav>
                                        <p:tav tm="100000">
                                          <p:val>
                                            <p:fltVal val="1"/>
                                          </p:val>
                                        </p:tav>
                                      </p:tavLst>
                                    </p:anim>
                                    <p:anim calcmode="lin" valueType="num">
                                      <p:cBhvr>
                                        <p:cTn id="42"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75360" y="35024"/>
            <a:ext cx="8532440" cy="6399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2193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552" y="332656"/>
            <a:ext cx="8304608" cy="6228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7824" y="4437112"/>
            <a:ext cx="3018552" cy="2263914"/>
          </a:xfrm>
          <a:prstGeom prst="rect">
            <a:avLst/>
          </a:prstGeom>
        </p:spPr>
      </p:pic>
    </p:spTree>
    <p:extLst>
      <p:ext uri="{BB962C8B-B14F-4D97-AF65-F5344CB8AC3E}">
        <p14:creationId xmlns:p14="http://schemas.microsoft.com/office/powerpoint/2010/main" val="483970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29070"/>
            <a:ext cx="9144000" cy="6399860"/>
          </a:xfrm>
          <a:prstGeom prst="rect">
            <a:avLst/>
          </a:prstGeom>
        </p:spPr>
      </p:pic>
    </p:spTree>
    <p:extLst>
      <p:ext uri="{BB962C8B-B14F-4D97-AF65-F5344CB8AC3E}">
        <p14:creationId xmlns:p14="http://schemas.microsoft.com/office/powerpoint/2010/main" val="2600723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99592" y="2636912"/>
            <a:ext cx="7870644" cy="1461691"/>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40731" y="3573016"/>
            <a:ext cx="4788366" cy="2900644"/>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35896" y="238920"/>
            <a:ext cx="2376264" cy="2643594"/>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83568" y="478641"/>
            <a:ext cx="2055944" cy="2164151"/>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39623" y="478641"/>
            <a:ext cx="2500949" cy="2119607"/>
          </a:xfrm>
          <a:prstGeom prst="rect">
            <a:avLst/>
          </a:prstGeom>
        </p:spPr>
      </p:pic>
    </p:spTree>
    <p:extLst>
      <p:ext uri="{BB962C8B-B14F-4D97-AF65-F5344CB8AC3E}">
        <p14:creationId xmlns:p14="http://schemas.microsoft.com/office/powerpoint/2010/main" val="2376168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370332"/>
            <a:ext cx="9144000" cy="6117336"/>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70332"/>
            <a:ext cx="8707318" cy="6117336"/>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61956" y="260340"/>
            <a:ext cx="8802532" cy="6426198"/>
          </a:xfrm>
          <a:prstGeom prst="rect">
            <a:avLst/>
          </a:prstGeom>
        </p:spPr>
      </p:pic>
    </p:spTree>
    <p:extLst>
      <p:ext uri="{BB962C8B-B14F-4D97-AF65-F5344CB8AC3E}">
        <p14:creationId xmlns:p14="http://schemas.microsoft.com/office/powerpoint/2010/main" val="555480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anim calcmode="lin" valueType="num">
                                      <p:cBhvr>
                                        <p:cTn id="12" dur="2000" fill="hold"/>
                                        <p:tgtEl>
                                          <p:spTgt spid="4"/>
                                        </p:tgtEl>
                                        <p:attrNameLst>
                                          <p:attrName>ppt_w</p:attrName>
                                        </p:attrNameLst>
                                      </p:cBhvr>
                                      <p:tavLst>
                                        <p:tav tm="0" fmla="#ppt_w*sin(2.5*pi*$)">
                                          <p:val>
                                            <p:fltVal val="0"/>
                                          </p:val>
                                        </p:tav>
                                        <p:tav tm="100000">
                                          <p:val>
                                            <p:fltVal val="1"/>
                                          </p:val>
                                        </p:tav>
                                      </p:tavLst>
                                    </p:anim>
                                    <p:anim calcmode="lin" valueType="num">
                                      <p:cBhvr>
                                        <p:cTn id="13"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1268760"/>
            <a:ext cx="7344816" cy="4708981"/>
          </a:xfrm>
          <a:prstGeom prst="rect">
            <a:avLst/>
          </a:prstGeom>
        </p:spPr>
        <p:txBody>
          <a:bodyPr wrap="square">
            <a:spAutoFit/>
          </a:bodyPr>
          <a:lstStyle/>
          <a:p>
            <a:pPr algn="ctr"/>
            <a:r>
              <a:rPr lang="ru-RU" sz="2000" dirty="0">
                <a:solidFill>
                  <a:srgbClr val="7030A0"/>
                </a:solidFill>
                <a:latin typeface="Times New Roman" pitchFamily="18" charset="0"/>
                <a:cs typeface="Times New Roman" pitchFamily="18" charset="0"/>
              </a:rPr>
              <a:t>Дети </a:t>
            </a:r>
            <a:r>
              <a:rPr lang="ru-RU" sz="2000" dirty="0" smtClean="0">
                <a:solidFill>
                  <a:srgbClr val="7030A0"/>
                </a:solidFill>
                <a:latin typeface="Times New Roman" pitchFamily="18" charset="0"/>
                <a:cs typeface="Times New Roman" pitchFamily="18" charset="0"/>
              </a:rPr>
              <a:t> </a:t>
            </a:r>
            <a:r>
              <a:rPr lang="ru-RU" sz="2000" dirty="0">
                <a:solidFill>
                  <a:srgbClr val="7030A0"/>
                </a:solidFill>
                <a:latin typeface="Times New Roman" pitchFamily="18" charset="0"/>
                <a:cs typeface="Times New Roman" pitchFamily="18" charset="0"/>
              </a:rPr>
              <a:t>дошкольного возраста часто не имеют навыков правильного речевого дыхания, особенно это относится к дошкольникам с ограниченными возможностями здоровья. Во время ротового выдоха большинство из них надувают щеки. Ребята не умеют расходовать воздух экономно, что приводит к частым коротких вдохам во время разговора, выдох происходит толчками. Поэтому так важно научить ребенка правильному физиологическому дыханию, что в дальнейшем поможет красивому и четкому произношению звуков, слов и фраз.</a:t>
            </a:r>
          </a:p>
          <a:p>
            <a:pPr algn="ctr"/>
            <a:endParaRPr lang="ru-RU" sz="2000" dirty="0">
              <a:solidFill>
                <a:srgbClr val="7030A0"/>
              </a:solidFill>
              <a:latin typeface="Times New Roman" pitchFamily="18" charset="0"/>
              <a:cs typeface="Times New Roman" pitchFamily="18" charset="0"/>
            </a:endParaRPr>
          </a:p>
          <a:p>
            <a:pPr algn="ctr"/>
            <a:r>
              <a:rPr lang="ru-RU" sz="2000" dirty="0">
                <a:solidFill>
                  <a:srgbClr val="7030A0"/>
                </a:solidFill>
                <a:latin typeface="Times New Roman" pitchFamily="18" charset="0"/>
                <a:cs typeface="Times New Roman" pitchFamily="18" charset="0"/>
              </a:rPr>
              <a:t>Во время выполнения упражнений, ребенок делает глубокий вдох носиком, выдох ротиком плавный, долгий, без толчков, щеки не надуваются. Необходимо следить за тем, что дыхательные упражнения могут вызвать головокружение, так что такие игры не должны быть долгими.</a:t>
            </a:r>
          </a:p>
        </p:txBody>
      </p:sp>
    </p:spTree>
    <p:extLst>
      <p:ext uri="{BB962C8B-B14F-4D97-AF65-F5344CB8AC3E}">
        <p14:creationId xmlns:p14="http://schemas.microsoft.com/office/powerpoint/2010/main" val="3320665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41681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7584" y="836712"/>
            <a:ext cx="4247456" cy="3185592"/>
          </a:xfrm>
          <a:prstGeom prst="rect">
            <a:avLst/>
          </a:prstGeom>
        </p:spPr>
      </p:pic>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56560" y="2448940"/>
            <a:ext cx="6240693" cy="4680520"/>
          </a:xfrm>
          <a:prstGeom prst="rect">
            <a:avLst/>
          </a:prstGeom>
        </p:spPr>
      </p:pic>
    </p:spTree>
    <p:extLst>
      <p:ext uri="{BB962C8B-B14F-4D97-AF65-F5344CB8AC3E}">
        <p14:creationId xmlns:p14="http://schemas.microsoft.com/office/powerpoint/2010/main" val="36150979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99592" y="2636912"/>
            <a:ext cx="7870644" cy="1461691"/>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40731" y="3573016"/>
            <a:ext cx="4788366" cy="2900644"/>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35896" y="238920"/>
            <a:ext cx="2376264" cy="2643594"/>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83568" y="478641"/>
            <a:ext cx="2055944" cy="2164151"/>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39623" y="478641"/>
            <a:ext cx="2500949" cy="2119607"/>
          </a:xfrm>
          <a:prstGeom prst="rect">
            <a:avLst/>
          </a:prstGeom>
        </p:spPr>
      </p:pic>
    </p:spTree>
    <p:extLst>
      <p:ext uri="{BB962C8B-B14F-4D97-AF65-F5344CB8AC3E}">
        <p14:creationId xmlns:p14="http://schemas.microsoft.com/office/powerpoint/2010/main" val="2166574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764704"/>
            <a:ext cx="8117824" cy="3477875"/>
          </a:xfrm>
          <a:prstGeom prst="rect">
            <a:avLst/>
          </a:prstGeom>
        </p:spPr>
        <p:txBody>
          <a:bodyPr wrap="square">
            <a:spAutoFit/>
          </a:bodyPr>
          <a:lstStyle/>
          <a:p>
            <a:pPr algn="ctr"/>
            <a:r>
              <a:rPr lang="ru-RU" sz="2000" dirty="0">
                <a:solidFill>
                  <a:srgbClr val="7030A0"/>
                </a:solidFill>
                <a:latin typeface="Times New Roman" pitchFamily="18" charset="0"/>
                <a:cs typeface="Times New Roman" pitchFamily="18" charset="0"/>
              </a:rPr>
              <a:t>Дошкольный возраст – важный и неповторимый период в развитии ребенка, особенно в плане развития его речи. Без формирования чистой и правильной речи невозможно приобретать навыки общения и учиться строить отношения с окружающим миром. При нормальном развитии овладение правильным звукопроизношением у дошкольников заканчивается </a:t>
            </a:r>
            <a:endParaRPr lang="ru-RU" sz="2000" dirty="0" smtClean="0">
              <a:solidFill>
                <a:srgbClr val="7030A0"/>
              </a:solidFill>
              <a:latin typeface="Times New Roman" pitchFamily="18" charset="0"/>
              <a:cs typeface="Times New Roman" pitchFamily="18" charset="0"/>
            </a:endParaRPr>
          </a:p>
          <a:p>
            <a:pPr algn="ctr"/>
            <a:r>
              <a:rPr lang="ru-RU" sz="2000" dirty="0" smtClean="0">
                <a:solidFill>
                  <a:srgbClr val="7030A0"/>
                </a:solidFill>
                <a:latin typeface="Times New Roman" pitchFamily="18" charset="0"/>
                <a:cs typeface="Times New Roman" pitchFamily="18" charset="0"/>
              </a:rPr>
              <a:t>к </a:t>
            </a:r>
            <a:r>
              <a:rPr lang="ru-RU" sz="2000" dirty="0">
                <a:solidFill>
                  <a:srgbClr val="7030A0"/>
                </a:solidFill>
                <a:latin typeface="Times New Roman" pitchFamily="18" charset="0"/>
                <a:cs typeface="Times New Roman" pitchFamily="18" charset="0"/>
              </a:rPr>
              <a:t>4-5 годам</a:t>
            </a:r>
            <a:r>
              <a:rPr lang="ru-RU" sz="2000" dirty="0" smtClean="0">
                <a:solidFill>
                  <a:srgbClr val="7030A0"/>
                </a:solidFill>
                <a:latin typeface="Times New Roman" pitchFamily="18" charset="0"/>
                <a:cs typeface="Times New Roman" pitchFamily="18" charset="0"/>
              </a:rPr>
              <a:t>.</a:t>
            </a:r>
          </a:p>
          <a:p>
            <a:pPr algn="ctr"/>
            <a:r>
              <a:rPr lang="ru-RU" sz="2000" dirty="0" smtClean="0">
                <a:solidFill>
                  <a:srgbClr val="7030A0"/>
                </a:solidFill>
                <a:latin typeface="Times New Roman" pitchFamily="18" charset="0"/>
                <a:cs typeface="Times New Roman" pitchFamily="18" charset="0"/>
              </a:rPr>
              <a:t> </a:t>
            </a:r>
            <a:r>
              <a:rPr lang="ru-RU" sz="2000" dirty="0">
                <a:solidFill>
                  <a:srgbClr val="7030A0"/>
                </a:solidFill>
                <a:latin typeface="Times New Roman" pitchFamily="18" charset="0"/>
                <a:cs typeface="Times New Roman" pitchFamily="18" charset="0"/>
              </a:rPr>
              <a:t>Но иногда в силу ряда причин этот процесс затягивается.</a:t>
            </a:r>
          </a:p>
          <a:p>
            <a:pPr algn="ctr"/>
            <a:r>
              <a:rPr lang="ru-RU" sz="2000" dirty="0">
                <a:solidFill>
                  <a:srgbClr val="7030A0"/>
                </a:solidFill>
                <a:latin typeface="Times New Roman" pitchFamily="18" charset="0"/>
                <a:cs typeface="Times New Roman" pitchFamily="18" charset="0"/>
              </a:rPr>
              <a:t>В наш век «высоких технологий» и глобальной компьютеризации общества, уровень развития речи и коммуникативных навыков дошкольников оставляет желать лучшего.</a:t>
            </a: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15816" y="4375532"/>
            <a:ext cx="3271824" cy="2453868"/>
          </a:xfrm>
          <a:prstGeom prst="rect">
            <a:avLst/>
          </a:prstGeom>
        </p:spPr>
      </p:pic>
    </p:spTree>
    <p:extLst>
      <p:ext uri="{BB962C8B-B14F-4D97-AF65-F5344CB8AC3E}">
        <p14:creationId xmlns:p14="http://schemas.microsoft.com/office/powerpoint/2010/main" val="18765654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370332"/>
            <a:ext cx="9144000" cy="6117336"/>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70332"/>
            <a:ext cx="8707318" cy="6117336"/>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6227"/>
            <a:ext cx="9144000" cy="6851674"/>
          </a:xfrm>
          <a:prstGeom prst="rect">
            <a:avLst/>
          </a:prstGeom>
        </p:spPr>
      </p:pic>
    </p:spTree>
    <p:extLst>
      <p:ext uri="{BB962C8B-B14F-4D97-AF65-F5344CB8AC3E}">
        <p14:creationId xmlns:p14="http://schemas.microsoft.com/office/powerpoint/2010/main" val="3357677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980728"/>
            <a:ext cx="6046810" cy="2677656"/>
          </a:xfrm>
          <a:prstGeom prst="rect">
            <a:avLst/>
          </a:prstGeom>
          <a:noFill/>
        </p:spPr>
        <p:txBody>
          <a:bodyPr wrap="square" rtlCol="0">
            <a:spAutoFit/>
          </a:bodyPr>
          <a:lstStyle/>
          <a:p>
            <a:pPr algn="ctr"/>
            <a:r>
              <a:rPr lang="ru-RU" sz="2400" dirty="0" smtClean="0">
                <a:solidFill>
                  <a:srgbClr val="7030A0"/>
                </a:solidFill>
                <a:latin typeface="Times New Roman" pitchFamily="18" charset="0"/>
                <a:cs typeface="Times New Roman" pitchFamily="18" charset="0"/>
              </a:rPr>
              <a:t>Очень важно научить ребенка </a:t>
            </a:r>
          </a:p>
          <a:p>
            <a:pPr algn="ctr"/>
            <a:r>
              <a:rPr lang="ru-RU" sz="2400" dirty="0" smtClean="0">
                <a:solidFill>
                  <a:srgbClr val="7030A0"/>
                </a:solidFill>
                <a:latin typeface="Times New Roman" pitchFamily="18" charset="0"/>
                <a:cs typeface="Times New Roman" pitchFamily="18" charset="0"/>
              </a:rPr>
              <a:t>слушать и слышать!!!!</a:t>
            </a:r>
          </a:p>
          <a:p>
            <a:pPr algn="ctr"/>
            <a:r>
              <a:rPr lang="ru-RU" sz="2400" dirty="0" smtClean="0">
                <a:solidFill>
                  <a:srgbClr val="7030A0"/>
                </a:solidFill>
                <a:latin typeface="Times New Roman" pitchFamily="18" charset="0"/>
                <a:cs typeface="Times New Roman" pitchFamily="18" charset="0"/>
              </a:rPr>
              <a:t>Это умение лежит  в основе развития фонематического восприятия у дошкольников, и оно, безусловно, является одним из ключиков успешной учёбы в школе.</a:t>
            </a:r>
            <a:endParaRPr lang="ru-RU" sz="2400" dirty="0">
              <a:solidFill>
                <a:srgbClr val="7030A0"/>
              </a:solidFill>
              <a:latin typeface="Times New Roman" pitchFamily="18" charset="0"/>
              <a:cs typeface="Times New Roman" pitchFamily="18" charset="0"/>
            </a:endParaRP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6624" y="3841787"/>
            <a:ext cx="3635896" cy="2726922"/>
          </a:xfrm>
          <a:prstGeom prst="rect">
            <a:avLst/>
          </a:prstGeom>
        </p:spPr>
      </p:pic>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90648" y="3816177"/>
            <a:ext cx="3670042" cy="2752532"/>
          </a:xfrm>
          <a:prstGeom prst="rect">
            <a:avLst/>
          </a:prstGeom>
        </p:spPr>
      </p:pic>
    </p:spTree>
    <p:extLst>
      <p:ext uri="{BB962C8B-B14F-4D97-AF65-F5344CB8AC3E}">
        <p14:creationId xmlns:p14="http://schemas.microsoft.com/office/powerpoint/2010/main" val="430782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lum contrast="24000"/>
            <a:extLst>
              <a:ext uri="{28A0092B-C50C-407E-A947-70E740481C1C}">
                <a14:useLocalDpi xmlns:a14="http://schemas.microsoft.com/office/drawing/2010/main"/>
              </a:ext>
            </a:extLst>
          </a:blip>
          <a:srcRect/>
          <a:stretch>
            <a:fillRect/>
          </a:stretch>
        </p:blipFill>
        <p:spPr bwMode="auto">
          <a:xfrm>
            <a:off x="1619672" y="332656"/>
            <a:ext cx="6048672" cy="61926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Таблица 1"/>
          <p:cNvGraphicFramePr>
            <a:graphicFrameLocks noGrp="1"/>
          </p:cNvGraphicFramePr>
          <p:nvPr>
            <p:extLst>
              <p:ext uri="{D42A27DB-BD31-4B8C-83A1-F6EECF244321}">
                <p14:modId xmlns:p14="http://schemas.microsoft.com/office/powerpoint/2010/main" val="612876865"/>
              </p:ext>
            </p:extLst>
          </p:nvPr>
        </p:nvGraphicFramePr>
        <p:xfrm>
          <a:off x="1187624" y="116632"/>
          <a:ext cx="2632323" cy="1539240"/>
        </p:xfrm>
        <a:graphic>
          <a:graphicData uri="http://schemas.openxmlformats.org/drawingml/2006/table">
            <a:tbl>
              <a:tblPr>
                <a:tableStyleId>{5C22544A-7EE6-4342-B048-85BDC9FD1C3A}</a:tableStyleId>
              </a:tblPr>
              <a:tblGrid>
                <a:gridCol w="2632323"/>
              </a:tblGrid>
              <a:tr h="1533525">
                <a:tc>
                  <a:txBody>
                    <a:bodyPr/>
                    <a:lstStyle/>
                    <a:p>
                      <a:pPr algn="l">
                        <a:spcAft>
                          <a:spcPts val="0"/>
                        </a:spcAft>
                      </a:pPr>
                      <a:r>
                        <a:rPr lang="ru-RU" sz="1600" spc="-30" dirty="0">
                          <a:effectLst/>
                        </a:rPr>
                        <a:t>Доскажи словечко.</a:t>
                      </a:r>
                      <a:endParaRPr lang="ru-RU" sz="1000" dirty="0">
                        <a:effectLst/>
                      </a:endParaRPr>
                    </a:p>
                    <a:p>
                      <a:pPr algn="l">
                        <a:spcAft>
                          <a:spcPts val="0"/>
                        </a:spcAft>
                      </a:pPr>
                      <a:r>
                        <a:rPr lang="ru-RU" sz="1700" spc="-65" dirty="0">
                          <a:effectLst/>
                        </a:rPr>
                        <a:t>Ту-ту-ту, ту-ту-ту, </a:t>
                      </a:r>
                      <a:r>
                        <a:rPr lang="ru-RU" sz="1700" spc="-55" dirty="0">
                          <a:effectLst/>
                        </a:rPr>
                        <a:t>Потерял пастух трубу. </a:t>
                      </a:r>
                      <a:r>
                        <a:rPr lang="ru-RU" sz="1700" spc="-15" dirty="0">
                          <a:effectLst/>
                        </a:rPr>
                        <a:t>Потерял и не нашёл. </a:t>
                      </a:r>
                      <a:endParaRPr lang="ru-RU" sz="1000" dirty="0">
                        <a:effectLst/>
                      </a:endParaRPr>
                    </a:p>
                    <a:p>
                      <a:pPr algn="l">
                        <a:spcAft>
                          <a:spcPts val="0"/>
                        </a:spcAft>
                      </a:pPr>
                      <a:r>
                        <a:rPr lang="ru-RU" sz="1700" spc="-30" dirty="0">
                          <a:effectLst/>
                        </a:rPr>
                        <a:t>И опять ко мне пришёл. </a:t>
                      </a:r>
                      <a:r>
                        <a:rPr lang="ru-RU" sz="1700" spc="-60" dirty="0">
                          <a:effectLst/>
                        </a:rPr>
                        <a:t>Ту-ту-ту, ту-ту-ту...</a:t>
                      </a:r>
                      <a:endParaRPr lang="ru-RU" sz="1000" dirty="0">
                        <a:effectLst/>
                        <a:latin typeface="Times New Roman"/>
                        <a:ea typeface="Times New Roman"/>
                      </a:endParaRPr>
                    </a:p>
                  </a:txBody>
                  <a:tcPr marL="24130" marR="24130" marT="0" marB="0"/>
                </a:tc>
              </a:tr>
            </a:tbl>
          </a:graphicData>
        </a:graphic>
      </p:graphicFrame>
      <p:sp>
        <p:nvSpPr>
          <p:cNvPr id="3" name="Rectangle 3"/>
          <p:cNvSpPr>
            <a:spLocks noChangeArrowheads="1"/>
          </p:cNvSpPr>
          <p:nvPr/>
        </p:nvSpPr>
        <p:spPr bwMode="auto">
          <a:xfrm>
            <a:off x="3471863" y="30940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TextBox 3"/>
          <p:cNvSpPr txBox="1"/>
          <p:nvPr/>
        </p:nvSpPr>
        <p:spPr>
          <a:xfrm>
            <a:off x="4139952" y="332656"/>
            <a:ext cx="4402167" cy="400110"/>
          </a:xfrm>
          <a:prstGeom prst="rect">
            <a:avLst/>
          </a:prstGeom>
          <a:noFill/>
        </p:spPr>
        <p:txBody>
          <a:bodyPr wrap="none" rtlCol="0">
            <a:spAutoFit/>
          </a:bodyPr>
          <a:lstStyle/>
          <a:p>
            <a:r>
              <a:rPr lang="ru-RU" sz="2000" b="1" dirty="0" smtClean="0">
                <a:solidFill>
                  <a:srgbClr val="FF0000"/>
                </a:solidFill>
                <a:latin typeface="Times New Roman" pitchFamily="18" charset="0"/>
                <a:cs typeface="Times New Roman" pitchFamily="18" charset="0"/>
              </a:rPr>
              <a:t>Технология «Говорящий карандаш»</a:t>
            </a:r>
            <a:endParaRPr lang="ru-RU" sz="20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455481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27784" y="980728"/>
            <a:ext cx="3544640" cy="5039705"/>
          </a:xfrm>
          <a:prstGeom prst="rect">
            <a:avLst/>
          </a:prstGeom>
        </p:spPr>
      </p:pic>
      <p:sp>
        <p:nvSpPr>
          <p:cNvPr id="3" name="TextBox 2"/>
          <p:cNvSpPr txBox="1"/>
          <p:nvPr/>
        </p:nvSpPr>
        <p:spPr>
          <a:xfrm>
            <a:off x="3419872" y="404664"/>
            <a:ext cx="4253665" cy="461665"/>
          </a:xfrm>
          <a:prstGeom prst="rect">
            <a:avLst/>
          </a:prstGeom>
          <a:noFill/>
        </p:spPr>
        <p:txBody>
          <a:bodyPr wrap="none" rtlCol="0">
            <a:spAutoFit/>
          </a:bodyPr>
          <a:lstStyle/>
          <a:p>
            <a:r>
              <a:rPr lang="ru-RU" sz="2400" b="1" dirty="0" smtClean="0">
                <a:solidFill>
                  <a:srgbClr val="FF0000"/>
                </a:solidFill>
                <a:latin typeface="Times New Roman" pitchFamily="18" charset="0"/>
                <a:cs typeface="Times New Roman" pitchFamily="18" charset="0"/>
              </a:rPr>
              <a:t>Звуковые символы Ткаченко</a:t>
            </a:r>
            <a:endParaRPr lang="ru-RU" sz="24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760265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785937" y="1133475"/>
            <a:ext cx="5572125" cy="4591050"/>
          </a:xfrm>
          <a:prstGeom prst="rect">
            <a:avLst/>
          </a:prstGeom>
        </p:spPr>
      </p:pic>
      <p:sp>
        <p:nvSpPr>
          <p:cNvPr id="4" name="TextBox 3"/>
          <p:cNvSpPr txBox="1"/>
          <p:nvPr/>
        </p:nvSpPr>
        <p:spPr>
          <a:xfrm>
            <a:off x="3134896" y="341730"/>
            <a:ext cx="2586798" cy="369332"/>
          </a:xfrm>
          <a:prstGeom prst="rect">
            <a:avLst/>
          </a:prstGeom>
          <a:noFill/>
        </p:spPr>
        <p:txBody>
          <a:bodyPr wrap="none" rtlCol="0">
            <a:spAutoFit/>
          </a:bodyPr>
          <a:lstStyle/>
          <a:p>
            <a:r>
              <a:rPr lang="ru-RU" dirty="0" smtClean="0"/>
              <a:t>Логическое упражнение</a:t>
            </a:r>
            <a:endParaRPr lang="ru-RU" dirty="0"/>
          </a:p>
        </p:txBody>
      </p:sp>
    </p:spTree>
    <p:extLst>
      <p:ext uri="{BB962C8B-B14F-4D97-AF65-F5344CB8AC3E}">
        <p14:creationId xmlns:p14="http://schemas.microsoft.com/office/powerpoint/2010/main" val="615117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99592" y="2636912"/>
            <a:ext cx="7870644" cy="1461691"/>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40731" y="3573016"/>
            <a:ext cx="4788366" cy="2900644"/>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35896" y="238920"/>
            <a:ext cx="2376264" cy="2643594"/>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83568" y="478641"/>
            <a:ext cx="2055944" cy="2164151"/>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39623" y="478641"/>
            <a:ext cx="2500949" cy="2119607"/>
          </a:xfrm>
          <a:prstGeom prst="rect">
            <a:avLst/>
          </a:prstGeom>
        </p:spPr>
      </p:pic>
    </p:spTree>
    <p:extLst>
      <p:ext uri="{BB962C8B-B14F-4D97-AF65-F5344CB8AC3E}">
        <p14:creationId xmlns:p14="http://schemas.microsoft.com/office/powerpoint/2010/main" val="32899002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9592" y="35682"/>
            <a:ext cx="7560840" cy="6722610"/>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248" y="5157191"/>
            <a:ext cx="2730449" cy="1601101"/>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76654" y="5157190"/>
            <a:ext cx="2730449" cy="1601101"/>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987824" y="4365104"/>
            <a:ext cx="2448272" cy="1224136"/>
          </a:xfrm>
          <a:prstGeom prst="rect">
            <a:avLst/>
          </a:prstGeom>
        </p:spPr>
      </p:pic>
    </p:spTree>
    <p:extLst>
      <p:ext uri="{BB962C8B-B14F-4D97-AF65-F5344CB8AC3E}">
        <p14:creationId xmlns:p14="http://schemas.microsoft.com/office/powerpoint/2010/main" val="36866447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04664"/>
            <a:ext cx="7632848" cy="4708981"/>
          </a:xfrm>
          <a:prstGeom prst="rect">
            <a:avLst/>
          </a:prstGeom>
        </p:spPr>
        <p:txBody>
          <a:bodyPr wrap="square">
            <a:spAutoFit/>
          </a:bodyPr>
          <a:lstStyle/>
          <a:p>
            <a:pPr algn="ctr"/>
            <a:r>
              <a:rPr lang="ru-RU" sz="2000" dirty="0" smtClean="0">
                <a:solidFill>
                  <a:srgbClr val="7030A0"/>
                </a:solidFill>
                <a:latin typeface="Times New Roman" pitchFamily="18" charset="0"/>
                <a:cs typeface="Times New Roman" pitchFamily="18" charset="0"/>
              </a:rPr>
              <a:t>В нашей группе функционирует кружок «</a:t>
            </a:r>
            <a:r>
              <a:rPr lang="ru-RU" sz="2000" dirty="0" err="1" smtClean="0">
                <a:solidFill>
                  <a:srgbClr val="7030A0"/>
                </a:solidFill>
                <a:latin typeface="Times New Roman" pitchFamily="18" charset="0"/>
                <a:cs typeface="Times New Roman" pitchFamily="18" charset="0"/>
              </a:rPr>
              <a:t>Речевичок</a:t>
            </a:r>
            <a:r>
              <a:rPr lang="ru-RU" sz="2000" dirty="0" smtClean="0">
                <a:solidFill>
                  <a:srgbClr val="7030A0"/>
                </a:solidFill>
                <a:latin typeface="Times New Roman" pitchFamily="18" charset="0"/>
                <a:cs typeface="Times New Roman" pitchFamily="18" charset="0"/>
              </a:rPr>
              <a:t>».  Он  </a:t>
            </a:r>
            <a:r>
              <a:rPr lang="ru-RU" sz="2000" dirty="0">
                <a:solidFill>
                  <a:srgbClr val="7030A0"/>
                </a:solidFill>
                <a:latin typeface="Times New Roman" pitchFamily="18" charset="0"/>
                <a:cs typeface="Times New Roman" pitchFamily="18" charset="0"/>
              </a:rPr>
              <a:t>дает </a:t>
            </a:r>
            <a:r>
              <a:rPr lang="ru-RU" sz="2000" dirty="0" smtClean="0">
                <a:solidFill>
                  <a:srgbClr val="7030A0"/>
                </a:solidFill>
                <a:latin typeface="Times New Roman" pitchFamily="18" charset="0"/>
                <a:cs typeface="Times New Roman" pitchFamily="18" charset="0"/>
              </a:rPr>
              <a:t>возможность воспитанникам группы  </a:t>
            </a:r>
            <a:r>
              <a:rPr lang="ru-RU" sz="2000" dirty="0">
                <a:solidFill>
                  <a:srgbClr val="7030A0"/>
                </a:solidFill>
                <a:latin typeface="Times New Roman" pitchFamily="18" charset="0"/>
                <a:cs typeface="Times New Roman" pitchFamily="18" charset="0"/>
              </a:rPr>
              <a:t>формировать правильное звукопроизношение, развивать речевое дыхание и  воспитывать фонематический слух. </a:t>
            </a:r>
            <a:endParaRPr lang="ru-RU" sz="2000" dirty="0" smtClean="0">
              <a:solidFill>
                <a:srgbClr val="7030A0"/>
              </a:solidFill>
              <a:latin typeface="Times New Roman" pitchFamily="18" charset="0"/>
              <a:cs typeface="Times New Roman" pitchFamily="18" charset="0"/>
            </a:endParaRPr>
          </a:p>
          <a:p>
            <a:pPr algn="ctr"/>
            <a:r>
              <a:rPr lang="ru-RU" sz="2000" dirty="0" smtClean="0">
                <a:solidFill>
                  <a:srgbClr val="7030A0"/>
                </a:solidFill>
                <a:latin typeface="Times New Roman" pitchFamily="18" charset="0"/>
                <a:cs typeface="Times New Roman" pitchFamily="18" charset="0"/>
              </a:rPr>
              <a:t>Кружковая   </a:t>
            </a:r>
            <a:r>
              <a:rPr lang="ru-RU" sz="2000" dirty="0">
                <a:solidFill>
                  <a:srgbClr val="7030A0"/>
                </a:solidFill>
                <a:latin typeface="Times New Roman" pitchFamily="18" charset="0"/>
                <a:cs typeface="Times New Roman" pitchFamily="18" charset="0"/>
              </a:rPr>
              <a:t>работа   даёт возможность чутко и своевременно реагировать на любые изменения возможностей, потребностей и личностных предпочтений ребёнка, что, в свою очередь, может актуализировать его внутренние ресурсы, включить механизм </a:t>
            </a:r>
            <a:r>
              <a:rPr lang="ru-RU" sz="2000" dirty="0" err="1">
                <a:solidFill>
                  <a:srgbClr val="7030A0"/>
                </a:solidFill>
                <a:latin typeface="Times New Roman" pitchFamily="18" charset="0"/>
                <a:cs typeface="Times New Roman" pitchFamily="18" charset="0"/>
              </a:rPr>
              <a:t>самокоррекции</a:t>
            </a:r>
            <a:r>
              <a:rPr lang="ru-RU" sz="2000" dirty="0">
                <a:solidFill>
                  <a:srgbClr val="7030A0"/>
                </a:solidFill>
                <a:latin typeface="Times New Roman" pitchFamily="18" charset="0"/>
                <a:cs typeface="Times New Roman" pitchFamily="18" charset="0"/>
              </a:rPr>
              <a:t>, что благотворно повлияет на развитие и совершенствование речи детей. </a:t>
            </a:r>
          </a:p>
          <a:p>
            <a:pPr algn="ctr"/>
            <a:r>
              <a:rPr lang="ru-RU" sz="2000" dirty="0">
                <a:solidFill>
                  <a:srgbClr val="7030A0"/>
                </a:solidFill>
                <a:latin typeface="Times New Roman" pitchFamily="18" charset="0"/>
                <a:cs typeface="Times New Roman" pitchFamily="18" charset="0"/>
              </a:rPr>
              <a:t>На занятиях в кружке, дети не только совершенствуют речь, но и знакомятся с окружающим миром во всем его многообразии через образы, краски, звуки, а также активизируется словарь ребенка, совершенствуется звуковая культура его речи, ее интонационный строй.</a:t>
            </a: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9912" y="5067632"/>
            <a:ext cx="2382037" cy="1786528"/>
          </a:xfrm>
          <a:prstGeom prst="rect">
            <a:avLst/>
          </a:prstGeom>
        </p:spPr>
      </p:pic>
    </p:spTree>
    <p:extLst>
      <p:ext uri="{BB962C8B-B14F-4D97-AF65-F5344CB8AC3E}">
        <p14:creationId xmlns:p14="http://schemas.microsoft.com/office/powerpoint/2010/main" val="1112468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9672" y="620688"/>
            <a:ext cx="6912768" cy="3416320"/>
          </a:xfrm>
          <a:prstGeom prst="rect">
            <a:avLst/>
          </a:prstGeom>
        </p:spPr>
        <p:txBody>
          <a:bodyPr wrap="square">
            <a:spAutoFit/>
          </a:bodyPr>
          <a:lstStyle/>
          <a:p>
            <a:pPr algn="ctr"/>
            <a:r>
              <a:rPr lang="ru-RU" sz="2400" dirty="0" smtClean="0">
                <a:solidFill>
                  <a:srgbClr val="7030A0"/>
                </a:solidFill>
                <a:latin typeface="Times New Roman" pitchFamily="18" charset="0"/>
                <a:cs typeface="Times New Roman" pitchFamily="18" charset="0"/>
              </a:rPr>
              <a:t>Программа кружка «</a:t>
            </a:r>
            <a:r>
              <a:rPr lang="ru-RU" sz="2400" dirty="0" err="1" smtClean="0">
                <a:solidFill>
                  <a:srgbClr val="7030A0"/>
                </a:solidFill>
                <a:latin typeface="Times New Roman" pitchFamily="18" charset="0"/>
                <a:cs typeface="Times New Roman" pitchFamily="18" charset="0"/>
              </a:rPr>
              <a:t>Речевичок</a:t>
            </a:r>
            <a:r>
              <a:rPr lang="ru-RU" sz="2400" dirty="0" smtClean="0">
                <a:solidFill>
                  <a:srgbClr val="7030A0"/>
                </a:solidFill>
                <a:latin typeface="Times New Roman" pitchFamily="18" charset="0"/>
                <a:cs typeface="Times New Roman" pitchFamily="18" charset="0"/>
              </a:rPr>
              <a:t>»  </a:t>
            </a:r>
            <a:r>
              <a:rPr lang="ru-RU" sz="2400" dirty="0">
                <a:solidFill>
                  <a:srgbClr val="7030A0"/>
                </a:solidFill>
                <a:latin typeface="Times New Roman" pitchFamily="18" charset="0"/>
                <a:cs typeface="Times New Roman" pitchFamily="18" charset="0"/>
              </a:rPr>
              <a:t>составлена с учётом и использованием современных инновационных технологий и методик в области правильного дыхания, развития мелкой моторики, обеспечивающей двигательные функции руки, скоординированных действий глаза и руки, положительно влияющих на улучшение познавательных способностей и развитие речи дошкольников.</a:t>
            </a: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91880" y="4053736"/>
            <a:ext cx="3456384" cy="2592288"/>
          </a:xfrm>
          <a:prstGeom prst="rect">
            <a:avLst/>
          </a:prstGeom>
        </p:spPr>
      </p:pic>
    </p:spTree>
    <p:extLst>
      <p:ext uri="{BB962C8B-B14F-4D97-AF65-F5344CB8AC3E}">
        <p14:creationId xmlns:p14="http://schemas.microsoft.com/office/powerpoint/2010/main" val="531448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75" y="0"/>
            <a:ext cx="9147175" cy="7697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8090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04" y="0"/>
            <a:ext cx="9726827" cy="7295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7243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9711" y="-179784"/>
            <a:ext cx="9383711" cy="7037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9783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3868" y="260648"/>
            <a:ext cx="8229600" cy="5458618"/>
          </a:xfrm>
        </p:spPr>
        <p:txBody>
          <a:bodyPr>
            <a:normAutofit/>
          </a:bodyPr>
          <a:lstStyle/>
          <a:p>
            <a:r>
              <a:rPr lang="ru-RU" b="1" i="1" dirty="0" smtClean="0">
                <a:solidFill>
                  <a:srgbClr val="00B050"/>
                </a:solidFill>
                <a:latin typeface="Monotype Corsiva" pitchFamily="66" charset="0"/>
              </a:rPr>
              <a:t>Зачин</a:t>
            </a:r>
            <a:r>
              <a:rPr lang="ru-RU" dirty="0" smtClean="0"/>
              <a:t/>
            </a:r>
            <a:br>
              <a:rPr lang="ru-RU" dirty="0" smtClean="0"/>
            </a:br>
            <a:r>
              <a:rPr lang="ru-RU" sz="1800" b="1" i="1" dirty="0">
                <a:solidFill>
                  <a:srgbClr val="FF0000"/>
                </a:solidFill>
                <a:latin typeface="Cambria" pitchFamily="18" charset="0"/>
              </a:rPr>
              <a:t>М</a:t>
            </a:r>
            <a:r>
              <a:rPr lang="ru-RU" sz="1800" b="1" i="1" dirty="0" smtClean="0">
                <a:solidFill>
                  <a:srgbClr val="FF0000"/>
                </a:solidFill>
                <a:latin typeface="Cambria" pitchFamily="18" charset="0"/>
              </a:rPr>
              <a:t>ы веселые ребята!</a:t>
            </a:r>
            <a:br>
              <a:rPr lang="ru-RU" sz="1800" b="1" i="1" dirty="0" smtClean="0">
                <a:solidFill>
                  <a:srgbClr val="FF0000"/>
                </a:solidFill>
                <a:latin typeface="Cambria" pitchFamily="18" charset="0"/>
              </a:rPr>
            </a:br>
            <a:r>
              <a:rPr lang="ru-RU" sz="1800" b="1" i="1" dirty="0" smtClean="0">
                <a:solidFill>
                  <a:srgbClr val="FF0000"/>
                </a:solidFill>
                <a:latin typeface="Cambria" pitchFamily="18" charset="0"/>
              </a:rPr>
              <a:t>Мы опять хотим играть!</a:t>
            </a:r>
            <a:br>
              <a:rPr lang="ru-RU" sz="1800" b="1" i="1" dirty="0" smtClean="0">
                <a:solidFill>
                  <a:srgbClr val="FF0000"/>
                </a:solidFill>
                <a:latin typeface="Cambria" pitchFamily="18" charset="0"/>
              </a:rPr>
            </a:br>
            <a:r>
              <a:rPr lang="ru-RU" sz="1800" b="1" i="1" dirty="0" smtClean="0">
                <a:solidFill>
                  <a:srgbClr val="FF0000"/>
                </a:solidFill>
                <a:latin typeface="Cambria" pitchFamily="18" charset="0"/>
              </a:rPr>
              <a:t>Раз, два, три, четыре, пять-</a:t>
            </a:r>
            <a:br>
              <a:rPr lang="ru-RU" sz="1800" b="1" i="1" dirty="0" smtClean="0">
                <a:solidFill>
                  <a:srgbClr val="FF0000"/>
                </a:solidFill>
                <a:latin typeface="Cambria" pitchFamily="18" charset="0"/>
              </a:rPr>
            </a:br>
            <a:r>
              <a:rPr lang="ru-RU" sz="1800" b="1" i="1" dirty="0" smtClean="0">
                <a:solidFill>
                  <a:srgbClr val="FF0000"/>
                </a:solidFill>
                <a:latin typeface="Cambria" pitchFamily="18" charset="0"/>
              </a:rPr>
              <a:t>игру можно начинать !</a:t>
            </a:r>
            <a:br>
              <a:rPr lang="ru-RU" sz="1800" b="1" i="1" dirty="0" smtClean="0">
                <a:solidFill>
                  <a:srgbClr val="FF0000"/>
                </a:solidFill>
                <a:latin typeface="Cambria" pitchFamily="18" charset="0"/>
              </a:rPr>
            </a:br>
            <a:r>
              <a:rPr lang="ru-RU" sz="1800" b="1" i="1" dirty="0" err="1" smtClean="0">
                <a:solidFill>
                  <a:srgbClr val="FF0000"/>
                </a:solidFill>
                <a:latin typeface="Cambria" pitchFamily="18" charset="0"/>
              </a:rPr>
              <a:t>Чок-чок</a:t>
            </a:r>
            <a:r>
              <a:rPr lang="ru-RU" sz="1800" b="1" i="1" dirty="0" smtClean="0">
                <a:solidFill>
                  <a:srgbClr val="FF0000"/>
                </a:solidFill>
                <a:latin typeface="Cambria" pitchFamily="18" charset="0"/>
              </a:rPr>
              <a:t>, </a:t>
            </a:r>
            <a:r>
              <a:rPr lang="ru-RU" sz="1800" b="1" i="1" dirty="0" err="1" smtClean="0">
                <a:solidFill>
                  <a:srgbClr val="FF0000"/>
                </a:solidFill>
                <a:latin typeface="Cambria" pitchFamily="18" charset="0"/>
              </a:rPr>
              <a:t>чок-чок</a:t>
            </a:r>
            <a:r>
              <a:rPr lang="ru-RU" sz="1800" b="1" i="1" dirty="0" smtClean="0">
                <a:solidFill>
                  <a:srgbClr val="FF0000"/>
                </a:solidFill>
                <a:latin typeface="Cambria" pitchFamily="18" charset="0"/>
              </a:rPr>
              <a:t>-</a:t>
            </a:r>
            <a:br>
              <a:rPr lang="ru-RU" sz="1800" b="1" i="1" dirty="0" smtClean="0">
                <a:solidFill>
                  <a:srgbClr val="FF0000"/>
                </a:solidFill>
                <a:latin typeface="Cambria" pitchFamily="18" charset="0"/>
              </a:rPr>
            </a:br>
            <a:r>
              <a:rPr lang="ru-RU" sz="1800" b="1" i="1" dirty="0" smtClean="0">
                <a:solidFill>
                  <a:srgbClr val="FF0000"/>
                </a:solidFill>
                <a:latin typeface="Cambria" pitchFamily="18" charset="0"/>
              </a:rPr>
              <a:t>Покажись наш Язычок!</a:t>
            </a:r>
            <a:br>
              <a:rPr lang="ru-RU" sz="1800" b="1" i="1" dirty="0" smtClean="0">
                <a:solidFill>
                  <a:srgbClr val="FF0000"/>
                </a:solidFill>
                <a:latin typeface="Cambria" pitchFamily="18" charset="0"/>
              </a:rPr>
            </a:br>
            <a:r>
              <a:rPr lang="ru-RU" sz="1800" b="1" i="1" dirty="0" smtClean="0">
                <a:solidFill>
                  <a:srgbClr val="FF0000"/>
                </a:solidFill>
                <a:latin typeface="Cambria" pitchFamily="18" charset="0"/>
              </a:rPr>
              <a:t/>
            </a:r>
            <a:br>
              <a:rPr lang="ru-RU" sz="1800" b="1" i="1" dirty="0" smtClean="0">
                <a:solidFill>
                  <a:srgbClr val="FF0000"/>
                </a:solidFill>
                <a:latin typeface="Cambria" pitchFamily="18" charset="0"/>
              </a:rPr>
            </a:br>
            <a:endParaRPr lang="ru-RU" sz="1800" b="1" i="1" dirty="0">
              <a:solidFill>
                <a:srgbClr val="FF0000"/>
              </a:solidFill>
              <a:latin typeface="Cambria"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19672" y="3789040"/>
            <a:ext cx="6479827" cy="2785899"/>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9592" y="1700808"/>
            <a:ext cx="2017043" cy="2088232"/>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443315" y="1413902"/>
            <a:ext cx="1656184" cy="2357626"/>
          </a:xfrm>
          <a:prstGeom prst="rect">
            <a:avLst/>
          </a:prstGeom>
        </p:spPr>
      </p:pic>
    </p:spTree>
    <p:extLst>
      <p:ext uri="{BB962C8B-B14F-4D97-AF65-F5344CB8AC3E}">
        <p14:creationId xmlns:p14="http://schemas.microsoft.com/office/powerpoint/2010/main" val="2095571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9512" y="229704"/>
            <a:ext cx="8802481" cy="6223629"/>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8508" y="192197"/>
            <a:ext cx="8964488" cy="6527525"/>
          </a:xfrm>
          <a:prstGeom prst="rect">
            <a:avLst/>
          </a:prstGeom>
        </p:spPr>
      </p:pic>
    </p:spTree>
    <p:extLst>
      <p:ext uri="{BB962C8B-B14F-4D97-AF65-F5344CB8AC3E}">
        <p14:creationId xmlns:p14="http://schemas.microsoft.com/office/powerpoint/2010/main" val="3543459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452</Words>
  <Application>Microsoft Office PowerPoint</Application>
  <PresentationFormat>Экран (4:3)</PresentationFormat>
  <Paragraphs>28</Paragraphs>
  <Slides>26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Arial</vt:lpstr>
      <vt:lpstr>Calibri</vt:lpstr>
      <vt:lpstr>Cambria</vt:lpstr>
      <vt:lpstr>Monotype Corsiva</vt:lpstr>
      <vt:lpstr>Times New Roman</vt:lpstr>
      <vt:lpstr>Тема Office</vt:lpstr>
      <vt:lpstr>«Речевичок»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Зачин Мы веселые ребята! Мы опять хотим играть! Раз, два, три, четыре, пять- игру можно начинать ! Чок-чок, чок-чок- Покажись наш Язычок!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«Речевичок»</dc:title>
  <dc:creator>Ирина</dc:creator>
  <cp:lastModifiedBy>Светлана</cp:lastModifiedBy>
  <cp:revision>14</cp:revision>
  <dcterms:created xsi:type="dcterms:W3CDTF">2016-10-14T18:04:09Z</dcterms:created>
  <dcterms:modified xsi:type="dcterms:W3CDTF">2016-12-30T17:26:36Z</dcterms:modified>
</cp:coreProperties>
</file>