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4" r:id="rId4"/>
    <p:sldId id="277" r:id="rId5"/>
    <p:sldId id="259" r:id="rId6"/>
    <p:sldId id="260" r:id="rId7"/>
    <p:sldId id="279" r:id="rId8"/>
    <p:sldId id="280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74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01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8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2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6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07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7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7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4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6C37-73B2-4B8D-A98A-6308EDAB622E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76328-A7EF-473F-8000-682CA91CB0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4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16024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ru-RU" dirty="0" smtClean="0"/>
              <a:t>«Знакомим детей  с малой родиной».</a:t>
            </a:r>
            <a:endParaRPr lang="ru-RU" dirty="0"/>
          </a:p>
          <a:p>
            <a:pPr>
              <a:buClr>
                <a:schemeClr val="tx1"/>
              </a:buClr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Подготовил</a:t>
            </a:r>
            <a:r>
              <a:rPr lang="ru-RU" dirty="0" smtClean="0"/>
              <a:t>:</a:t>
            </a:r>
          </a:p>
          <a:p>
            <a:pPr>
              <a:buClr>
                <a:schemeClr val="tx1"/>
              </a:buClr>
            </a:pPr>
            <a:r>
              <a:rPr lang="ru-RU" dirty="0" smtClean="0"/>
              <a:t>Воспитатель: Арсланова Ю. Б. 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713"/>
            <a:ext cx="7772400" cy="1800199"/>
          </a:xfrm>
        </p:spPr>
        <p:txBody>
          <a:bodyPr/>
          <a:lstStyle/>
          <a:p>
            <a:pPr eaLnBrk="1" hangingPunct="1"/>
            <a:r>
              <a:rPr lang="ru-RU" dirty="0" smtClean="0"/>
              <a:t>Консультация</a:t>
            </a:r>
          </a:p>
        </p:txBody>
      </p:sp>
    </p:spTree>
    <p:extLst>
      <p:ext uri="{BB962C8B-B14F-4D97-AF65-F5344CB8AC3E}">
        <p14:creationId xmlns:p14="http://schemas.microsoft.com/office/powerpoint/2010/main" val="3541627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7787208" cy="5433467"/>
          </a:xfrm>
        </p:spPr>
        <p:txBody>
          <a:bodyPr>
            <a:normAutofit lnSpcReduction="10000"/>
          </a:bodyPr>
          <a:lstStyle/>
          <a:p>
            <a:pPr marL="342900" lvl="8" indent="-342900">
              <a:lnSpc>
                <a:spcPct val="90000"/>
              </a:lnSpc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000" dirty="0" smtClean="0">
                <a:cs typeface="Times New Roman" pitchFamily="18" charset="0"/>
              </a:rPr>
              <a:t>Воспитывать </a:t>
            </a:r>
            <a:r>
              <a:rPr lang="ru-RU" sz="3000" dirty="0">
                <a:cs typeface="Times New Roman" pitchFamily="18" charset="0"/>
              </a:rPr>
              <a:t>у детей:</a:t>
            </a:r>
          </a:p>
          <a:p>
            <a:pPr>
              <a:lnSpc>
                <a:spcPct val="90000"/>
              </a:lnSpc>
              <a:defRPr/>
            </a:pPr>
            <a:r>
              <a:rPr lang="ru-RU" sz="3000" dirty="0" smtClean="0"/>
              <a:t>-</a:t>
            </a:r>
            <a:r>
              <a:rPr lang="ru-RU" sz="3000" dirty="0" smtClean="0">
                <a:solidFill>
                  <a:schemeClr val="hlink"/>
                </a:solidFill>
              </a:rPr>
              <a:t> </a:t>
            </a:r>
            <a:r>
              <a:rPr lang="ru-RU" sz="3000" dirty="0">
                <a:solidFill>
                  <a:schemeClr val="hlink"/>
                </a:solidFill>
              </a:rPr>
              <a:t>стремление</a:t>
            </a:r>
            <a:r>
              <a:rPr lang="ru-RU" sz="3000" dirty="0"/>
              <a:t> к познанию культурных традиций через творческую, познавательно- исследовательскую деятельность;</a:t>
            </a:r>
          </a:p>
          <a:p>
            <a:pPr>
              <a:lnSpc>
                <a:spcPct val="90000"/>
              </a:lnSpc>
              <a:defRPr/>
            </a:pPr>
            <a:r>
              <a:rPr lang="ru-RU" sz="3000" dirty="0" smtClean="0"/>
              <a:t>Воспитывать </a:t>
            </a:r>
            <a:r>
              <a:rPr lang="ru-RU" sz="3000" dirty="0">
                <a:solidFill>
                  <a:schemeClr val="hlink"/>
                </a:solidFill>
              </a:rPr>
              <a:t>уважительное отношение</a:t>
            </a:r>
            <a:r>
              <a:rPr lang="ru-RU" sz="3000" dirty="0"/>
              <a:t> к наследиям других народов.</a:t>
            </a:r>
          </a:p>
          <a:p>
            <a:pPr>
              <a:lnSpc>
                <a:spcPct val="90000"/>
              </a:lnSpc>
              <a:defRPr/>
            </a:pPr>
            <a:r>
              <a:rPr lang="ru-RU" sz="3000" dirty="0"/>
              <a:t>Воспитывать </a:t>
            </a:r>
            <a:r>
              <a:rPr lang="ru-RU" sz="3000" dirty="0">
                <a:solidFill>
                  <a:schemeClr val="hlink"/>
                </a:solidFill>
              </a:rPr>
              <a:t>патриотизм</a:t>
            </a:r>
            <a:r>
              <a:rPr lang="ru-RU" sz="3000" dirty="0"/>
              <a:t>, уважение к культурному прошлому России.</a:t>
            </a:r>
          </a:p>
          <a:p>
            <a:pPr>
              <a:lnSpc>
                <a:spcPct val="90000"/>
              </a:lnSpc>
              <a:defRPr/>
            </a:pPr>
            <a:r>
              <a:rPr lang="ru-RU" sz="3000" dirty="0"/>
              <a:t>Воспитывать гражданско- патриотические </a:t>
            </a:r>
            <a:r>
              <a:rPr lang="ru-RU" sz="3000" dirty="0">
                <a:solidFill>
                  <a:schemeClr val="hlink"/>
                </a:solidFill>
              </a:rPr>
              <a:t>чувства </a:t>
            </a:r>
            <a:r>
              <a:rPr lang="ru-RU" sz="3000" dirty="0"/>
              <a:t>через изучение государственной символики России( чувство любви к родному краю, своей малой родине, к родной природе)</a:t>
            </a:r>
          </a:p>
          <a:p>
            <a:pPr>
              <a:lnSpc>
                <a:spcPct val="90000"/>
              </a:lnSpc>
              <a:defRPr/>
            </a:pPr>
            <a:endParaRPr lang="ru-RU" sz="3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71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702695"/>
              </p:ext>
            </p:extLst>
          </p:nvPr>
        </p:nvGraphicFramePr>
        <p:xfrm>
          <a:off x="457200" y="1600200"/>
          <a:ext cx="8229600" cy="4333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улица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Формировать у детей интерес к своей малой родине, улицам, жилым домам, закрепить знание домашнего адреса, учить детей правилам безопасного перехода через дорогу, обогащать словарь детей словами: тротуар, пешеходный переход, пешеходы, проезжая часть. Воспитывать в детях дружелюбное отношение друг к другу, желание играть вместе, общаться, дружить.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о родной улице, целевая прогулка. Пословицы и поговорки о дружбе, загадки о правилах дорожного движения.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родная улица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Составление схемы с родителями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дорога в детский сад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 дидактические игры.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3" marB="45693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 бывают разные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4" marB="4567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Формировать у детей интерес к родному селу, улицам, жилым домам. Закрепить знание домашнего адреса. Познакомить детей с тем, какие в селе бывают дома: этажность, номера, из чего построены.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4" marB="4567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о доме, целевая прогулка.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стихотворений, художественной литературы.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Мой дом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4" marB="45674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Мой детский сад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Формировать у детей желание ходить в детский сад с удовольствием; закрепить знание адреса детского сада; воспитывать уважительное отношение к людям, работающим в детском саду.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о детском саде, о тех кто нас воспитывает, чтение стихотворений, рисование с родителями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Наши воспитатели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011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Спасибо за внимание!</a:t>
            </a:r>
          </a:p>
        </p:txBody>
      </p:sp>
      <p:pic>
        <p:nvPicPr>
          <p:cNvPr id="5" name="Picture 4" descr="i (5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280348" cy="460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5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0002-002-Pravilnoe-vospitanie-eto-nasha-schastlivaja-starost-plokho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24340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363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Проблема патриотического воспитания детей сегодня чрезвычайно актуально.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признанию  педагогов и психологов период от рождения до поступления в школу имеет решающее значение для дальнейшего развития ребёнка. В этом возрасте интенсивно происходит его психическое развитие, формируется эмоционально-чувственное восприятие действительности, закладываются основы личности. Поэтому дошкольников нужно воспитывать полноправными гражданами, участниками культурно-исторической жизни страны. Утраты культурных ценностей народа и равнодушное отношение к опыту прошлых поколений объясняется отсутствием знаний и неразвитостью чувств детей, что приводит к эмоциональной глухоте, без духовности.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воспитание- процесс формирования сознания человека, любящего свою Родину, землю, где он родился и рос. Во ФГОС ДО подчеркивается необходимость работы по патриотическому воспитанию дошкольников с учетом их индивидуальных и возрастных особенностей, национальной культуры и традиций народа.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детей – сложный процесс. В его основе лежит развитие чувств, эмоциональной сферы, обусловленных духовным климатом общества, историческими корнями. 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становится воспитание любви к малой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родине, возвращение к вековым корням. В каждом округе, регионе нашей страны есть необходимое содержание для патриотического воспитания дошкольников, в каждом месте свои традиции, быт, история,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природа,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достопримечательности, памятные места, талантливые люди…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430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548680"/>
            <a:ext cx="77152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детей отсутствует представления краеведческого характера( они знают о других городах мира больше, чем о родном городе), они  не могут объяснить, почему так названы улицы, с какими событиями связаны памятные места.                                                    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Старинная мудрость гласит: « Человек, не знающий своего прошлого, не знает ничего». Без знаний своих корней, традиций народа нельзя воспитать полноценного человека, любящего своих родителей, свой дом, свою страну.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Великий воспитатель В. А. Сухомлинский утверждал, что ребенок должен чувствовать красоту, чтобы в его сердце и памяти навсегда сохранились образы, в которых воплощается Родина. Без исторических сведений невозможно пробудить любовь к Родине.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Воспитание любви к Родине разносторонне: это любовь к семье, родному дому, природе, истории и культуре своего города и края бережное отношение ко всему, что создано людьми старшего поколения и сохраняется земляками. Зарождаясь из любви к малой родине, патриотические чувства перерастают в любовь к Отечеству.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9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сложной является работа по воспитанию любви к родному краю и родной стране. Любовь к родному городу, поселку, гордость за свою страну имеют огромное значение для развития личности ребенка. Без любви к Родине и уважения ее истории и культуры невозможно воспитать гражданина 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патриота,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сформировать у детей чувство собственного достоинства, положительные качества личности.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3960440" cy="4320479"/>
          </a:xfrm>
        </p:spPr>
        <p:txBody>
          <a:bodyPr>
            <a:normAutofit/>
          </a:bodyPr>
          <a:lstStyle/>
          <a:p>
            <a:endParaRPr lang="ru-RU" sz="1800" b="1" dirty="0" smtClean="0"/>
          </a:p>
          <a:p>
            <a:endParaRPr lang="ru-RU" sz="1800" b="1" dirty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должны понять, что они являются частью народа огромной и богатой страны, что они граждане России, маленькие россияне. Для этого лучше всего знакомить детей с малой родиной – местом, где они живут.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i (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2276872"/>
            <a:ext cx="3096344" cy="352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94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 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Надо помнить, что дошкольник воспринимает окружающую его действительность эмоционально, поэтому патриотические чувства к родному городу, родной стране у него проявляются в чувстве восхищения своим городом, своей страной. Именно эти чувства необходимо вызвать в процессе работы по ознакомлению детей с родным городом и родной страной.</a:t>
            </a:r>
          </a:p>
          <a:p>
            <a:pPr>
              <a:lnSpc>
                <a:spcPct val="90000"/>
              </a:lnSpc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Используя: беседы, экскурсии, целевые прогулки, чтение художественной литературы, мини-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музеи,подвижные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игры народов России, песенки, танцы народов России, иллюстрации, сюжетные игры.</a:t>
            </a:r>
          </a:p>
          <a:p>
            <a:pPr marL="0" indent="0">
              <a:lnSpc>
                <a:spcPct val="9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561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Малая родина- уголок страны, ближайшая территория, которую можно увидеть, исследовать, изучить(дом, улица, поселок, город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Чем больше ребенок знает о родных местах, тем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ответственнее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бережнее он относится к своей земле.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Любовь  к малой родине воспитывается и при ознакомлении с символами города: гербом, флагом, гимном.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Особое место в патриотическом воспитании занимает воспитание любви к семье на основе семейных традиций и ценностей.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Семья- первая эмоционально значимая среда, которая вводит его большой мир и знакомит с понятиями « труд», « честь», « долг». Родина начинается с семьи.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Современное патриотическое воспитание- прежде всего воспитание ответственности, неравнодушие ко всему, что происходит вокруг, т.е. участие детей в жизни земляков. Можно начать с малого, например: приучать к частоте и порядку вокруг себя, вызвать желание совместно трудиться, бережно относиться к окружающему, как части Земли, совершать добрые поступки на примере взрослых.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61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Чувство патриотизма включает в себя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следующие параметры:</a:t>
            </a:r>
          </a:p>
          <a:p>
            <a:pPr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        </a:t>
            </a:r>
            <a:r>
              <a:rPr lang="ru-RU" sz="2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 чувство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привязанности к местам, где человек родился и вырос;</a:t>
            </a:r>
          </a:p>
          <a:p>
            <a:pPr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        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уважительное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отношение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языку своего народа;</a:t>
            </a:r>
          </a:p>
          <a:p>
            <a:pPr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        </a:t>
            </a:r>
            <a:r>
              <a:rPr lang="ru-RU" sz="2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 заботу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 интересах родины;</a:t>
            </a:r>
          </a:p>
          <a:p>
            <a:pPr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     </a:t>
            </a:r>
            <a:r>
              <a:rPr lang="ru-RU" sz="2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    гордость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социальные и культурные достижения своей страны;</a:t>
            </a:r>
          </a:p>
          <a:p>
            <a:pPr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         </a:t>
            </a:r>
            <a:r>
              <a:rPr lang="ru-RU" sz="2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уважительное отношение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историческому прошлому своего народа, его обычаям и традициям;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1667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800" b="1" dirty="0"/>
              <a:t>Как достичь положительного результата   направленные на совершенствование нравственно - патриотического воспитания в ДОУ,  предлагаю содержание и рациональность материала развивающей среды для организации работы по патриотическому воспитанию детей дошкольного </a:t>
            </a:r>
            <a:r>
              <a:rPr lang="ru-RU" sz="1800" b="1" dirty="0" smtClean="0"/>
              <a:t>возраста: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solidFill>
                  <a:schemeClr val="folHlink"/>
                </a:solidFill>
              </a:rPr>
              <a:t>-</a:t>
            </a:r>
            <a:r>
              <a:rPr lang="ru-RU" sz="1800" b="1" dirty="0">
                <a:solidFill>
                  <a:schemeClr val="folHlink"/>
                </a:solidFill>
              </a:rPr>
              <a:t>оформление уголка города в групповой комнате: </a:t>
            </a:r>
            <a:r>
              <a:rPr lang="ru-RU" sz="1800" b="1" dirty="0"/>
              <a:t>разнообразие экспонатов, макеты памятных и исторических мест, реальные предметы в экспозиции </a:t>
            </a:r>
            <a:r>
              <a:rPr lang="ru-RU" sz="1800" b="1" dirty="0" smtClean="0"/>
              <a:t>   ( </a:t>
            </a:r>
            <a:r>
              <a:rPr lang="ru-RU" sz="1800" b="1" dirty="0"/>
              <a:t>медали, письма, фотографии, воспоминания родственников)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folHlink"/>
                </a:solidFill>
              </a:rPr>
              <a:t>методическое обеспечение :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folHlink"/>
                </a:solidFill>
              </a:rPr>
              <a:t>     </a:t>
            </a:r>
            <a:r>
              <a:rPr lang="ru-RU" sz="1800" b="1" dirty="0"/>
              <a:t>-наличие картотеки на имеющийся материал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     </a:t>
            </a:r>
            <a:r>
              <a:rPr lang="ru-RU" sz="1800" b="1" dirty="0" smtClean="0"/>
              <a:t>- </a:t>
            </a:r>
            <a:r>
              <a:rPr lang="ru-RU" sz="1800" b="1" dirty="0"/>
              <a:t>соответствие содержания возрасту детей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     - доступность свободного пользования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     - эстетичность в оформлении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folHlink"/>
                </a:solidFill>
              </a:rPr>
              <a:t>наличие игр и пособий для организации с детьми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- дидактические игры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-настольно - печатные игры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-атрибуты к сюжетно – ролевым играм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-иллюстративный материал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- рукописные игры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folHlink"/>
                </a:solidFill>
              </a:rPr>
              <a:t>     - соблюдение гигиенических требований при изготовлении пособий и игр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94901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980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Консультация</vt:lpstr>
      <vt:lpstr>Презентация PowerPoint</vt:lpstr>
      <vt:lpstr>Презентация PowerPoint</vt:lpstr>
      <vt:lpstr>Презентация PowerPoint</vt:lpstr>
      <vt:lpstr>  Наиболее сложной является работа по воспитанию любви к родному краю и родной стране. Любовь к родному городу, поселку, гордость за свою страну имеют огромное значение для развития личности ребенка. Без любви к Родине и уважения ее истории и культуры невозможно воспитать гражданина и патриота, сформировать у детей чувство собственного достоинства, положительные качества личности.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34</cp:revision>
  <dcterms:created xsi:type="dcterms:W3CDTF">2015-10-13T17:21:58Z</dcterms:created>
  <dcterms:modified xsi:type="dcterms:W3CDTF">2015-10-19T14:25:57Z</dcterms:modified>
</cp:coreProperties>
</file>