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11"/>
  </p:notesMasterIdLst>
  <p:sldIdLst>
    <p:sldId id="256" r:id="rId2"/>
    <p:sldId id="258" r:id="rId3"/>
    <p:sldId id="264" r:id="rId4"/>
    <p:sldId id="261" r:id="rId5"/>
    <p:sldId id="262" r:id="rId6"/>
    <p:sldId id="263" r:id="rId7"/>
    <p:sldId id="257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2823B0-D9F7-4BA1-8951-1B79301645AB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FD39BC-DACB-4B17-AF61-DBD796C8EB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D39BC-DACB-4B17-AF61-DBD796C8EB4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39711-6AEE-43EC-B9E5-BDD4EDE48956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BD096-8A4A-40C4-B09F-737EC5C704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39711-6AEE-43EC-B9E5-BDD4EDE48956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BD096-8A4A-40C4-B09F-737EC5C704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39711-6AEE-43EC-B9E5-BDD4EDE48956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BD096-8A4A-40C4-B09F-737EC5C704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39711-6AEE-43EC-B9E5-BDD4EDE48956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BD096-8A4A-40C4-B09F-737EC5C704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39711-6AEE-43EC-B9E5-BDD4EDE48956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BD096-8A4A-40C4-B09F-737EC5C704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39711-6AEE-43EC-B9E5-BDD4EDE48956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BD096-8A4A-40C4-B09F-737EC5C704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39711-6AEE-43EC-B9E5-BDD4EDE48956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BD096-8A4A-40C4-B09F-737EC5C704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39711-6AEE-43EC-B9E5-BDD4EDE48956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BD096-8A4A-40C4-B09F-737EC5C704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39711-6AEE-43EC-B9E5-BDD4EDE48956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BD096-8A4A-40C4-B09F-737EC5C704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39711-6AEE-43EC-B9E5-BDD4EDE48956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BD096-8A4A-40C4-B09F-737EC5C704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39711-6AEE-43EC-B9E5-BDD4EDE48956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0BBD096-8A4A-40C4-B09F-737EC5C704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5B39711-6AEE-43EC-B9E5-BDD4EDE48956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0BBD096-8A4A-40C4-B09F-737EC5C7040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ransition spd="slow">
    <p:wedg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1340768"/>
            <a:ext cx="856895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«Принципы обучения математики.  Методы, приемы, формы и средства ФЭМП. Методы организации и осуществления образовательной деятельности»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148064" y="4509120"/>
            <a:ext cx="38164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Подготовила:</a:t>
            </a:r>
          </a:p>
          <a:p>
            <a:pPr algn="r"/>
            <a:r>
              <a:rPr lang="ru-RU" dirty="0" smtClean="0"/>
              <a:t>Федорова </a:t>
            </a:r>
            <a:r>
              <a:rPr lang="ru-RU" dirty="0"/>
              <a:t>Анна Геннадьевна,</a:t>
            </a:r>
          </a:p>
          <a:p>
            <a:pPr algn="r"/>
            <a:r>
              <a:rPr lang="ru-RU" dirty="0"/>
              <a:t>воспитатель</a:t>
            </a:r>
          </a:p>
          <a:p>
            <a:pPr algn="r"/>
            <a:r>
              <a:rPr lang="ru-RU" dirty="0"/>
              <a:t>МБДОУ ДС №45 «Росинка»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107504" y="696807"/>
            <a:ext cx="903649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Принципы обучения математике</a:t>
            </a:r>
            <a:endParaRPr kumimoji="0" lang="ru-RU" sz="3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1268760"/>
            <a:ext cx="8784976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b="1" i="1" dirty="0" smtClean="0"/>
              <a:t>Принцип </a:t>
            </a:r>
            <a:r>
              <a:rPr lang="ru-RU" sz="2800" b="1" i="1" dirty="0"/>
              <a:t>научности</a:t>
            </a:r>
            <a:r>
              <a:rPr lang="ru-RU" sz="2800" b="1" i="1" dirty="0" smtClean="0"/>
              <a:t>.</a:t>
            </a:r>
            <a:endParaRPr lang="ru-RU" sz="2800" dirty="0"/>
          </a:p>
          <a:p>
            <a:pPr>
              <a:buFont typeface="Wingdings" pitchFamily="2" charset="2"/>
              <a:buChar char="v"/>
            </a:pPr>
            <a:r>
              <a:rPr lang="ru-RU" sz="2800" b="1" i="1" dirty="0"/>
              <a:t>Принцип наглядности</a:t>
            </a:r>
            <a:r>
              <a:rPr lang="ru-RU" sz="2800" b="1" i="1" dirty="0" smtClean="0"/>
              <a:t>.</a:t>
            </a:r>
            <a:endParaRPr lang="ru-RU" sz="2800" dirty="0"/>
          </a:p>
          <a:p>
            <a:pPr>
              <a:buFont typeface="Wingdings" pitchFamily="2" charset="2"/>
              <a:buChar char="v"/>
            </a:pPr>
            <a:r>
              <a:rPr lang="ru-RU" sz="2800" b="1" i="1" dirty="0"/>
              <a:t>Принцип доступности</a:t>
            </a:r>
            <a:r>
              <a:rPr lang="ru-RU" sz="2800" b="1" i="1" dirty="0" smtClean="0"/>
              <a:t>.</a:t>
            </a:r>
            <a:endParaRPr lang="ru-RU" sz="2800" dirty="0"/>
          </a:p>
          <a:p>
            <a:pPr>
              <a:buFont typeface="Wingdings" pitchFamily="2" charset="2"/>
              <a:buChar char="v"/>
            </a:pPr>
            <a:r>
              <a:rPr lang="ru-RU" sz="2800" b="1" i="1" dirty="0"/>
              <a:t>Принцип активности и </a:t>
            </a:r>
            <a:r>
              <a:rPr lang="ru-RU" sz="2800" b="1" i="1" dirty="0" smtClean="0"/>
              <a:t>сознательности и постепенности</a:t>
            </a:r>
            <a:r>
              <a:rPr lang="ru-RU" sz="2800" b="1" i="1" dirty="0"/>
              <a:t>.</a:t>
            </a:r>
            <a:endParaRPr lang="ru-RU" sz="2800" dirty="0"/>
          </a:p>
          <a:p>
            <a:pPr>
              <a:buFont typeface="Wingdings" pitchFamily="2" charset="2"/>
              <a:buChar char="v"/>
            </a:pPr>
            <a:r>
              <a:rPr lang="ru-RU" sz="2800" b="1" i="1" dirty="0" smtClean="0"/>
              <a:t>Принцип </a:t>
            </a:r>
            <a:r>
              <a:rPr lang="ru-RU" sz="2800" b="1" i="1" dirty="0"/>
              <a:t>развивающего </a:t>
            </a:r>
            <a:r>
              <a:rPr lang="ru-RU" sz="2800" b="1" i="1" dirty="0" smtClean="0"/>
              <a:t>обучения.</a:t>
            </a:r>
            <a:endParaRPr lang="ru-RU" sz="2800" dirty="0" smtClean="0"/>
          </a:p>
          <a:p>
            <a:pPr>
              <a:buFont typeface="Wingdings" pitchFamily="2" charset="2"/>
              <a:buChar char="v"/>
            </a:pPr>
            <a:r>
              <a:rPr lang="ru-RU" sz="2800" b="1" i="1" dirty="0" smtClean="0"/>
              <a:t>Принцип </a:t>
            </a:r>
            <a:r>
              <a:rPr lang="ru-RU" sz="2800" b="1" i="1" dirty="0"/>
              <a:t>учета возрастных особенностей и индивидуального подхода к </a:t>
            </a:r>
            <a:r>
              <a:rPr lang="ru-RU" sz="2800" b="1" i="1" dirty="0" smtClean="0"/>
              <a:t>детям.</a:t>
            </a:r>
            <a:endParaRPr lang="ru-RU" sz="2800" dirty="0"/>
          </a:p>
          <a:p>
            <a:r>
              <a:rPr lang="ru-RU" sz="3600" dirty="0"/>
              <a:t> </a:t>
            </a:r>
          </a:p>
          <a:p>
            <a:endParaRPr lang="ru-RU" dirty="0"/>
          </a:p>
        </p:txBody>
      </p:sp>
      <p:pic>
        <p:nvPicPr>
          <p:cNvPr id="18438" name="Picture 6" descr="http://miranimacii.ru/_ph/23/95060690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4569718"/>
            <a:ext cx="2016224" cy="201622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620688"/>
            <a:ext cx="47214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u="sng" dirty="0" smtClean="0"/>
              <a:t>Методы обучения</a:t>
            </a:r>
            <a:endParaRPr lang="ru-RU" sz="4000" b="1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899592" y="2132856"/>
            <a:ext cx="7352206" cy="3600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b="1" dirty="0" smtClean="0"/>
              <a:t>Практический </a:t>
            </a:r>
            <a:r>
              <a:rPr lang="ru-RU" sz="2400" b="1" dirty="0" smtClean="0"/>
              <a:t>метод</a:t>
            </a:r>
            <a:endParaRPr lang="ru-RU" sz="2400" b="1" dirty="0" smtClean="0"/>
          </a:p>
          <a:p>
            <a:pPr>
              <a:buFont typeface="Wingdings" pitchFamily="2" charset="2"/>
              <a:buChar char="v"/>
            </a:pPr>
            <a:r>
              <a:rPr lang="ru-RU" sz="2400" b="1" dirty="0" smtClean="0"/>
              <a:t>Игра</a:t>
            </a:r>
            <a:endParaRPr lang="ru-RU" sz="2400" b="1" dirty="0" smtClean="0"/>
          </a:p>
          <a:p>
            <a:pPr>
              <a:buFont typeface="Wingdings" pitchFamily="2" charset="2"/>
              <a:buChar char="v"/>
            </a:pPr>
            <a:r>
              <a:rPr lang="ru-RU" sz="2400" b="1" dirty="0" smtClean="0"/>
              <a:t>Наглядный метод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/>
              <a:t>Словесный метод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/>
              <a:t>Метод проблемного изложения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/>
              <a:t> </a:t>
            </a:r>
            <a:r>
              <a:rPr lang="ru-RU" sz="2400" b="1" dirty="0"/>
              <a:t>Частично поисковый (эвристический) </a:t>
            </a:r>
            <a:r>
              <a:rPr lang="ru-RU" sz="2400" b="1" dirty="0" smtClean="0"/>
              <a:t>метод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/>
              <a:t>Исследовательский метод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/>
              <a:t>Экспериментирование </a:t>
            </a:r>
            <a:endParaRPr lang="ru-RU" sz="2400" b="1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1508" name="Picture 4" descr="Школа и учеба смайлик картинка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4122812"/>
            <a:ext cx="2088232" cy="208823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836713"/>
            <a:ext cx="87849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sz="2800" b="1" u="sng" dirty="0"/>
              <a:t>Все дидактические игры  по формированию элементарных математических </a:t>
            </a:r>
            <a:r>
              <a:rPr lang="ru-RU" sz="2800" b="1" u="sng" dirty="0" smtClean="0"/>
              <a:t>представлений</a:t>
            </a:r>
          </a:p>
          <a:p>
            <a:pPr algn="ctr"/>
            <a:r>
              <a:rPr lang="ru-RU" sz="2800" b="1" u="sng" dirty="0" smtClean="0"/>
              <a:t> </a:t>
            </a:r>
            <a:r>
              <a:rPr lang="ru-RU" sz="2800" b="1" u="sng" dirty="0"/>
              <a:t>можно разделить на несколько групп: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3569" y="2636912"/>
            <a:ext cx="828092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v"/>
            </a:pPr>
            <a:r>
              <a:rPr lang="ru-RU" sz="2400" b="1" dirty="0"/>
              <a:t>Игры с цифрами и числами</a:t>
            </a:r>
            <a:r>
              <a:rPr lang="ru-RU" sz="2400" dirty="0" smtClean="0"/>
              <a:t>.</a:t>
            </a:r>
            <a:r>
              <a:rPr lang="ru-RU" sz="2400" b="1" dirty="0"/>
              <a:t> </a:t>
            </a:r>
            <a:endParaRPr lang="ru-RU" sz="2400" b="1" dirty="0" smtClean="0"/>
          </a:p>
          <a:p>
            <a:pPr lvl="0">
              <a:buFont typeface="Wingdings" pitchFamily="2" charset="2"/>
              <a:buChar char="v"/>
            </a:pPr>
            <a:r>
              <a:rPr lang="ru-RU" sz="2400" b="1" dirty="0" smtClean="0"/>
              <a:t>Игры </a:t>
            </a:r>
            <a:r>
              <a:rPr lang="ru-RU" sz="2400" b="1" dirty="0"/>
              <a:t>путешествие во времени</a:t>
            </a:r>
            <a:r>
              <a:rPr lang="ru-RU" sz="2400" dirty="0" smtClean="0"/>
              <a:t>.</a:t>
            </a:r>
            <a:r>
              <a:rPr lang="ru-RU" sz="2400" b="1" dirty="0"/>
              <a:t> </a:t>
            </a:r>
            <a:endParaRPr lang="ru-RU" sz="2400" b="1" dirty="0" smtClean="0"/>
          </a:p>
          <a:p>
            <a:pPr lvl="0">
              <a:buFont typeface="Wingdings" pitchFamily="2" charset="2"/>
              <a:buChar char="v"/>
            </a:pPr>
            <a:r>
              <a:rPr lang="ru-RU" sz="2400" b="1" dirty="0" smtClean="0"/>
              <a:t>Игры </a:t>
            </a:r>
            <a:r>
              <a:rPr lang="ru-RU" sz="2400" b="1" dirty="0"/>
              <a:t>на ориентировки в пространстве</a:t>
            </a:r>
            <a:r>
              <a:rPr lang="ru-RU" sz="2400" dirty="0" smtClean="0"/>
              <a:t>.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b="1" dirty="0" smtClean="0"/>
              <a:t> </a:t>
            </a:r>
            <a:r>
              <a:rPr lang="ru-RU" sz="2400" b="1" dirty="0"/>
              <a:t>Игры с геометрическими фигурами</a:t>
            </a:r>
            <a:r>
              <a:rPr lang="ru-RU" sz="2400" b="1" dirty="0" smtClean="0"/>
              <a:t>.</a:t>
            </a:r>
            <a:r>
              <a:rPr lang="ru-RU" sz="2400" b="1" dirty="0"/>
              <a:t> </a:t>
            </a:r>
            <a:endParaRPr lang="ru-RU" sz="2400" b="1" dirty="0" smtClean="0"/>
          </a:p>
          <a:p>
            <a:pPr lvl="0">
              <a:buFont typeface="Wingdings" pitchFamily="2" charset="2"/>
              <a:buChar char="v"/>
            </a:pPr>
            <a:r>
              <a:rPr lang="ru-RU" sz="2400" b="1" dirty="0" smtClean="0"/>
              <a:t>Игры </a:t>
            </a:r>
            <a:r>
              <a:rPr lang="ru-RU" sz="2400" b="1" dirty="0"/>
              <a:t>на логическое </a:t>
            </a:r>
            <a:r>
              <a:rPr lang="ru-RU" sz="2400" b="1" dirty="0" smtClean="0"/>
              <a:t>мышление.</a:t>
            </a:r>
            <a:endParaRPr lang="ru-RU" sz="2400" dirty="0"/>
          </a:p>
          <a:p>
            <a:endParaRPr lang="ru-RU" dirty="0"/>
          </a:p>
          <a:p>
            <a:pPr lvl="0"/>
            <a:endParaRPr lang="ru-RU" dirty="0" smtClean="0"/>
          </a:p>
          <a:p>
            <a:pPr lvl="0"/>
            <a:endParaRPr lang="ru-RU" dirty="0"/>
          </a:p>
          <a:p>
            <a:pPr lvl="0"/>
            <a:endParaRPr lang="ru-RU" dirty="0"/>
          </a:p>
          <a:p>
            <a:endParaRPr lang="ru-RU" dirty="0"/>
          </a:p>
        </p:txBody>
      </p:sp>
      <p:pic>
        <p:nvPicPr>
          <p:cNvPr id="15363" name="Picture 3" descr="Школа и учеба смайлик картинка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3" y="4725144"/>
            <a:ext cx="1988807" cy="1491605"/>
          </a:xfrm>
          <a:prstGeom prst="rect">
            <a:avLst/>
          </a:prstGeom>
          <a:noFill/>
        </p:spPr>
      </p:pic>
      <p:pic>
        <p:nvPicPr>
          <p:cNvPr id="15365" name="Picture 5" descr="Живой карандаш картинка смайлик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3429000"/>
            <a:ext cx="2362200" cy="15144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323528" y="679663"/>
            <a:ext cx="8352928" cy="95410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Методы организации и осуществления образовательной деятельности.</a:t>
            </a:r>
            <a:endParaRPr kumimoji="0" lang="ru-RU" sz="28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1916832"/>
            <a:ext cx="8352928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Построение </a:t>
            </a:r>
            <a:r>
              <a:rPr lang="ru-RU" sz="2800" dirty="0" smtClean="0"/>
              <a:t>образовательной деятельности </a:t>
            </a:r>
            <a:r>
              <a:rPr lang="ru-RU" sz="2800" dirty="0"/>
              <a:t>по математике базируется на основных современных подходах к процессу образования: </a:t>
            </a:r>
            <a:r>
              <a:rPr lang="ru-RU" sz="2800" dirty="0" smtClean="0"/>
              <a:t> </a:t>
            </a:r>
          </a:p>
          <a:p>
            <a:endParaRPr lang="ru-RU" sz="2800" b="1" dirty="0"/>
          </a:p>
          <a:p>
            <a:pPr>
              <a:buFont typeface="Wingdings" pitchFamily="2" charset="2"/>
              <a:buChar char="v"/>
            </a:pPr>
            <a:r>
              <a:rPr lang="ru-RU" sz="2800" b="1" dirty="0" err="1" smtClean="0"/>
              <a:t>Деятельностном</a:t>
            </a:r>
            <a:r>
              <a:rPr lang="ru-RU" sz="2800" b="1" dirty="0"/>
              <a:t>; </a:t>
            </a:r>
            <a:endParaRPr lang="ru-RU" sz="2800" b="1" dirty="0" smtClean="0"/>
          </a:p>
          <a:p>
            <a:pPr>
              <a:buFont typeface="Wingdings" pitchFamily="2" charset="2"/>
              <a:buChar char="v"/>
            </a:pPr>
            <a:r>
              <a:rPr lang="ru-RU" sz="2800" b="1" dirty="0" smtClean="0"/>
              <a:t>Развивающем</a:t>
            </a:r>
            <a:r>
              <a:rPr lang="ru-RU" sz="2800" b="1" dirty="0"/>
              <a:t>; </a:t>
            </a:r>
            <a:endParaRPr lang="ru-RU" sz="2800" b="1" dirty="0" smtClean="0"/>
          </a:p>
          <a:p>
            <a:pPr>
              <a:buFont typeface="Wingdings" pitchFamily="2" charset="2"/>
              <a:buChar char="v"/>
            </a:pPr>
            <a:r>
              <a:rPr lang="ru-RU" sz="2800" b="1" dirty="0"/>
              <a:t>Л</a:t>
            </a:r>
            <a:r>
              <a:rPr lang="ru-RU" sz="2800" b="1" dirty="0" smtClean="0"/>
              <a:t>ичностно </a:t>
            </a:r>
            <a:r>
              <a:rPr lang="ru-RU" sz="2800" b="1" dirty="0"/>
              <a:t>- ориентированном.</a:t>
            </a:r>
            <a:endParaRPr lang="ru-RU" sz="2800" dirty="0"/>
          </a:p>
          <a:p>
            <a:endParaRPr lang="ru-RU" dirty="0"/>
          </a:p>
        </p:txBody>
      </p:sp>
      <p:pic>
        <p:nvPicPr>
          <p:cNvPr id="14339" name="Picture 3" descr="Школа и учеба смайлик картин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4725144"/>
            <a:ext cx="2296703" cy="1714873"/>
          </a:xfrm>
          <a:prstGeom prst="rect">
            <a:avLst/>
          </a:prstGeom>
          <a:noFill/>
        </p:spPr>
      </p:pic>
      <p:pic>
        <p:nvPicPr>
          <p:cNvPr id="14341" name="Picture 5" descr="http://s005.radikal.ru/i210/1208/93/575a042a310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4077072"/>
            <a:ext cx="1809750" cy="762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1" y="1052736"/>
            <a:ext cx="87129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/>
              <a:t>Приемы формирования элементарных математических представлений</a:t>
            </a:r>
            <a:endParaRPr lang="ru-RU" sz="2800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755576" y="2204864"/>
            <a:ext cx="828092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b="1" dirty="0"/>
              <a:t>Показ (демонстрация</a:t>
            </a:r>
            <a:r>
              <a:rPr lang="ru-RU" sz="2400" b="1" dirty="0" smtClean="0"/>
              <a:t>)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/>
              <a:t>Инструкция </a:t>
            </a:r>
            <a:r>
              <a:rPr lang="ru-RU" sz="2400" b="1" dirty="0"/>
              <a:t>для выполнения самостоятельных </a:t>
            </a:r>
            <a:r>
              <a:rPr lang="ru-RU" sz="2400" b="1" dirty="0" smtClean="0"/>
              <a:t>упражнений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/>
              <a:t>Пояснения</a:t>
            </a:r>
            <a:r>
              <a:rPr lang="ru-RU" sz="2400" b="1" dirty="0"/>
              <a:t>, разъяснения, </a:t>
            </a:r>
            <a:r>
              <a:rPr lang="ru-RU" sz="2400" b="1" dirty="0" smtClean="0"/>
              <a:t>указания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/>
              <a:t>Моделирование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/>
              <a:t>Решение </a:t>
            </a:r>
            <a:r>
              <a:rPr lang="ru-RU" sz="2400" b="1" dirty="0"/>
              <a:t>проблемных </a:t>
            </a:r>
            <a:r>
              <a:rPr lang="ru-RU" sz="2400" b="1" dirty="0" smtClean="0"/>
              <a:t>ситуаций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/>
              <a:t>Игры-экспериментирования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/>
              <a:t>В</a:t>
            </a:r>
            <a:r>
              <a:rPr lang="ru-RU" sz="2400" b="1" dirty="0" smtClean="0"/>
              <a:t>опросы </a:t>
            </a:r>
            <a:r>
              <a:rPr lang="ru-RU" sz="2400" b="1" dirty="0"/>
              <a:t>к детям.</a:t>
            </a:r>
            <a:endParaRPr lang="ru-RU" sz="2400" dirty="0"/>
          </a:p>
          <a:p>
            <a:endParaRPr lang="ru-RU" dirty="0"/>
          </a:p>
        </p:txBody>
      </p:sp>
      <p:pic>
        <p:nvPicPr>
          <p:cNvPr id="13314" name="Picture 2" descr="Школа и учеба смайлик картин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4221088"/>
            <a:ext cx="2271882" cy="229741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39552" y="444563"/>
            <a:ext cx="8136904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Формы работы по развитию элементарных математических представлений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Непосредственно образовательная деятельность.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Демонстрационные опыты.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Сенсорные праздники, математические досуги, развлечения.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Театрализация с математическим содержанием.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Образовательная деятельность в режимных моментах.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Беседы.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Самостоятельная деятельность в развивающей предметно-пространственной среде.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9" name="Picture 3" descr="Школа и учеба смайлик картинка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4718298"/>
            <a:ext cx="1584176" cy="158417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79512" y="775643"/>
            <a:ext cx="8352928" cy="427809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Средства формирования элементарных математических представлений: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u="sng" dirty="0">
              <a:latin typeface="Arial" pitchFamily="34" charset="0"/>
              <a:cs typeface="Times New Roman" pitchFamily="18" charset="0"/>
            </a:endParaRP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Наглядный дидактический материал для непосредственно образовательной деятельности;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lang="ru-RU" sz="2000" b="1" dirty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борудование  для   самостоятельных   игр   и   занятий   детей;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lang="ru-RU" sz="2000" b="1" dirty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идактические  игры  и  упражнения для  формирования  количественных,   пространственных  и  временных  представлений у дошкольников;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lang="ru-RU" sz="2000" b="1" dirty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емонстрационный и раздаточный материал и др.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79" name="Picture 3" descr="http://s50.radikal.ru/i129/1208/3c/48cc84ffc7d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344" y="4005064"/>
            <a:ext cx="1710020" cy="151216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5" y="1844824"/>
            <a:ext cx="6552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 Спасибо за внимание</a:t>
            </a:r>
            <a:endParaRPr lang="ru-RU" sz="4800" dirty="0"/>
          </a:p>
        </p:txBody>
      </p:sp>
      <p:pic>
        <p:nvPicPr>
          <p:cNvPr id="25602" name="Picture 2" descr="http://s48.radikal.ru/i119/1208/d6/c0a36974723e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3356992"/>
            <a:ext cx="3528392" cy="170603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76</TotalTime>
  <Words>241</Words>
  <Application>Microsoft Office PowerPoint</Application>
  <PresentationFormat>Экран (4:3)</PresentationFormat>
  <Paragraphs>65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DNA Project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DNA7 X86</dc:creator>
  <cp:lastModifiedBy>Пользователь</cp:lastModifiedBy>
  <cp:revision>21</cp:revision>
  <dcterms:created xsi:type="dcterms:W3CDTF">2016-12-05T07:12:05Z</dcterms:created>
  <dcterms:modified xsi:type="dcterms:W3CDTF">2016-12-05T09:26:46Z</dcterms:modified>
</cp:coreProperties>
</file>