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72" r:id="rId7"/>
    <p:sldId id="260" r:id="rId8"/>
    <p:sldId id="271" r:id="rId9"/>
    <p:sldId id="275" r:id="rId10"/>
    <p:sldId id="261" r:id="rId11"/>
    <p:sldId id="263" r:id="rId12"/>
    <p:sldId id="264" r:id="rId13"/>
    <p:sldId id="273" r:id="rId14"/>
    <p:sldId id="266" r:id="rId15"/>
    <p:sldId id="274" r:id="rId16"/>
    <p:sldId id="267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6F0"/>
    <a:srgbClr val="20EC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65A4C-E202-4825-BA36-25E24688442D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974687-B567-4AC6-AE15-2302FAFAF94A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/>
              </a:solidFill>
            </a:rPr>
            <a:t>Текст для изложения</a:t>
          </a:r>
        </a:p>
      </dgm:t>
    </dgm:pt>
    <dgm:pt modelId="{1517298E-584E-41AE-B78C-16247774E2CE}" type="parTrans" cxnId="{C99E3DA3-2774-4626-BB3F-FF5A736EB190}">
      <dgm:prSet/>
      <dgm:spPr/>
      <dgm:t>
        <a:bodyPr/>
        <a:lstStyle/>
        <a:p>
          <a:pPr algn="ctr"/>
          <a:endParaRPr lang="ru-RU"/>
        </a:p>
      </dgm:t>
    </dgm:pt>
    <dgm:pt modelId="{24B71C2A-FEF5-4C71-B461-8FC80BB61316}" type="sibTrans" cxnId="{C99E3DA3-2774-4626-BB3F-FF5A736EB190}">
      <dgm:prSet/>
      <dgm:spPr/>
      <dgm:t>
        <a:bodyPr/>
        <a:lstStyle/>
        <a:p>
          <a:pPr algn="ctr"/>
          <a:endParaRPr lang="ru-RU"/>
        </a:p>
      </dgm:t>
    </dgm:pt>
    <dgm:pt modelId="{3AEE1634-8A2A-47B9-87C4-E15C460CF44B}">
      <dgm:prSet phldrT="[Текст]"/>
      <dgm:spPr/>
      <dgm:t>
        <a:bodyPr/>
        <a:lstStyle/>
        <a:p>
          <a:pPr algn="ctr"/>
          <a:r>
            <a:rPr lang="ru-RU" dirty="0" smtClean="0"/>
            <a:t>Текст  варианта №1</a:t>
          </a:r>
          <a:endParaRPr lang="ru-RU" dirty="0"/>
        </a:p>
      </dgm:t>
    </dgm:pt>
    <dgm:pt modelId="{FFC0AEAC-1E53-4157-866B-5B42995F3B65}" type="parTrans" cxnId="{3085FC9C-80F8-4365-A6F3-57904A6048F7}">
      <dgm:prSet/>
      <dgm:spPr/>
      <dgm:t>
        <a:bodyPr/>
        <a:lstStyle/>
        <a:p>
          <a:pPr algn="ctr"/>
          <a:endParaRPr lang="ru-RU"/>
        </a:p>
      </dgm:t>
    </dgm:pt>
    <dgm:pt modelId="{B433E8DC-57F0-45AE-89FA-ABC5AE586021}" type="sibTrans" cxnId="{3085FC9C-80F8-4365-A6F3-57904A6048F7}">
      <dgm:prSet/>
      <dgm:spPr/>
      <dgm:t>
        <a:bodyPr/>
        <a:lstStyle/>
        <a:p>
          <a:pPr algn="ctr"/>
          <a:endParaRPr lang="ru-RU"/>
        </a:p>
      </dgm:t>
    </dgm:pt>
    <dgm:pt modelId="{7F72E11C-1477-49C6-A559-C6ECFA81BBEC}">
      <dgm:prSet phldrT="[Текст]"/>
      <dgm:spPr/>
      <dgm:t>
        <a:bodyPr/>
        <a:lstStyle/>
        <a:p>
          <a:pPr algn="ctr"/>
          <a:r>
            <a:rPr lang="ru-RU" dirty="0" smtClean="0"/>
            <a:t>Текст  варианта №2</a:t>
          </a:r>
          <a:endParaRPr lang="ru-RU" dirty="0"/>
        </a:p>
      </dgm:t>
    </dgm:pt>
    <dgm:pt modelId="{6DC0D301-E649-40E7-9AD5-6B0FD91A79D0}" type="parTrans" cxnId="{3F1451C8-C607-4AFE-B493-A3B3E7C2E9B6}">
      <dgm:prSet/>
      <dgm:spPr/>
      <dgm:t>
        <a:bodyPr/>
        <a:lstStyle/>
        <a:p>
          <a:pPr algn="ctr"/>
          <a:endParaRPr lang="ru-RU"/>
        </a:p>
      </dgm:t>
    </dgm:pt>
    <dgm:pt modelId="{0E0B3A3B-54D3-49B2-A945-B703C56E43C8}" type="sibTrans" cxnId="{3F1451C8-C607-4AFE-B493-A3B3E7C2E9B6}">
      <dgm:prSet/>
      <dgm:spPr/>
      <dgm:t>
        <a:bodyPr/>
        <a:lstStyle/>
        <a:p>
          <a:pPr algn="ctr"/>
          <a:endParaRPr lang="ru-RU"/>
        </a:p>
      </dgm:t>
    </dgm:pt>
    <dgm:pt modelId="{25B24797-F209-473A-87ED-B5EF1DF5ADD8}">
      <dgm:prSet phldrT="[Текст]"/>
      <dgm:spPr/>
      <dgm:t>
        <a:bodyPr/>
        <a:lstStyle/>
        <a:p>
          <a:pPr algn="ctr"/>
          <a:r>
            <a:rPr lang="ru-RU" dirty="0" smtClean="0"/>
            <a:t>Текст  варианта №4</a:t>
          </a:r>
          <a:endParaRPr lang="ru-RU" dirty="0"/>
        </a:p>
      </dgm:t>
    </dgm:pt>
    <dgm:pt modelId="{1C28CB22-A1A2-4726-8499-77D8CB737D1C}" type="parTrans" cxnId="{462115E8-7542-4094-A7F5-C42078BF922B}">
      <dgm:prSet/>
      <dgm:spPr/>
      <dgm:t>
        <a:bodyPr/>
        <a:lstStyle/>
        <a:p>
          <a:pPr algn="ctr"/>
          <a:endParaRPr lang="ru-RU"/>
        </a:p>
      </dgm:t>
    </dgm:pt>
    <dgm:pt modelId="{9CAEB840-3009-4A14-8073-DD69790481EC}" type="sibTrans" cxnId="{462115E8-7542-4094-A7F5-C42078BF922B}">
      <dgm:prSet/>
      <dgm:spPr/>
      <dgm:t>
        <a:bodyPr/>
        <a:lstStyle/>
        <a:p>
          <a:pPr algn="ctr"/>
          <a:endParaRPr lang="ru-RU"/>
        </a:p>
      </dgm:t>
    </dgm:pt>
    <dgm:pt modelId="{6E11A4E2-0460-471B-9DEB-8AAA6A825A53}">
      <dgm:prSet phldrT="[Текст]" phldr="1"/>
      <dgm:spPr/>
      <dgm:t>
        <a:bodyPr/>
        <a:lstStyle/>
        <a:p>
          <a:pPr algn="ctr"/>
          <a:endParaRPr lang="ru-RU" dirty="0"/>
        </a:p>
      </dgm:t>
    </dgm:pt>
    <dgm:pt modelId="{33A93A2B-6075-46D2-9A32-93CE3F4817C8}" type="parTrans" cxnId="{8FE5CF1B-16C8-4AE4-BDC6-7D1998C54F1F}">
      <dgm:prSet/>
      <dgm:spPr/>
      <dgm:t>
        <a:bodyPr/>
        <a:lstStyle/>
        <a:p>
          <a:pPr algn="ctr"/>
          <a:endParaRPr lang="ru-RU"/>
        </a:p>
      </dgm:t>
    </dgm:pt>
    <dgm:pt modelId="{E80CB62E-1F2B-40F4-BECD-21428A1D7EDB}" type="sibTrans" cxnId="{8FE5CF1B-16C8-4AE4-BDC6-7D1998C54F1F}">
      <dgm:prSet/>
      <dgm:spPr/>
      <dgm:t>
        <a:bodyPr/>
        <a:lstStyle/>
        <a:p>
          <a:pPr algn="ctr"/>
          <a:endParaRPr lang="ru-RU"/>
        </a:p>
      </dgm:t>
    </dgm:pt>
    <dgm:pt modelId="{DA787BD2-B076-41F5-BECE-0A862E97664F}">
      <dgm:prSet/>
      <dgm:spPr/>
      <dgm:t>
        <a:bodyPr/>
        <a:lstStyle/>
        <a:p>
          <a:pPr algn="ctr"/>
          <a:r>
            <a:rPr lang="ru-RU" dirty="0" smtClean="0"/>
            <a:t>Текст  варианта №3</a:t>
          </a:r>
          <a:endParaRPr lang="ru-RU" dirty="0"/>
        </a:p>
      </dgm:t>
    </dgm:pt>
    <dgm:pt modelId="{0798F545-1540-42D0-BA12-3890AAF7EF7B}" type="parTrans" cxnId="{7F3E61C4-C4D5-4DFD-BC70-4C594B3F4A48}">
      <dgm:prSet/>
      <dgm:spPr/>
      <dgm:t>
        <a:bodyPr/>
        <a:lstStyle/>
        <a:p>
          <a:pPr algn="ctr"/>
          <a:endParaRPr lang="ru-RU"/>
        </a:p>
      </dgm:t>
    </dgm:pt>
    <dgm:pt modelId="{4F90B1F2-14CC-4707-9CBF-5870A3839800}" type="sibTrans" cxnId="{7F3E61C4-C4D5-4DFD-BC70-4C594B3F4A48}">
      <dgm:prSet/>
      <dgm:spPr/>
      <dgm:t>
        <a:bodyPr/>
        <a:lstStyle/>
        <a:p>
          <a:pPr algn="ctr"/>
          <a:endParaRPr lang="ru-RU"/>
        </a:p>
      </dgm:t>
    </dgm:pt>
    <dgm:pt modelId="{F4922C8D-822F-40CC-891C-9AA3A5F789EC}">
      <dgm:prSet/>
      <dgm:spPr/>
      <dgm:t>
        <a:bodyPr/>
        <a:lstStyle/>
        <a:p>
          <a:endParaRPr lang="ru-RU"/>
        </a:p>
      </dgm:t>
    </dgm:pt>
    <dgm:pt modelId="{D7590E9D-83A8-4CC3-AAB1-958D67BFBD65}" type="parTrans" cxnId="{EF21BAAD-B7DA-4B19-B1C4-28A5DDB4E0AD}">
      <dgm:prSet/>
      <dgm:spPr/>
      <dgm:t>
        <a:bodyPr/>
        <a:lstStyle/>
        <a:p>
          <a:pPr algn="ctr"/>
          <a:endParaRPr lang="ru-RU"/>
        </a:p>
      </dgm:t>
    </dgm:pt>
    <dgm:pt modelId="{2F225E16-2B83-4A68-9B40-4F8323D88E4A}" type="sibTrans" cxnId="{EF21BAAD-B7DA-4B19-B1C4-28A5DDB4E0AD}">
      <dgm:prSet/>
      <dgm:spPr/>
      <dgm:t>
        <a:bodyPr/>
        <a:lstStyle/>
        <a:p>
          <a:pPr algn="ctr"/>
          <a:endParaRPr lang="ru-RU"/>
        </a:p>
      </dgm:t>
    </dgm:pt>
    <dgm:pt modelId="{352A40C7-B267-432A-9EEE-015581B7B5F1}">
      <dgm:prSet/>
      <dgm:spPr/>
      <dgm:t>
        <a:bodyPr/>
        <a:lstStyle/>
        <a:p>
          <a:endParaRPr lang="ru-RU"/>
        </a:p>
      </dgm:t>
    </dgm:pt>
    <dgm:pt modelId="{D02E26B8-AB0C-4138-B0E4-04C4F68834CB}" type="parTrans" cxnId="{761FF41F-7CCD-45D5-A94B-8BD7F17294B2}">
      <dgm:prSet/>
      <dgm:spPr/>
      <dgm:t>
        <a:bodyPr/>
        <a:lstStyle/>
        <a:p>
          <a:pPr algn="ctr"/>
          <a:endParaRPr lang="ru-RU"/>
        </a:p>
      </dgm:t>
    </dgm:pt>
    <dgm:pt modelId="{E30218C6-8AD4-40BD-9FCC-1429A6A772D3}" type="sibTrans" cxnId="{761FF41F-7CCD-45D5-A94B-8BD7F17294B2}">
      <dgm:prSet/>
      <dgm:spPr/>
      <dgm:t>
        <a:bodyPr/>
        <a:lstStyle/>
        <a:p>
          <a:pPr algn="ctr"/>
          <a:endParaRPr lang="ru-RU"/>
        </a:p>
      </dgm:t>
    </dgm:pt>
    <dgm:pt modelId="{0FCBD0F1-D810-4D68-B779-01BD07C587EC}" type="pres">
      <dgm:prSet presAssocID="{03A65A4C-E202-4825-BA36-25E24688442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B4D03C-8D2F-4720-A0CC-9098F16B9CCB}" type="pres">
      <dgm:prSet presAssocID="{03A65A4C-E202-4825-BA36-25E24688442D}" presName="matrix" presStyleCnt="0"/>
      <dgm:spPr/>
    </dgm:pt>
    <dgm:pt modelId="{972D0380-3AC3-4DCD-8D2C-107F5EBC4A52}" type="pres">
      <dgm:prSet presAssocID="{03A65A4C-E202-4825-BA36-25E24688442D}" presName="tile1" presStyleLbl="node1" presStyleIdx="0" presStyleCnt="4"/>
      <dgm:spPr/>
      <dgm:t>
        <a:bodyPr/>
        <a:lstStyle/>
        <a:p>
          <a:endParaRPr lang="ru-RU"/>
        </a:p>
      </dgm:t>
    </dgm:pt>
    <dgm:pt modelId="{4077D2D9-D352-40B2-A491-A0320179E83B}" type="pres">
      <dgm:prSet presAssocID="{03A65A4C-E202-4825-BA36-25E24688442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3549F-3ABD-4851-A445-A1EAA13791D5}" type="pres">
      <dgm:prSet presAssocID="{03A65A4C-E202-4825-BA36-25E24688442D}" presName="tile2" presStyleLbl="node1" presStyleIdx="1" presStyleCnt="4"/>
      <dgm:spPr/>
      <dgm:t>
        <a:bodyPr/>
        <a:lstStyle/>
        <a:p>
          <a:endParaRPr lang="ru-RU"/>
        </a:p>
      </dgm:t>
    </dgm:pt>
    <dgm:pt modelId="{91DD5F16-C324-40E2-8027-9A5DE58633FF}" type="pres">
      <dgm:prSet presAssocID="{03A65A4C-E202-4825-BA36-25E24688442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45236-D63A-4E63-B3F8-23B008685769}" type="pres">
      <dgm:prSet presAssocID="{03A65A4C-E202-4825-BA36-25E24688442D}" presName="tile3" presStyleLbl="node1" presStyleIdx="2" presStyleCnt="4"/>
      <dgm:spPr/>
      <dgm:t>
        <a:bodyPr/>
        <a:lstStyle/>
        <a:p>
          <a:endParaRPr lang="ru-RU"/>
        </a:p>
      </dgm:t>
    </dgm:pt>
    <dgm:pt modelId="{CBBA6A73-6C0B-401C-A7C5-97BDC4B65DB7}" type="pres">
      <dgm:prSet presAssocID="{03A65A4C-E202-4825-BA36-25E24688442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04A24-C373-41AA-A636-C764BA2FC7B8}" type="pres">
      <dgm:prSet presAssocID="{03A65A4C-E202-4825-BA36-25E24688442D}" presName="tile4" presStyleLbl="node1" presStyleIdx="3" presStyleCnt="4" custLinFactNeighborY="-2350"/>
      <dgm:spPr/>
      <dgm:t>
        <a:bodyPr/>
        <a:lstStyle/>
        <a:p>
          <a:endParaRPr lang="ru-RU"/>
        </a:p>
      </dgm:t>
    </dgm:pt>
    <dgm:pt modelId="{4626E780-9581-4857-A6AE-23D53BEA7E80}" type="pres">
      <dgm:prSet presAssocID="{03A65A4C-E202-4825-BA36-25E24688442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06688-74ED-4441-933A-086C0E5CFECA}" type="pres">
      <dgm:prSet presAssocID="{03A65A4C-E202-4825-BA36-25E24688442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F1451C8-C607-4AFE-B493-A3B3E7C2E9B6}" srcId="{C1974687-B567-4AC6-AE15-2302FAFAF94A}" destId="{7F72E11C-1477-49C6-A559-C6ECFA81BBEC}" srcOrd="1" destOrd="0" parTransId="{6DC0D301-E649-40E7-9AD5-6B0FD91A79D0}" sibTransId="{0E0B3A3B-54D3-49B2-A945-B703C56E43C8}"/>
    <dgm:cxn modelId="{11CE5064-F162-4C1F-85D3-CB0FD312C19E}" type="presOf" srcId="{7F72E11C-1477-49C6-A559-C6ECFA81BBEC}" destId="{4D33549F-3ABD-4851-A445-A1EAA13791D5}" srcOrd="0" destOrd="0" presId="urn:microsoft.com/office/officeart/2005/8/layout/matrix1"/>
    <dgm:cxn modelId="{D9939BA4-08F2-4449-BA78-599B4BD31E28}" type="presOf" srcId="{03A65A4C-E202-4825-BA36-25E24688442D}" destId="{0FCBD0F1-D810-4D68-B779-01BD07C587EC}" srcOrd="0" destOrd="0" presId="urn:microsoft.com/office/officeart/2005/8/layout/matrix1"/>
    <dgm:cxn modelId="{2EB3BD11-7586-46CA-AC12-6F26D518B3B8}" type="presOf" srcId="{C1974687-B567-4AC6-AE15-2302FAFAF94A}" destId="{57B06688-74ED-4441-933A-086C0E5CFECA}" srcOrd="0" destOrd="0" presId="urn:microsoft.com/office/officeart/2005/8/layout/matrix1"/>
    <dgm:cxn modelId="{7F3E61C4-C4D5-4DFD-BC70-4C594B3F4A48}" srcId="{C1974687-B567-4AC6-AE15-2302FAFAF94A}" destId="{DA787BD2-B076-41F5-BECE-0A862E97664F}" srcOrd="2" destOrd="0" parTransId="{0798F545-1540-42D0-BA12-3890AAF7EF7B}" sibTransId="{4F90B1F2-14CC-4707-9CBF-5870A3839800}"/>
    <dgm:cxn modelId="{EF21BAAD-B7DA-4B19-B1C4-28A5DDB4E0AD}" srcId="{C1974687-B567-4AC6-AE15-2302FAFAF94A}" destId="{F4922C8D-822F-40CC-891C-9AA3A5F789EC}" srcOrd="5" destOrd="0" parTransId="{D7590E9D-83A8-4CC3-AAB1-958D67BFBD65}" sibTransId="{2F225E16-2B83-4A68-9B40-4F8323D88E4A}"/>
    <dgm:cxn modelId="{3085FC9C-80F8-4365-A6F3-57904A6048F7}" srcId="{C1974687-B567-4AC6-AE15-2302FAFAF94A}" destId="{3AEE1634-8A2A-47B9-87C4-E15C460CF44B}" srcOrd="0" destOrd="0" parTransId="{FFC0AEAC-1E53-4157-866B-5B42995F3B65}" sibTransId="{B433E8DC-57F0-45AE-89FA-ABC5AE586021}"/>
    <dgm:cxn modelId="{7B4CA004-4AA9-4ECC-BADE-91A58FBA7E80}" type="presOf" srcId="{7F72E11C-1477-49C6-A559-C6ECFA81BBEC}" destId="{91DD5F16-C324-40E2-8027-9A5DE58633FF}" srcOrd="1" destOrd="0" presId="urn:microsoft.com/office/officeart/2005/8/layout/matrix1"/>
    <dgm:cxn modelId="{8FE5CF1B-16C8-4AE4-BDC6-7D1998C54F1F}" srcId="{C1974687-B567-4AC6-AE15-2302FAFAF94A}" destId="{6E11A4E2-0460-471B-9DEB-8AAA6A825A53}" srcOrd="6" destOrd="0" parTransId="{33A93A2B-6075-46D2-9A32-93CE3F4817C8}" sibTransId="{E80CB62E-1F2B-40F4-BECD-21428A1D7EDB}"/>
    <dgm:cxn modelId="{A09B2671-0E51-4FED-AEF5-777136E91C04}" type="presOf" srcId="{3AEE1634-8A2A-47B9-87C4-E15C460CF44B}" destId="{4077D2D9-D352-40B2-A491-A0320179E83B}" srcOrd="1" destOrd="0" presId="urn:microsoft.com/office/officeart/2005/8/layout/matrix1"/>
    <dgm:cxn modelId="{83059B12-7593-48AE-845D-AF51CB5EB0F2}" type="presOf" srcId="{25B24797-F209-473A-87ED-B5EF1DF5ADD8}" destId="{97A04A24-C373-41AA-A636-C764BA2FC7B8}" srcOrd="0" destOrd="0" presId="urn:microsoft.com/office/officeart/2005/8/layout/matrix1"/>
    <dgm:cxn modelId="{462115E8-7542-4094-A7F5-C42078BF922B}" srcId="{C1974687-B567-4AC6-AE15-2302FAFAF94A}" destId="{25B24797-F209-473A-87ED-B5EF1DF5ADD8}" srcOrd="3" destOrd="0" parTransId="{1C28CB22-A1A2-4726-8499-77D8CB737D1C}" sibTransId="{9CAEB840-3009-4A14-8073-DD69790481EC}"/>
    <dgm:cxn modelId="{C99E3DA3-2774-4626-BB3F-FF5A736EB190}" srcId="{03A65A4C-E202-4825-BA36-25E24688442D}" destId="{C1974687-B567-4AC6-AE15-2302FAFAF94A}" srcOrd="0" destOrd="0" parTransId="{1517298E-584E-41AE-B78C-16247774E2CE}" sibTransId="{24B71C2A-FEF5-4C71-B461-8FC80BB61316}"/>
    <dgm:cxn modelId="{4305A224-6237-40D3-89D8-7913C1CEF84D}" type="presOf" srcId="{25B24797-F209-473A-87ED-B5EF1DF5ADD8}" destId="{4626E780-9581-4857-A6AE-23D53BEA7E80}" srcOrd="1" destOrd="0" presId="urn:microsoft.com/office/officeart/2005/8/layout/matrix1"/>
    <dgm:cxn modelId="{39570BE8-C01B-45B8-B766-497242C8C39E}" type="presOf" srcId="{DA787BD2-B076-41F5-BECE-0A862E97664F}" destId="{CBBA6A73-6C0B-401C-A7C5-97BDC4B65DB7}" srcOrd="1" destOrd="0" presId="urn:microsoft.com/office/officeart/2005/8/layout/matrix1"/>
    <dgm:cxn modelId="{D859A1D5-0717-4570-B015-773BD02E347B}" type="presOf" srcId="{3AEE1634-8A2A-47B9-87C4-E15C460CF44B}" destId="{972D0380-3AC3-4DCD-8D2C-107F5EBC4A52}" srcOrd="0" destOrd="0" presId="urn:microsoft.com/office/officeart/2005/8/layout/matrix1"/>
    <dgm:cxn modelId="{B8A59F23-0DDA-4091-8E91-EBEB46CEE327}" type="presOf" srcId="{DA787BD2-B076-41F5-BECE-0A862E97664F}" destId="{99145236-D63A-4E63-B3F8-23B008685769}" srcOrd="0" destOrd="0" presId="urn:microsoft.com/office/officeart/2005/8/layout/matrix1"/>
    <dgm:cxn modelId="{761FF41F-7CCD-45D5-A94B-8BD7F17294B2}" srcId="{C1974687-B567-4AC6-AE15-2302FAFAF94A}" destId="{352A40C7-B267-432A-9EEE-015581B7B5F1}" srcOrd="4" destOrd="0" parTransId="{D02E26B8-AB0C-4138-B0E4-04C4F68834CB}" sibTransId="{E30218C6-8AD4-40BD-9FCC-1429A6A772D3}"/>
    <dgm:cxn modelId="{92DC930C-B7E1-4914-9E3E-6135BD63CBFE}" type="presParOf" srcId="{0FCBD0F1-D810-4D68-B779-01BD07C587EC}" destId="{44B4D03C-8D2F-4720-A0CC-9098F16B9CCB}" srcOrd="0" destOrd="0" presId="urn:microsoft.com/office/officeart/2005/8/layout/matrix1"/>
    <dgm:cxn modelId="{82B6ACD2-030C-4501-A3A3-FFAD6881FF34}" type="presParOf" srcId="{44B4D03C-8D2F-4720-A0CC-9098F16B9CCB}" destId="{972D0380-3AC3-4DCD-8D2C-107F5EBC4A52}" srcOrd="0" destOrd="0" presId="urn:microsoft.com/office/officeart/2005/8/layout/matrix1"/>
    <dgm:cxn modelId="{2AEB1F4C-7AEE-4CEB-B6BF-B1D16A7A7CED}" type="presParOf" srcId="{44B4D03C-8D2F-4720-A0CC-9098F16B9CCB}" destId="{4077D2D9-D352-40B2-A491-A0320179E83B}" srcOrd="1" destOrd="0" presId="urn:microsoft.com/office/officeart/2005/8/layout/matrix1"/>
    <dgm:cxn modelId="{8D5A7035-EBB0-4772-93B3-12B015CD3B47}" type="presParOf" srcId="{44B4D03C-8D2F-4720-A0CC-9098F16B9CCB}" destId="{4D33549F-3ABD-4851-A445-A1EAA13791D5}" srcOrd="2" destOrd="0" presId="urn:microsoft.com/office/officeart/2005/8/layout/matrix1"/>
    <dgm:cxn modelId="{93807D97-0AC3-4E71-81F8-51B2F36127F2}" type="presParOf" srcId="{44B4D03C-8D2F-4720-A0CC-9098F16B9CCB}" destId="{91DD5F16-C324-40E2-8027-9A5DE58633FF}" srcOrd="3" destOrd="0" presId="urn:microsoft.com/office/officeart/2005/8/layout/matrix1"/>
    <dgm:cxn modelId="{41279E6C-0EDF-44E3-94B0-6CD8A4D88B3C}" type="presParOf" srcId="{44B4D03C-8D2F-4720-A0CC-9098F16B9CCB}" destId="{99145236-D63A-4E63-B3F8-23B008685769}" srcOrd="4" destOrd="0" presId="urn:microsoft.com/office/officeart/2005/8/layout/matrix1"/>
    <dgm:cxn modelId="{1A0D8954-FC96-45E5-8CE9-1912C7B7D85F}" type="presParOf" srcId="{44B4D03C-8D2F-4720-A0CC-9098F16B9CCB}" destId="{CBBA6A73-6C0B-401C-A7C5-97BDC4B65DB7}" srcOrd="5" destOrd="0" presId="urn:microsoft.com/office/officeart/2005/8/layout/matrix1"/>
    <dgm:cxn modelId="{3BD64D2D-39E3-4C62-B436-337EB61656C3}" type="presParOf" srcId="{44B4D03C-8D2F-4720-A0CC-9098F16B9CCB}" destId="{97A04A24-C373-41AA-A636-C764BA2FC7B8}" srcOrd="6" destOrd="0" presId="urn:microsoft.com/office/officeart/2005/8/layout/matrix1"/>
    <dgm:cxn modelId="{FB2470D1-C9B8-464A-AB69-295E6B3B409D}" type="presParOf" srcId="{44B4D03C-8D2F-4720-A0CC-9098F16B9CCB}" destId="{4626E780-9581-4857-A6AE-23D53BEA7E80}" srcOrd="7" destOrd="0" presId="urn:microsoft.com/office/officeart/2005/8/layout/matrix1"/>
    <dgm:cxn modelId="{87E40AE8-73F2-4A00-A266-5D71DA49081B}" type="presParOf" srcId="{0FCBD0F1-D810-4D68-B779-01BD07C587EC}" destId="{57B06688-74ED-4441-933A-086C0E5CFECA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2000240"/>
            <a:ext cx="785814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Советы по написанию </a:t>
            </a:r>
          </a:p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сочинения-рассуждения</a:t>
            </a:r>
            <a:r>
              <a:rPr lang="ru-RU" sz="3600" b="1" dirty="0" smtClean="0">
                <a:solidFill>
                  <a:srgbClr val="1C26F0"/>
                </a:solidFill>
                <a:latin typeface="Arial" charset="0"/>
              </a:rPr>
              <a:t/>
            </a:r>
            <a:br>
              <a:rPr lang="ru-RU" sz="3600" b="1" dirty="0" smtClean="0">
                <a:solidFill>
                  <a:srgbClr val="1C26F0"/>
                </a:solidFill>
                <a:latin typeface="Arial" charset="0"/>
              </a:rPr>
            </a:br>
            <a:r>
              <a:rPr lang="ru-RU" sz="3600" b="1" dirty="0" smtClean="0">
                <a:solidFill>
                  <a:srgbClr val="1C26F0"/>
                </a:solidFill>
                <a:latin typeface="Arial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1C26F0"/>
                </a:solidFill>
                <a:latin typeface="Arial" charset="0"/>
              </a:rPr>
              <a:t>Задание 15.3</a:t>
            </a:r>
            <a:endParaRPr lang="ru-RU" sz="2800" dirty="0">
              <a:solidFill>
                <a:srgbClr val="1C26F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 l="39824" t="10417" r="37921" b="37500"/>
          <a:stretch>
            <a:fillRect/>
          </a:stretch>
        </p:blipFill>
        <p:spPr bwMode="auto">
          <a:xfrm rot="20715010">
            <a:off x="687033" y="3895494"/>
            <a:ext cx="1711251" cy="225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428604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Переход к рассуждению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37026"/>
            <a:ext cx="8215370" cy="3699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</a:pPr>
            <a:r>
              <a:rPr lang="ru-RU" sz="2800" b="1" dirty="0" smtClean="0">
                <a:latin typeface="Arial" charset="0"/>
              </a:rPr>
              <a:t>Связать</a:t>
            </a:r>
            <a:r>
              <a:rPr lang="ru-RU" sz="2800" dirty="0" smtClean="0">
                <a:latin typeface="Arial" charset="0"/>
              </a:rPr>
              <a:t> вступление с основной частью можно с помощью таких речевых клише</a:t>
            </a:r>
            <a:r>
              <a:rPr lang="ru-RU" sz="2800" b="1" dirty="0" smtClean="0">
                <a:latin typeface="Arial" charset="0"/>
              </a:rPr>
              <a:t>:</a:t>
            </a:r>
            <a:r>
              <a:rPr lang="ru-RU" sz="2800" dirty="0" smtClean="0"/>
              <a:t> </a:t>
            </a:r>
          </a:p>
          <a:p>
            <a:pPr>
              <a:lnSpc>
                <a:spcPct val="93000"/>
              </a:lnSpc>
              <a:spcBef>
                <a:spcPct val="0"/>
              </a:spcBef>
            </a:pPr>
            <a:endParaRPr lang="ru-RU" sz="2800" dirty="0" smtClean="0"/>
          </a:p>
          <a:p>
            <a:pPr>
              <a:lnSpc>
                <a:spcPct val="93000"/>
              </a:lnSpc>
              <a:spcBef>
                <a:spcPct val="0"/>
              </a:spcBef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Попробуем разобраться в смысле этого понятия.</a:t>
            </a:r>
          </a:p>
          <a:p>
            <a:pPr>
              <a:lnSpc>
                <a:spcPct val="93000"/>
              </a:lnSpc>
              <a:spcBef>
                <a:spcPct val="0"/>
              </a:spcBef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>
              <a:lnSpc>
                <a:spcPct val="93000"/>
              </a:lnSpc>
              <a:spcBef>
                <a:spcPct val="0"/>
              </a:spcBef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Как можно понять это определение?</a:t>
            </a:r>
          </a:p>
          <a:p>
            <a:pPr>
              <a:lnSpc>
                <a:spcPct val="93000"/>
              </a:lnSpc>
              <a:spcBef>
                <a:spcPct val="0"/>
              </a:spcBef>
            </a:pPr>
            <a:endParaRPr lang="ru-RU" sz="2800" b="1" i="1" dirty="0" smtClean="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93000"/>
              </a:lnSpc>
              <a:spcBef>
                <a:spcPct val="0"/>
              </a:spcBef>
            </a:pPr>
            <a:r>
              <a:rPr lang="ru-RU" sz="2800" b="1" i="1" dirty="0" smtClean="0">
                <a:solidFill>
                  <a:schemeClr val="tx2"/>
                </a:solidFill>
                <a:latin typeface="Arial" charset="0"/>
              </a:rPr>
              <a:t>Попробуем объяснить данное определение.</a:t>
            </a:r>
          </a:p>
        </p:txBody>
      </p:sp>
      <p:pic>
        <p:nvPicPr>
          <p:cNvPr id="7" name="Picture 4" descr="0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57783">
            <a:off x="3528410" y="5723627"/>
            <a:ext cx="2147633" cy="66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Основная часть. Аргументы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643050"/>
            <a:ext cx="850112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800" dirty="0" smtClean="0">
                <a:latin typeface="Arial" charset="0"/>
              </a:rPr>
              <a:t>В основной части </a:t>
            </a:r>
            <a:r>
              <a:rPr lang="ru-RU" sz="2800" b="1" dirty="0" smtClean="0">
                <a:latin typeface="Arial" charset="0"/>
              </a:rPr>
              <a:t>аргументируется</a:t>
            </a:r>
            <a:r>
              <a:rPr lang="ru-RU" sz="2800" dirty="0" smtClean="0">
                <a:latin typeface="Arial" charset="0"/>
              </a:rPr>
              <a:t> тезис.</a:t>
            </a:r>
          </a:p>
          <a:p>
            <a:endParaRPr lang="ru-RU" sz="2400" b="1" dirty="0" smtClean="0">
              <a:latin typeface="Arial" charset="0"/>
            </a:endParaRPr>
          </a:p>
          <a:p>
            <a:r>
              <a:rPr lang="ru-RU" sz="2400" b="1" dirty="0" smtClean="0">
                <a:latin typeface="Arial" charset="0"/>
              </a:rPr>
              <a:t>Необходимо привести 2 примера-аргумента</a:t>
            </a:r>
          </a:p>
          <a:p>
            <a:r>
              <a:rPr lang="ru-RU" sz="2400" dirty="0" smtClean="0">
                <a:latin typeface="Arial" charset="0"/>
              </a:rPr>
              <a:t>1) из указанного текста;</a:t>
            </a:r>
          </a:p>
          <a:p>
            <a:r>
              <a:rPr lang="ru-RU" sz="2400" dirty="0" smtClean="0">
                <a:latin typeface="Arial" charset="0"/>
              </a:rPr>
              <a:t>2) из жизненного опыта (случай, действительно имевший место в жизни автора; свидетельство очевидцев и т.п.).</a:t>
            </a:r>
          </a:p>
          <a:p>
            <a:endParaRPr lang="ru-RU" sz="2400" b="1" dirty="0" smtClean="0">
              <a:latin typeface="Arial" charset="0"/>
            </a:endParaRPr>
          </a:p>
          <a:p>
            <a:r>
              <a:rPr lang="ru-RU" sz="2400" b="1" dirty="0" smtClean="0">
                <a:latin typeface="Arial" charset="0"/>
              </a:rPr>
              <a:t>Примеры должны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charset="0"/>
              </a:rPr>
              <a:t>соответствовать данному понятию;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Arial" charset="0"/>
              </a:rPr>
              <a:t>иллюстрировать данное определение.</a:t>
            </a:r>
          </a:p>
          <a:p>
            <a:endParaRPr lang="ru-RU" sz="2400" dirty="0" smtClean="0">
              <a:latin typeface="Arial" charset="0"/>
            </a:endParaRPr>
          </a:p>
        </p:txBody>
      </p:sp>
      <p:pic>
        <p:nvPicPr>
          <p:cNvPr id="7" name="Picture 3" descr="C:\Users\Anna\Desktop\фразеология\АА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5536">
            <a:off x="7368608" y="4807595"/>
            <a:ext cx="1321190" cy="165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26F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Включение примеров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26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428596" y="1500174"/>
            <a:ext cx="8543956" cy="51435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Для включения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в сочинение примеров-аргументов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можно использовать следующие речевые клише: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Чтобы подтвердить сказанное, обратимся тексту (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автор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Проиллюстрировать это понятие можно на примере текста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</a:t>
            </a:r>
            <a:r>
              <a:rPr kumimoji="0" lang="ru-RU" sz="2400" b="0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автор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tx2"/>
                </a:solidFill>
                <a:latin typeface="Arial" charset="0"/>
              </a:rPr>
              <a:t>Предложение … подтверждает мысль о том, что … .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endParaRPr kumimoji="0" lang="ru-RU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Примеры (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понятие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 можно встретить в жизни.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Это определение можно доказать на таком примере.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 подтверждение приведу также пример из жизни.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786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Критерий оценивания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1285860"/>
            <a:ext cx="82868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С3К2  Наличие примеров-аргументов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привёл два примера-аргумента: один пример-аргумент приведён из прочитанного текста, а второй – из жизненного опыта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кзаменуемый привёл два примера-аргумента из прочитанного текста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привёл один пример-аргумент из прочитанного текста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привёл пример(-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)-аргумент(-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из жизненного опыта–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не привёл ни одного примера-аргумента–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Anna\Desktop\фразеология\6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4487">
            <a:off x="7995053" y="314347"/>
            <a:ext cx="1034723" cy="115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  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26F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Заключение. Вывод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285720" y="1600200"/>
            <a:ext cx="86439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Заключение так же, как и вступление, не должно превышать по объёму основную часть сочинения.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Задача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заключения — подвести итог, обобщить сказанное.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Вывод должен быть логически связан с предыдущим изложением и  не должен противоречить по смыслу тезису и аргументам.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Начать заключение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можно вводными словами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значит, итак, следовательно, таким образом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или речевым клише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мы пришли к выводу, подводя итог, делая выводы из вышеизложенного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и т.д.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Picture 4" descr="0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20750">
            <a:off x="4979703" y="5907101"/>
            <a:ext cx="2147633" cy="66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715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Критерий оценивания</a:t>
            </a:r>
            <a:endParaRPr lang="ru-RU" sz="4400" b="1" dirty="0">
              <a:solidFill>
                <a:srgbClr val="1C26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011375"/>
            <a:ext cx="8929718" cy="58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С3К3  Смысловая цельность, речевая связность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последовательность сочинения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экзаменуемого характеризуется смысловой цельностью, речевой связностью и последовательностью изложения: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логические ошибки отсутствуют, последовательность изложения не нарушена;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в работе нет нарушений абзацного членения текста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б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экзаменуемого характеризуется смысловой цельностью, связностью и последовательностью изложения,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допущена одна логическая ошибка,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и/или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работе имеется одно нарушение абзацного членения текста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б.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работе экзаменуемого просматривается коммуникативный замысел,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допущено более одной логической ошибки,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и/или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имеется два случая нарушения абзацного членения текста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б.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Anna\Desktop\фразеология\6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4487">
            <a:off x="7995053" y="314347"/>
            <a:ext cx="1034723" cy="115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428604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О почерке</a:t>
            </a:r>
            <a:r>
              <a:rPr lang="ru-RU" sz="4400" dirty="0" smtClean="0">
                <a:solidFill>
                  <a:srgbClr val="1C26F0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54" y="1643050"/>
            <a:ext cx="8358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charset="0"/>
              </a:rPr>
              <a:t>Помните</a:t>
            </a:r>
            <a:r>
              <a:rPr lang="ru-RU" sz="2800" dirty="0" smtClean="0">
                <a:latin typeface="Arial" charset="0"/>
              </a:rPr>
              <a:t>, что задания </a:t>
            </a:r>
            <a:r>
              <a:rPr lang="ru-RU" sz="2800" b="1" dirty="0" smtClean="0">
                <a:latin typeface="Arial" charset="0"/>
              </a:rPr>
              <a:t>1</a:t>
            </a:r>
            <a:r>
              <a:rPr lang="ru-RU" sz="2800" dirty="0" smtClean="0">
                <a:latin typeface="Arial" charset="0"/>
              </a:rPr>
              <a:t> (изложение) и </a:t>
            </a:r>
          </a:p>
          <a:p>
            <a:r>
              <a:rPr lang="ru-RU" sz="2800" b="1" dirty="0" smtClean="0">
                <a:latin typeface="Arial" charset="0"/>
              </a:rPr>
              <a:t>15</a:t>
            </a:r>
            <a:r>
              <a:rPr lang="ru-RU" sz="2800" dirty="0" smtClean="0">
                <a:latin typeface="Arial" charset="0"/>
              </a:rPr>
              <a:t> (сочинение) будут проверять эксперты. </a:t>
            </a:r>
          </a:p>
          <a:p>
            <a:endParaRPr lang="ru-RU" sz="2800" dirty="0" smtClean="0">
              <a:latin typeface="Arial" charset="0"/>
            </a:endParaRPr>
          </a:p>
          <a:p>
            <a:r>
              <a:rPr lang="ru-RU" sz="2800" dirty="0" smtClean="0">
                <a:latin typeface="Arial" charset="0"/>
              </a:rPr>
              <a:t>Поэтому старайтесь писать не только 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ГРАМОТНО</a:t>
            </a:r>
            <a:r>
              <a:rPr lang="ru-RU" sz="2800" dirty="0" smtClean="0">
                <a:latin typeface="Arial" charset="0"/>
              </a:rPr>
              <a:t>, но и 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АККУРАТНО,</a:t>
            </a:r>
            <a:r>
              <a:rPr lang="ru-RU" sz="2800" b="1" dirty="0" smtClean="0">
                <a:solidFill>
                  <a:srgbClr val="00CC00"/>
                </a:solidFill>
                <a:latin typeface="Arial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РАЗБОРЧИВО</a:t>
            </a:r>
            <a:r>
              <a:rPr lang="ru-RU" sz="2800" dirty="0" smtClean="0">
                <a:latin typeface="Arial" charset="0"/>
              </a:rPr>
              <a:t>, чтобы написанное можно было</a:t>
            </a:r>
          </a:p>
          <a:p>
            <a:r>
              <a:rPr lang="ru-RU" sz="2800" dirty="0" smtClean="0">
                <a:latin typeface="Arial" charset="0"/>
              </a:rPr>
              <a:t>прочитать без труда.</a:t>
            </a:r>
            <a:endParaRPr lang="ru-RU" sz="2800" dirty="0"/>
          </a:p>
        </p:txBody>
      </p:sp>
      <p:pic>
        <p:nvPicPr>
          <p:cNvPr id="1026" name="Рисунок 3" descr="стилистические ошиб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967465"/>
            <a:ext cx="2857520" cy="255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64" y="1643050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1C26F0"/>
                </a:solidFill>
                <a:latin typeface="Comic Sans MS" pitchFamily="66" charset="0"/>
              </a:rPr>
              <a:t>Удачи </a:t>
            </a:r>
          </a:p>
          <a:p>
            <a:pPr algn="ctr"/>
            <a:r>
              <a:rPr lang="ru-RU" sz="7200" b="1" dirty="0" smtClean="0">
                <a:solidFill>
                  <a:srgbClr val="1C26F0"/>
                </a:solidFill>
                <a:latin typeface="Comic Sans MS" pitchFamily="66" charset="0"/>
              </a:rPr>
              <a:t>на экзамене! </a:t>
            </a:r>
            <a:endParaRPr lang="ru-RU" sz="7200" dirty="0">
              <a:solidFill>
                <a:srgbClr val="1C26F0"/>
              </a:solidFill>
              <a:latin typeface="Comic Sans MS" pitchFamily="66" charset="0"/>
            </a:endParaRPr>
          </a:p>
        </p:txBody>
      </p:sp>
      <p:pic>
        <p:nvPicPr>
          <p:cNvPr id="11" name="Picture 8" descr="C:\Documents and Settings\Svetlana.TESTCENTER\Мои документы\Мои рисунки\1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143380"/>
            <a:ext cx="2428892" cy="231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arg-5-50-tran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572008"/>
            <a:ext cx="111442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arg-5-50-tran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785794"/>
            <a:ext cx="111442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arg-5-50-tran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928670"/>
            <a:ext cx="111442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arg-5-50-tran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572008"/>
            <a:ext cx="111442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642918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Использованные материалы</a:t>
            </a: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887040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dirty="0" smtClean="0">
                <a:latin typeface="Arial" charset="0"/>
              </a:rPr>
              <a:t>Русский язык. Теория. 5-9 </a:t>
            </a:r>
            <a:r>
              <a:rPr lang="ru-RU" sz="2000" dirty="0" err="1" smtClean="0">
                <a:latin typeface="Arial" charset="0"/>
              </a:rPr>
              <a:t>кл</a:t>
            </a:r>
            <a:r>
              <a:rPr lang="ru-RU" sz="2000" dirty="0" smtClean="0">
                <a:latin typeface="Arial" charset="0"/>
              </a:rPr>
              <a:t>.: учеб. для </a:t>
            </a:r>
            <a:r>
              <a:rPr lang="ru-RU" sz="2000" dirty="0" err="1" smtClean="0">
                <a:latin typeface="Arial" charset="0"/>
              </a:rPr>
              <a:t>общеобразоват</a:t>
            </a:r>
            <a:r>
              <a:rPr lang="ru-RU" sz="2000" dirty="0" smtClean="0">
                <a:latin typeface="Arial" charset="0"/>
              </a:rPr>
              <a:t>. учреждений / В. В. </a:t>
            </a:r>
            <a:r>
              <a:rPr lang="ru-RU" sz="2000" dirty="0" err="1" smtClean="0">
                <a:latin typeface="Arial" charset="0"/>
              </a:rPr>
              <a:t>Бабайцева</a:t>
            </a:r>
            <a:r>
              <a:rPr lang="ru-RU" sz="2000" dirty="0" smtClean="0">
                <a:latin typeface="Arial" charset="0"/>
              </a:rPr>
              <a:t>, Л. Д. </a:t>
            </a:r>
            <a:r>
              <a:rPr lang="ru-RU" sz="2000" dirty="0" err="1" smtClean="0">
                <a:latin typeface="Arial" charset="0"/>
              </a:rPr>
              <a:t>Чеснокова</a:t>
            </a:r>
            <a:r>
              <a:rPr lang="ru-RU" sz="2000" dirty="0" smtClean="0">
                <a:latin typeface="Arial" charset="0"/>
              </a:rPr>
              <a:t>. – М.: Дрофа, 2014. – 319с.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endParaRPr lang="ru-RU" sz="2000" dirty="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dirty="0" smtClean="0">
                <a:latin typeface="Arial" charset="0"/>
              </a:rPr>
              <a:t>ОГЭ 2015 Русский язык. Типовые экзаменационные варианты / Под ред. И. П. </a:t>
            </a:r>
            <a:r>
              <a:rPr lang="ru-RU" sz="2000" dirty="0" err="1" smtClean="0">
                <a:latin typeface="Arial" charset="0"/>
              </a:rPr>
              <a:t>Цыбулько</a:t>
            </a:r>
            <a:r>
              <a:rPr lang="ru-RU" sz="2000" dirty="0" smtClean="0">
                <a:latin typeface="Arial" charset="0"/>
              </a:rPr>
              <a:t>. – М.: Национальное образование, 2014. – 240с. 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0000"/>
            </a:pPr>
            <a:endParaRPr lang="ru-RU" sz="2000" dirty="0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ru-RU" sz="2000" b="1" u="sng" dirty="0" smtClean="0">
                <a:latin typeface="Arial" charset="0"/>
                <a:hlinkClick r:id="rId3"/>
              </a:rPr>
              <a:t>http://www.fipi.ru</a:t>
            </a:r>
            <a:r>
              <a:rPr lang="ru-RU" sz="2000" u="sng" dirty="0" smtClean="0">
                <a:latin typeface="Arial" charset="0"/>
              </a:rPr>
              <a:t> </a:t>
            </a:r>
            <a:r>
              <a:rPr lang="ru-RU" sz="2000" dirty="0" smtClean="0">
                <a:latin typeface="Arial" charset="0"/>
              </a:rPr>
              <a:t>(Проект демонстрационного варианта КИМ ОГЭ-9 2015 г.)</a:t>
            </a:r>
          </a:p>
        </p:txBody>
      </p:sp>
      <p:pic>
        <p:nvPicPr>
          <p:cNvPr id="7" name="Picture 6" descr="0_235f6_9c989af6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835488"/>
            <a:ext cx="1443022" cy="16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Формулировка задания 15.3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857364"/>
            <a:ext cx="8501122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 Вы понимаете значение слова (</a:t>
            </a:r>
            <a:r>
              <a:rPr lang="ru-RU" sz="20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понятие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). Сформулируйте и прокомментируйте данное Вами определение. Напишите сочинение-рассуждение на тему: «(</a:t>
            </a:r>
            <a:r>
              <a:rPr lang="ru-RU" sz="20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Что такое…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)», взяв в качестве тезиса данное Вами определение.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Аргументируя свой ответ, приведите 2 (два) примера-аргумента, подтверждающих ваши рассуждения: один пример-аргумент приведите из прочитанного текста, а второй – из Вашего жизненного опыта.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Объём сочинения должен составлять не менее 70 слов.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Если сочинение представляет собой пересказанный или полностью переписанный исходный текст без каких бы то ни было комментариев, то  такая работа оценивается нулём баллов.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Сочинение пишите аккуратно, разборчивым почерком.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4" descr="ewr"/>
          <p:cNvPicPr>
            <a:picLocks noChangeAspect="1" noChangeArrowheads="1"/>
          </p:cNvPicPr>
          <p:nvPr/>
        </p:nvPicPr>
        <p:blipFill>
          <a:blip r:embed="rId3"/>
          <a:srcRect l="8318" t="3491" r="8502" b="5740"/>
          <a:stretch>
            <a:fillRect/>
          </a:stretch>
        </p:blipFill>
        <p:spPr bwMode="auto">
          <a:xfrm>
            <a:off x="8001024" y="4786322"/>
            <a:ext cx="6869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1643042" y="1285860"/>
          <a:ext cx="5929354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285728"/>
            <a:ext cx="8715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Блоки  КИМ</a:t>
            </a:r>
            <a:endParaRPr lang="ru-RU" sz="4400" b="1" dirty="0">
              <a:solidFill>
                <a:srgbClr val="1C26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143512"/>
            <a:ext cx="835824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latin typeface="Arial" charset="0"/>
              </a:rPr>
              <a:t>В каждом блоке из 4-х вариантов даётся одна тема сочинения 15.3, отражающая ключевое слово-понятие </a:t>
            </a:r>
            <a:r>
              <a:rPr lang="ru-RU" sz="2800" b="1" u="sng" dirty="0" smtClean="0">
                <a:latin typeface="Arial" charset="0"/>
              </a:rPr>
              <a:t>текста для изложения</a:t>
            </a:r>
            <a:r>
              <a:rPr lang="ru-RU" sz="2800" b="1" dirty="0" smtClean="0">
                <a:latin typeface="Arial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154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Композиция </a:t>
            </a:r>
            <a:br>
              <a:rPr lang="ru-RU" sz="4400" b="1" dirty="0" smtClean="0">
                <a:solidFill>
                  <a:srgbClr val="1C26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400" b="1" dirty="0" smtClean="0">
                <a:solidFill>
                  <a:srgbClr val="1C26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сочинения-рассуждения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01286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800" b="1" dirty="0" smtClean="0">
                <a:latin typeface="Arial" charset="0"/>
              </a:rPr>
              <a:t>1. Вступление. Тезис.</a:t>
            </a:r>
            <a:endParaRPr lang="ru-RU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latin typeface="Arial" charset="0"/>
              </a:rPr>
              <a:t>       Формулировка определения и комментарий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latin typeface="Arial" charset="0"/>
              </a:rPr>
              <a:t>       к нему.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ru-RU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dirty="0" smtClean="0">
                <a:latin typeface="Arial" charset="0"/>
              </a:rPr>
              <a:t>   2. Основная часть. Доказательства.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latin typeface="Arial" charset="0"/>
              </a:rPr>
              <a:t>       Два примера-аргумента.</a:t>
            </a:r>
          </a:p>
          <a:p>
            <a:pPr marL="514350" indent="-514350">
              <a:lnSpc>
                <a:spcPct val="90000"/>
              </a:lnSpc>
              <a:defRPr/>
            </a:pPr>
            <a:r>
              <a:rPr lang="ru-RU" sz="2800" dirty="0" smtClean="0">
                <a:latin typeface="Arial" charset="0"/>
              </a:rPr>
              <a:t>      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b="1" dirty="0" smtClean="0">
                <a:latin typeface="Arial" charset="0"/>
              </a:rPr>
              <a:t>   3. Заключение. Вывод.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ru-RU" sz="2800" b="1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dirty="0" smtClean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ru-RU" sz="3200" b="1" dirty="0" smtClean="0">
                <a:latin typeface="Arial" charset="0"/>
              </a:rPr>
              <a:t>       </a:t>
            </a:r>
            <a:r>
              <a:rPr lang="ru-RU" sz="2000" b="1" dirty="0" smtClean="0">
                <a:solidFill>
                  <a:schemeClr val="tx2"/>
                </a:solidFill>
                <a:latin typeface="Arial" charset="0"/>
              </a:rPr>
              <a:t>Каждая часть сочинения пишется с красной строки.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7" name="Picture 4" descr="вот та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071942"/>
            <a:ext cx="2238785" cy="177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гнутая вверх стрелка 18"/>
          <p:cNvSpPr>
            <a:spLocks noChangeArrowheads="1"/>
          </p:cNvSpPr>
          <p:nvPr/>
        </p:nvSpPr>
        <p:spPr bwMode="auto">
          <a:xfrm>
            <a:off x="1643042" y="1428736"/>
            <a:ext cx="5761038" cy="1081087"/>
          </a:xfrm>
          <a:prstGeom prst="curvedDownArrow">
            <a:avLst>
              <a:gd name="adj1" fmla="val 21932"/>
              <a:gd name="adj2" fmla="val 43840"/>
              <a:gd name="adj3" fmla="val 25000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gray">
          <a:xfrm>
            <a:off x="357158" y="2714620"/>
            <a:ext cx="1747838" cy="1473200"/>
          </a:xfrm>
          <a:prstGeom prst="ellipse">
            <a:avLst/>
          </a:prstGeom>
          <a:solidFill>
            <a:srgbClr val="00B0F0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dist="91581" dir="3378596" algn="ctr" rotWithShape="0">
              <a:srgbClr val="B2B2B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dirty="0"/>
              <a:t>Тезис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gray">
          <a:xfrm>
            <a:off x="7072330" y="2786058"/>
            <a:ext cx="1747837" cy="1584325"/>
          </a:xfrm>
          <a:prstGeom prst="ellipse">
            <a:avLst/>
          </a:prstGeom>
          <a:solidFill>
            <a:srgbClr val="00B0F0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dist="91581" dir="3378596" algn="ctr" rotWithShape="0">
              <a:srgbClr val="B2B2B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dirty="0"/>
              <a:t>Вывод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071802" y="2643182"/>
            <a:ext cx="3024187" cy="720725"/>
          </a:xfrm>
          <a:prstGeom prst="rect">
            <a:avLst/>
          </a:prstGeom>
          <a:solidFill>
            <a:srgbClr val="20EC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Пример </a:t>
            </a:r>
          </a:p>
          <a:p>
            <a:pPr algn="ctr"/>
            <a:r>
              <a:rPr lang="ru-RU" sz="2000" b="1" dirty="0" smtClean="0"/>
              <a:t>из прочитанного текста</a:t>
            </a:r>
            <a:endParaRPr lang="ru-RU" sz="2000" b="1" dirty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071802" y="3714752"/>
            <a:ext cx="3024187" cy="720725"/>
          </a:xfrm>
          <a:prstGeom prst="rect">
            <a:avLst/>
          </a:prstGeom>
          <a:solidFill>
            <a:srgbClr val="20EC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Пример </a:t>
            </a:r>
          </a:p>
          <a:p>
            <a:pPr algn="ctr"/>
            <a:r>
              <a:rPr lang="ru-RU" sz="2000" b="1" dirty="0" smtClean="0"/>
              <a:t>из жизненного опыта</a:t>
            </a:r>
            <a:endParaRPr lang="ru-RU" sz="2000" b="1" dirty="0"/>
          </a:p>
        </p:txBody>
      </p:sp>
      <p:sp>
        <p:nvSpPr>
          <p:cNvPr id="15" name="Выгнутая вверх стрелка 19"/>
          <p:cNvSpPr>
            <a:spLocks noChangeArrowheads="1"/>
          </p:cNvSpPr>
          <p:nvPr/>
        </p:nvSpPr>
        <p:spPr bwMode="auto">
          <a:xfrm rot="10800000">
            <a:off x="1714480" y="4429132"/>
            <a:ext cx="5643563" cy="928688"/>
          </a:xfrm>
          <a:prstGeom prst="curvedDownArrow">
            <a:avLst>
              <a:gd name="adj1" fmla="val 25011"/>
              <a:gd name="adj2" fmla="val 49994"/>
              <a:gd name="adj3" fmla="val 25000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rot="10800000"/>
          <a:lstStyle/>
          <a:p>
            <a:endParaRPr lang="ru-RU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2285984" y="3357562"/>
            <a:ext cx="571500" cy="320675"/>
          </a:xfrm>
          <a:prstGeom prst="notchedRightArrow">
            <a:avLst>
              <a:gd name="adj1" fmla="val 50000"/>
              <a:gd name="adj2" fmla="val 44554"/>
            </a:avLst>
          </a:prstGeom>
          <a:solidFill>
            <a:schemeClr val="tx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>
            <a:off x="6429388" y="3357562"/>
            <a:ext cx="571500" cy="320675"/>
          </a:xfrm>
          <a:prstGeom prst="notchedRightArrow">
            <a:avLst>
              <a:gd name="adj1" fmla="val 50000"/>
              <a:gd name="adj2" fmla="val 44554"/>
            </a:avLst>
          </a:prstGeom>
          <a:solidFill>
            <a:schemeClr val="tx2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715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Критерий оценивания</a:t>
            </a:r>
            <a:endParaRPr lang="ru-RU" sz="4400" b="1" dirty="0">
              <a:solidFill>
                <a:srgbClr val="1C26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71612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1357298"/>
            <a:ext cx="842968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С1К4  Композиционная стройность работы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характеризуется композиционной стройностью и завершённостью, ошибок в построении текста нет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характеризуется композиционной стройностью и завершённостью,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допущена одна ошибка в построении текста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работе допущено две и более ошибки в построении текста 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Users\Anna\Desktop\фразеология\6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4487">
            <a:off x="7995053" y="314347"/>
            <a:ext cx="1034723" cy="115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02" y="214290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charset="0"/>
              </a:rPr>
              <a:t>Вступление. Тезис</a:t>
            </a:r>
            <a:endParaRPr lang="ru-RU" sz="4400" dirty="0">
              <a:solidFill>
                <a:srgbClr val="1C26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000108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По условию задания в качестве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тезиса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берём сформулированное нами определение.</a:t>
            </a:r>
          </a:p>
          <a:p>
            <a:pPr lvl="0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Есть разные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способы толкования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лексического значения слова.</a:t>
            </a: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2428868"/>
          <a:ext cx="8643998" cy="4272084"/>
        </p:xfrm>
        <a:graphic>
          <a:graphicData uri="http://schemas.openxmlformats.org/drawingml/2006/table">
            <a:tbl>
              <a:tblPr/>
              <a:tblGrid>
                <a:gridCol w="2571768"/>
                <a:gridCol w="6072230"/>
              </a:tblGrid>
              <a:tr h="357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u="sng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0" u="sng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8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Понятийный</a:t>
                      </a: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Дружба</a:t>
                      </a:r>
                      <a:r>
                        <a:rPr lang="ru-RU" sz="2000" b="0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это </a:t>
                      </a:r>
                      <a:r>
                        <a:rPr lang="ru-RU" sz="20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бескорыстные личные взаимоотношения между людьми, основанные на любви, доверии, искренности, взаимных симпатиях, общих интересах и увлечениях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3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Синонимический</a:t>
                      </a:r>
                      <a:endParaRPr lang="ru-RU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Человечность</a:t>
                      </a:r>
                      <a:r>
                        <a:rPr lang="ru-RU" sz="2000" b="0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это </a:t>
                      </a:r>
                      <a:r>
                        <a:rPr lang="ru-RU" sz="2000" b="0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гуманность, человеколюбие.</a:t>
                      </a:r>
                      <a:endParaRPr lang="ru-RU" sz="2000" b="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Описательный</a:t>
                      </a:r>
                      <a:endParaRPr lang="ru-RU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Добро 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всё положительное, хорошее, полезное.</a:t>
                      </a: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Комбинированный</a:t>
                      </a:r>
                      <a:endParaRPr lang="ru-RU" sz="20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Сострадание</a:t>
                      </a:r>
                      <a:r>
                        <a:rPr lang="ru-RU" sz="2000" b="1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000" b="0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</a:t>
                      </a:r>
                      <a:r>
                        <a:rPr lang="ru-RU" sz="2000" b="1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000" b="0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это</a:t>
                      </a:r>
                      <a:r>
                        <a:rPr lang="ru-RU" sz="2000" b="1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жалость, сочувствие, вызываемые несчастьем или бедой другого человека или животного. </a:t>
                      </a:r>
                      <a:endParaRPr lang="ru-RU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7542" marR="27542" marT="27542" marB="275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02" y="285728"/>
            <a:ext cx="86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Комментарий</a:t>
            </a:r>
            <a:endParaRPr lang="ru-RU" sz="4400" b="1" dirty="0">
              <a:solidFill>
                <a:srgbClr val="1C26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1357298"/>
            <a:ext cx="85725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charset="0"/>
              </a:rPr>
              <a:t>     Данное определение нужно </a:t>
            </a:r>
            <a:r>
              <a:rPr lang="ru-RU" sz="2400" b="1" dirty="0" smtClean="0">
                <a:latin typeface="Arial" charset="0"/>
              </a:rPr>
              <a:t>прокомментировать,</a:t>
            </a:r>
            <a:r>
              <a:rPr lang="ru-RU" sz="2400" dirty="0" smtClean="0">
                <a:latin typeface="Arial" charset="0"/>
              </a:rPr>
              <a:t> т. е. дать объяснение, пояснительные замечания.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charset="0"/>
              </a:rPr>
              <a:t>     Смысл комментария </a:t>
            </a:r>
            <a:r>
              <a:rPr lang="ru-RU" sz="2400" dirty="0" smtClean="0">
                <a:latin typeface="Arial" charset="0"/>
              </a:rPr>
              <a:t>заключается в том, чтобы показать важность, актуальность, жизненность, нравственную состоятельность этического понятия.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pitchFamily="34" charset="0"/>
              </a:rPr>
              <a:t>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charset="0"/>
                <a:cs typeface="Arial" pitchFamily="34" charset="0"/>
              </a:rPr>
              <a:t>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pitchFamily="34" charset="0"/>
              </a:rPr>
              <a:t> Например: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Человечность – это нравственное качество, которое предполагает уважение и сочувствие к людям, доброжелательность и терпимость. В современном мире и так достаточно зла, людям нужно быть внимательнее и добрее по отношению друг к другу</a:t>
            </a:r>
            <a:r>
              <a:rPr lang="ru-RU" sz="2400" dirty="0" smtClean="0">
                <a:solidFill>
                  <a:schemeClr val="tx2"/>
                </a:solidFill>
              </a:rPr>
              <a:t>.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0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39793">
            <a:off x="3622380" y="5907101"/>
            <a:ext cx="2147633" cy="66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33382" t="29167" r="30893" b="27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02" y="285728"/>
            <a:ext cx="86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C26F0"/>
                </a:solidFill>
                <a:latin typeface="Arial" pitchFamily="34" charset="0"/>
                <a:cs typeface="Arial" pitchFamily="34" charset="0"/>
              </a:rPr>
              <a:t>Критерий оценивания</a:t>
            </a:r>
            <a:endParaRPr lang="ru-RU" sz="4400" b="1" dirty="0">
              <a:solidFill>
                <a:srgbClr val="1C26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214422"/>
            <a:ext cx="885828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С3К1 Толкование значения слова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(в той или иной форме в любой части сочинения) дал определение и прокомментировал его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(в той или иной форме в любой части сочинения) дал определение,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прокомментировал его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Экзаменуемый дал неверное определение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толкование слова в работе экзаменуемого отсутствует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б.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C:\Users\Anna\Desktop\фразеология\6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4487">
            <a:off x="7995053" y="314347"/>
            <a:ext cx="1034723" cy="115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1029</Words>
  <PresentationFormat>Экран (4:3)</PresentationFormat>
  <Paragraphs>156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888</cp:lastModifiedBy>
  <cp:revision>40</cp:revision>
  <dcterms:created xsi:type="dcterms:W3CDTF">2014-10-14T23:29:44Z</dcterms:created>
  <dcterms:modified xsi:type="dcterms:W3CDTF">2017-01-01T15:37:42Z</dcterms:modified>
</cp:coreProperties>
</file>