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61" r:id="rId6"/>
    <p:sldId id="264" r:id="rId7"/>
    <p:sldId id="263" r:id="rId8"/>
    <p:sldId id="265" r:id="rId9"/>
    <p:sldId id="259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7FBBC-6C2E-457B-B2C0-29127FBA64F4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91190-551C-4FEC-893B-7C48C3DA7B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91190-551C-4FEC-893B-7C48C3DA7B0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A2777-3799-46CA-8B04-E2C4985EF1B0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7F1B0-716C-468B-ACFD-4F27A9624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Pictures\рамки\73171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937"/>
            <a:ext cx="9144000" cy="68809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899592" y="935010"/>
            <a:ext cx="6552728" cy="45719"/>
          </a:xfrm>
        </p:spPr>
        <p:txBody>
          <a:bodyPr>
            <a:normAutofit fontScale="90000"/>
          </a:bodyPr>
          <a:lstStyle/>
          <a:p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16832"/>
            <a:ext cx="7772400" cy="372196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МУЗЫКАЛЬНО-</a:t>
            </a:r>
          </a:p>
          <a:p>
            <a:r>
              <a:rPr lang="ru-RU" sz="4400" dirty="0" smtClean="0">
                <a:solidFill>
                  <a:srgbClr val="00B050"/>
                </a:solidFill>
              </a:rPr>
              <a:t>ОЗДОРОВИТЕЛЬНАЯ</a:t>
            </a:r>
          </a:p>
          <a:p>
            <a:r>
              <a:rPr lang="ru-RU" sz="4400" dirty="0" smtClean="0">
                <a:solidFill>
                  <a:srgbClr val="00B050"/>
                </a:solidFill>
              </a:rPr>
              <a:t>РАБОТА</a:t>
            </a:r>
          </a:p>
          <a:p>
            <a:r>
              <a:rPr lang="ru-RU" sz="4400" dirty="0" smtClean="0">
                <a:solidFill>
                  <a:srgbClr val="00B050"/>
                </a:solidFill>
              </a:rPr>
              <a:t>В ДЕТСКОМ САДУ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5877272"/>
            <a:ext cx="436779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B0F0"/>
                </a:solidFill>
              </a:rPr>
              <a:t>Составитель: </a:t>
            </a:r>
            <a:r>
              <a:rPr lang="ru-RU" sz="1400" b="1" dirty="0" err="1" smtClean="0">
                <a:solidFill>
                  <a:srgbClr val="00B0F0"/>
                </a:solidFill>
              </a:rPr>
              <a:t>Кучерявенко</a:t>
            </a:r>
            <a:r>
              <a:rPr lang="ru-RU" sz="1400" b="1" dirty="0" smtClean="0">
                <a:solidFill>
                  <a:srgbClr val="00B0F0"/>
                </a:solidFill>
              </a:rPr>
              <a:t> М.В.</a:t>
            </a:r>
          </a:p>
          <a:p>
            <a:r>
              <a:rPr lang="ru-RU" sz="1400" b="1" dirty="0" smtClean="0">
                <a:solidFill>
                  <a:srgbClr val="00B0F0"/>
                </a:solidFill>
              </a:rPr>
              <a:t>Музыкальный руководитель ГБДОУ детский сад №70</a:t>
            </a:r>
          </a:p>
          <a:p>
            <a:r>
              <a:rPr lang="ru-RU" sz="1400" b="1" dirty="0" smtClean="0">
                <a:solidFill>
                  <a:srgbClr val="00B0F0"/>
                </a:solidFill>
              </a:rPr>
              <a:t>Калининского района г. </a:t>
            </a:r>
            <a:r>
              <a:rPr lang="ru-RU" sz="1400" b="1" dirty="0" smtClean="0">
                <a:solidFill>
                  <a:srgbClr val="00B0F0"/>
                </a:solidFill>
              </a:rPr>
              <a:t>Санкт-Петербурга     2017</a:t>
            </a:r>
            <a:endParaRPr lang="ru-RU" sz="1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ВАЛЕОЛОГИЧЕСКИЕ ПЕСЕНКИ-РАСПЕВКИ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ДОБРОЕ УТРО!</a:t>
            </a:r>
            <a:endParaRPr lang="ru-RU" sz="24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Доброе утро!                                               </a:t>
            </a:r>
            <a:r>
              <a:rPr lang="ru-RU" sz="1600" b="1" dirty="0" smtClean="0"/>
              <a:t>Поворачиваются друг к другу</a:t>
            </a:r>
            <a:endParaRPr lang="ru-RU" sz="16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Улыбнись скорее!                                       </a:t>
            </a:r>
            <a:r>
              <a:rPr lang="ru-RU" sz="1600" b="1" dirty="0" smtClean="0"/>
              <a:t>Разводят руки в стороны</a:t>
            </a:r>
            <a:endParaRPr lang="ru-RU" sz="16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И сегодня весь день будет веселее</a:t>
            </a:r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      </a:t>
            </a:r>
            <a:r>
              <a:rPr lang="ru-RU" sz="1600" b="1" dirty="0" smtClean="0"/>
              <a:t>Хлопают в ладоши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Мы погладим лобик, носик и щечки</a:t>
            </a:r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   </a:t>
            </a:r>
            <a:r>
              <a:rPr lang="ru-RU" sz="1600" b="1" dirty="0" smtClean="0"/>
              <a:t>Выполняют движения по тексту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Будем мы красивыми</a:t>
            </a:r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                              </a:t>
            </a:r>
            <a:r>
              <a:rPr lang="ru-RU" sz="1600" b="1" dirty="0" smtClean="0"/>
              <a:t>Постепенно поднимают руки </a:t>
            </a:r>
            <a:endParaRPr lang="ru-RU" sz="16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Как в саду цветочки!                                   </a:t>
            </a:r>
            <a:r>
              <a:rPr lang="ru-RU" sz="1600" b="1" dirty="0" smtClean="0"/>
              <a:t>вверх, выполняя «фонарики»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Разотрем ладошки сильнее, сильнее!</a:t>
            </a:r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</a:t>
            </a:r>
            <a:r>
              <a:rPr lang="ru-RU" sz="1600" b="1" dirty="0" smtClean="0"/>
              <a:t>Движения по тексту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А теперь похлопаем смелее, смелее!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Ушки мы теперь потрем                             </a:t>
            </a:r>
            <a:r>
              <a:rPr lang="ru-RU" sz="1600" b="1" dirty="0" smtClean="0"/>
              <a:t>Разводят руки в стороны</a:t>
            </a:r>
            <a:endParaRPr lang="ru-RU" sz="16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И здоровье сбережем.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Улыбнемся снова,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2"/>
                </a:solidFill>
              </a:rPr>
              <a:t>Будьте все здоровы!</a:t>
            </a:r>
            <a:endParaRPr lang="ru-RU" sz="1600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908720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Здравствуйте!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Солнышко, ясное, здравствуй</a:t>
            </a:r>
            <a:r>
              <a:rPr lang="ru-RU" sz="1800" b="1" dirty="0" smtClean="0">
                <a:solidFill>
                  <a:schemeClr val="accent2"/>
                </a:solidFill>
              </a:rPr>
              <a:t>!                   </a:t>
            </a:r>
            <a:r>
              <a:rPr lang="ru-RU" sz="1800" b="1" dirty="0" smtClean="0"/>
              <a:t>Поднимают правую руку вверх</a:t>
            </a:r>
            <a:endParaRPr lang="ru-RU" sz="18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Небо прекрасное, здравствуй</a:t>
            </a:r>
            <a:r>
              <a:rPr lang="ru-RU" sz="1800" b="1" dirty="0" smtClean="0">
                <a:solidFill>
                  <a:schemeClr val="accent2"/>
                </a:solidFill>
              </a:rPr>
              <a:t>!                   </a:t>
            </a:r>
            <a:r>
              <a:rPr lang="ru-RU" sz="1800" b="1" dirty="0" smtClean="0"/>
              <a:t>Поднимают левую руку вверх</a:t>
            </a:r>
            <a:endParaRPr lang="ru-RU" sz="18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Все мои подружки, все мои друзья</a:t>
            </a:r>
            <a:r>
              <a:rPr lang="ru-RU" sz="1800" b="1" dirty="0" smtClean="0">
                <a:solidFill>
                  <a:schemeClr val="accent2"/>
                </a:solidFill>
              </a:rPr>
              <a:t>,         </a:t>
            </a:r>
            <a:r>
              <a:rPr lang="ru-RU" sz="1800" b="1" dirty="0" smtClean="0"/>
              <a:t>Раскрывают левую руку  </a:t>
            </a:r>
            <a:endParaRPr lang="ru-RU" sz="18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Здравствуйте, ребята! Как люблю вас я</a:t>
            </a:r>
            <a:r>
              <a:rPr lang="ru-RU" sz="1800" b="1" dirty="0" smtClean="0">
                <a:solidFill>
                  <a:schemeClr val="accent2"/>
                </a:solidFill>
              </a:rPr>
              <a:t>! </a:t>
            </a:r>
            <a:r>
              <a:rPr lang="ru-RU" sz="1800" b="1" dirty="0" smtClean="0"/>
              <a:t>Раскрывают правую руку, поклон      </a:t>
            </a:r>
          </a:p>
          <a:p>
            <a:pPr>
              <a:buNone/>
            </a:pPr>
            <a:endParaRPr lang="ru-RU" sz="18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ПРОСЫПАЙТЕСЬ!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Ладошки, просыпайтесь, похлопайте скорей!  </a:t>
            </a:r>
            <a:r>
              <a:rPr lang="ru-RU" sz="2000" b="1" dirty="0" smtClean="0"/>
              <a:t>Хлопают в ладоши</a:t>
            </a:r>
            <a:endParaRPr lang="ru-RU" sz="20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Ножки, просыпайтесь, спляшите веселей!         </a:t>
            </a:r>
            <a:r>
              <a:rPr lang="ru-RU" sz="2000" b="1" dirty="0" smtClean="0"/>
              <a:t>Выставляют ноги на пятку</a:t>
            </a:r>
            <a:endParaRPr lang="ru-RU" sz="20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Ушки мы разбудим, лобик разотрем,                  </a:t>
            </a:r>
            <a:r>
              <a:rPr lang="ru-RU" sz="2000" b="1" dirty="0" smtClean="0"/>
              <a:t>Действия по тексту</a:t>
            </a:r>
            <a:endParaRPr lang="ru-RU" sz="20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Носиком пошмыгаем, песенку споем: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«Доброе утро! Доброе утро!                                   </a:t>
            </a:r>
            <a:r>
              <a:rPr lang="ru-RU" sz="2000" b="1" dirty="0" smtClean="0"/>
              <a:t>Хлопают в ладоши</a:t>
            </a:r>
            <a:endParaRPr lang="ru-RU" sz="20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Доброе утро всем, всем, всем!</a:t>
            </a:r>
          </a:p>
          <a:p>
            <a:pPr>
              <a:buNone/>
            </a:pP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2050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143000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ДЫХАТЕЛЬНАЯ ГИМНАСТИКА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ЛАДОШКИ                    </a:t>
            </a:r>
            <a:r>
              <a:rPr lang="ru-RU" sz="1600" b="1" dirty="0" smtClean="0"/>
              <a:t>Дети стоят ровно и прямо. Руки согнуты в локтях, локти   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B050"/>
                </a:solidFill>
              </a:rPr>
              <a:t>                                                                    </a:t>
            </a:r>
            <a:r>
              <a:rPr lang="ru-RU" sz="1600" b="1" dirty="0" smtClean="0"/>
              <a:t>опущены, ладошки развернуты к зрителям. Хватательные         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B050"/>
                </a:solidFill>
              </a:rPr>
              <a:t>                                                                    </a:t>
            </a:r>
            <a:r>
              <a:rPr lang="ru-RU" sz="1600" b="1" dirty="0" smtClean="0"/>
              <a:t>Движения ладошками (сжимают их в кулачки),                               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Ладушки-ладошки,                        </a:t>
            </a:r>
            <a:r>
              <a:rPr lang="ru-RU" sz="1600" b="1" dirty="0" smtClean="0"/>
              <a:t>одновременно шумно шмыгают носом. Сразу после вдоха</a:t>
            </a: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Звонкие </a:t>
            </a:r>
            <a:r>
              <a:rPr lang="ru-RU" sz="1800" b="1" dirty="0" err="1" smtClean="0">
                <a:solidFill>
                  <a:srgbClr val="00B050"/>
                </a:solidFill>
              </a:rPr>
              <a:t>хлопошки</a:t>
            </a:r>
            <a:r>
              <a:rPr lang="ru-RU" sz="1800" b="1" dirty="0" smtClean="0">
                <a:solidFill>
                  <a:srgbClr val="00B050"/>
                </a:solidFill>
              </a:rPr>
              <a:t>.                        </a:t>
            </a:r>
            <a:r>
              <a:rPr lang="ru-RU" sz="1800" b="1" dirty="0" smtClean="0"/>
              <a:t>ладошки разжимаются, выдох уходит самостоятельно.</a:t>
            </a: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Мы ладошки все сжимаем,         </a:t>
            </a:r>
            <a:r>
              <a:rPr lang="ru-RU" sz="1800" b="1" dirty="0" smtClean="0"/>
              <a:t>Активный вдох – пассивный выдох. На 4счета делаем подряд</a:t>
            </a: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Носом правильно вдыхаем,,       </a:t>
            </a:r>
            <a:r>
              <a:rPr lang="ru-RU" sz="1800" b="1" dirty="0" smtClean="0"/>
              <a:t>4коротких вдоха-движения, затем отдых 3-5 секунд.</a:t>
            </a: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Как ладошки разжимаем,             </a:t>
            </a:r>
            <a:r>
              <a:rPr lang="ru-RU" sz="1800" b="1" dirty="0" smtClean="0"/>
              <a:t>Норма: 4раза по 4вдоха – движения.</a:t>
            </a: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То свободно выдыхаем.</a:t>
            </a:r>
          </a:p>
          <a:p>
            <a:pPr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КИТАЙСКИЙ БОЛВАНЧИК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Ай-ай-ай! Проказник мишка             </a:t>
            </a:r>
            <a:r>
              <a:rPr lang="ru-RU" sz="1600" b="1" dirty="0" smtClean="0"/>
              <a:t>Дети стоят ровно и прямо, руки вдоль туловища,</a:t>
            </a: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Разбросал по лесу шишки!                </a:t>
            </a:r>
            <a:r>
              <a:rPr lang="ru-RU" sz="1600" b="1" dirty="0" smtClean="0"/>
              <a:t>ноги уже, чем на ширине плеч. Наклонять голову</a:t>
            </a:r>
            <a:endParaRPr lang="ru-RU" sz="16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Будем головой качать,                        </a:t>
            </a:r>
            <a:r>
              <a:rPr lang="ru-RU" sz="1600" b="1" dirty="0" smtClean="0"/>
              <a:t>вправо –вдох, влево – вдох. О выдохе не думать, </a:t>
            </a: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Носом правильно вдыхать.               </a:t>
            </a:r>
            <a:r>
              <a:rPr lang="ru-RU" sz="1600" b="1" dirty="0" smtClean="0"/>
              <a:t>он уходит в промежутке между наклонами – </a:t>
            </a:r>
            <a:r>
              <a:rPr lang="ru-RU" sz="1600" b="1" dirty="0" err="1" smtClean="0"/>
              <a:t>вдо</a:t>
            </a:r>
            <a:r>
              <a:rPr lang="ru-RU" sz="1600" b="1" dirty="0" smtClean="0"/>
              <a:t>-    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B050"/>
                </a:solidFill>
              </a:rPr>
              <a:t>                                                                            </a:t>
            </a:r>
            <a:r>
              <a:rPr lang="ru-RU" sz="1600" b="1" dirty="0" smtClean="0"/>
              <a:t>хами. Плечи не поднимаются.                             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B050"/>
                </a:solidFill>
              </a:rPr>
              <a:t>                                                                            </a:t>
            </a:r>
            <a:r>
              <a:rPr lang="ru-RU" sz="1600" b="1" dirty="0" smtClean="0"/>
              <a:t>Норма: 4раза по 4вдоха-даижения.</a:t>
            </a: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                                                 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143000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НАСОС («НАКАЧИВАЕМ ШИНЫ»)</a:t>
            </a:r>
            <a:r>
              <a:rPr lang="ru-RU" sz="1600" b="1" dirty="0" smtClean="0"/>
              <a:t>  </a:t>
            </a:r>
            <a:r>
              <a:rPr lang="ru-RU" sz="1400" b="1" dirty="0" smtClean="0"/>
              <a:t>Дети стоят слегка ссутулившись, голова      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B050"/>
                </a:solidFill>
              </a:rPr>
              <a:t>                                                                </a:t>
            </a:r>
            <a:r>
              <a:rPr lang="ru-RU" sz="1400" b="1" dirty="0" smtClean="0"/>
              <a:t> без напряжения опущена вниз; руки находятся перед собой кистями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B050"/>
                </a:solidFill>
              </a:rPr>
              <a:t>                                                           Как      </a:t>
            </a:r>
            <a:r>
              <a:rPr lang="ru-RU" sz="1400" b="1" dirty="0" smtClean="0"/>
              <a:t> к коленям, слегка согнуты в локтях. На счет «раз» кланяются вниз -</a:t>
            </a:r>
            <a:endParaRPr lang="ru-RU" sz="14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По шоссе летят машины </a:t>
            </a:r>
            <a:r>
              <a:rPr lang="ru-RU" sz="1400" b="1" dirty="0" smtClean="0"/>
              <a:t> руки тянутся к полу, голова опущена – вдох (в конечной точке </a:t>
            </a:r>
            <a:r>
              <a:rPr lang="ru-RU" sz="1400" b="1" dirty="0" err="1" smtClean="0"/>
              <a:t>пок</a:t>
            </a:r>
            <a:r>
              <a:rPr lang="ru-RU" sz="1400" b="1" dirty="0" smtClean="0"/>
              <a:t>-</a:t>
            </a:r>
            <a:endParaRPr lang="ru-RU" sz="14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Все торопятся, гудят</a:t>
            </a:r>
            <a:r>
              <a:rPr lang="ru-RU" sz="1400" b="1" dirty="0" smtClean="0">
                <a:solidFill>
                  <a:srgbClr val="00B050"/>
                </a:solidFill>
              </a:rPr>
              <a:t>.          </a:t>
            </a:r>
            <a:r>
              <a:rPr lang="ru-RU" sz="1400" b="1" dirty="0" smtClean="0"/>
              <a:t>  лона). Наклон осуществляется </a:t>
            </a:r>
            <a:r>
              <a:rPr lang="ru-RU" sz="1400" b="1" dirty="0" err="1" smtClean="0"/>
              <a:t>засчет</a:t>
            </a:r>
            <a:r>
              <a:rPr lang="ru-RU" sz="1400" b="1" dirty="0" smtClean="0"/>
              <a:t> скругленной спины, ноги пря-</a:t>
            </a:r>
            <a:endParaRPr lang="ru-RU" sz="14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Мы накачиваем шины</a:t>
            </a:r>
            <a:r>
              <a:rPr lang="ru-RU" sz="1600" b="1" dirty="0" smtClean="0"/>
              <a:t>.</a:t>
            </a:r>
            <a:r>
              <a:rPr lang="ru-RU" sz="1400" b="1" dirty="0" smtClean="0">
                <a:solidFill>
                  <a:srgbClr val="00B050"/>
                </a:solidFill>
              </a:rPr>
              <a:t> ,  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мые</a:t>
            </a:r>
            <a:r>
              <a:rPr lang="ru-RU" sz="1400" b="1" dirty="0" smtClean="0"/>
              <a:t>. «Два» – выпрямились, но не полностью, как бы ссутулились -</a:t>
            </a:r>
            <a:endParaRPr lang="ru-RU" sz="14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Дышим много раз подряд.</a:t>
            </a:r>
            <a:r>
              <a:rPr lang="ru-RU" sz="1600" b="1" dirty="0" smtClean="0"/>
              <a:t> </a:t>
            </a:r>
            <a:r>
              <a:rPr lang="ru-RU" sz="1400" b="1" dirty="0" smtClean="0"/>
              <a:t>Выдох ушел пассивно. Норма: 4раза по 4вдоха-поклона.                </a:t>
            </a:r>
          </a:p>
          <a:p>
            <a:pPr>
              <a:buNone/>
            </a:pPr>
            <a:endParaRPr lang="ru-RU" sz="14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ОБНИМИ ПЛЕЧИ                 </a:t>
            </a:r>
            <a:r>
              <a:rPr lang="ru-RU" sz="1400" b="1" dirty="0" smtClean="0"/>
              <a:t>Дети стоят ровно и прямо, ноги уже, чем на ширине плеч, руки      </a:t>
            </a:r>
          </a:p>
          <a:p>
            <a:pPr>
              <a:buNone/>
            </a:pPr>
            <a:r>
              <a:rPr lang="ru-RU" sz="1400" b="1" dirty="0" smtClean="0"/>
              <a:t>  </a:t>
            </a:r>
            <a:r>
              <a:rPr lang="ru-RU" sz="1800" b="1" dirty="0" smtClean="0">
                <a:solidFill>
                  <a:srgbClr val="00B050"/>
                </a:solidFill>
              </a:rPr>
              <a:t>Ах, какой хороший я!</a:t>
            </a:r>
            <a:r>
              <a:rPr lang="ru-RU" sz="1400" b="1" dirty="0" smtClean="0"/>
              <a:t>                             согнуты в локтях, подняты на уровень груди и разведены в  сто-</a:t>
            </a:r>
          </a:p>
          <a:p>
            <a:pPr>
              <a:buNone/>
            </a:pPr>
            <a:r>
              <a:rPr lang="ru-RU" sz="1400" b="1" dirty="0" smtClean="0"/>
              <a:t>    </a:t>
            </a:r>
            <a:r>
              <a:rPr lang="ru-RU" sz="1800" b="1" dirty="0" smtClean="0">
                <a:solidFill>
                  <a:srgbClr val="00B050"/>
                </a:solidFill>
              </a:rPr>
              <a:t>Как же я люблю себя!</a:t>
            </a:r>
            <a:r>
              <a:rPr lang="ru-RU" sz="1400" b="1" dirty="0" smtClean="0"/>
              <a:t>                          </a:t>
            </a:r>
            <a:r>
              <a:rPr lang="ru-RU" sz="1400" b="1" dirty="0" err="1" smtClean="0"/>
              <a:t>роны</a:t>
            </a:r>
            <a:r>
              <a:rPr lang="ru-RU" sz="1400" b="1" dirty="0" smtClean="0"/>
              <a:t>. При этом одна рука должна размещаться чуть ниже.              </a:t>
            </a:r>
          </a:p>
          <a:p>
            <a:pPr>
              <a:buNone/>
            </a:pPr>
            <a:r>
              <a:rPr lang="ru-RU" sz="1400" b="1" dirty="0" smtClean="0"/>
              <a:t>    </a:t>
            </a:r>
            <a:r>
              <a:rPr lang="ru-RU" sz="1800" b="1" dirty="0" smtClean="0">
                <a:solidFill>
                  <a:srgbClr val="00B050"/>
                </a:solidFill>
              </a:rPr>
              <a:t>Крепко обнимаю,</a:t>
            </a:r>
            <a:r>
              <a:rPr lang="ru-RU" sz="1400" b="1" dirty="0" smtClean="0"/>
              <a:t>                                    На счет «раз» обнимаем себя так, чтобы локти сблизились друг     </a:t>
            </a:r>
          </a:p>
          <a:p>
            <a:pPr>
              <a:buNone/>
            </a:pPr>
            <a:r>
              <a:rPr lang="ru-RU" sz="1400" b="1" dirty="0" smtClean="0"/>
              <a:t>    </a:t>
            </a:r>
            <a:r>
              <a:rPr lang="ru-RU" sz="1800" b="1" dirty="0" smtClean="0">
                <a:solidFill>
                  <a:srgbClr val="00B050"/>
                </a:solidFill>
              </a:rPr>
              <a:t>Носиком вдыхаю.</a:t>
            </a:r>
            <a:r>
              <a:rPr lang="ru-RU" sz="1400" b="1" dirty="0" smtClean="0"/>
              <a:t>                                   над другом в одном месте, руки образуют треугольник – вдох!       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                                         Сделав 4вдоха-движения подряд, надо отдохнуть несколько се-   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                                         </a:t>
            </a:r>
            <a:r>
              <a:rPr lang="ru-RU" sz="1400" b="1" dirty="0" err="1" smtClean="0"/>
              <a:t>кунд</a:t>
            </a:r>
            <a:r>
              <a:rPr lang="ru-RU" sz="1400" b="1" dirty="0" smtClean="0"/>
              <a:t> и снова выполнить это упражнение 4раза. И так 4раза по 4</a:t>
            </a:r>
          </a:p>
          <a:p>
            <a:pPr>
              <a:buNone/>
            </a:pPr>
            <a:r>
              <a:rPr lang="ru-RU" sz="1400" b="1" dirty="0" smtClean="0"/>
              <a:t>                                                                                    вдоха  движения. Это норма для ребенка 3-6 лет.                             </a:t>
            </a:r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r>
              <a:rPr lang="ru-RU" sz="1400" b="1" dirty="0" smtClean="0"/>
              <a:t>  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                                            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143000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ФОНОПЕДИЧЕСКИЕ УПРАЖНЕНИЯ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4"/>
                </a:solidFill>
              </a:rPr>
              <a:t>«ПОГРЕЕМСЯ»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Мерзнут на ветру ладошки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Мы погреем их немножко.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4"/>
                </a:solidFill>
              </a:rPr>
              <a:t>Сначала дети дышат на ладошки бесшумно, затем с голосом – «А-а-а».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4"/>
                </a:solidFill>
              </a:rPr>
              <a:t>Далее чередуют: на правую – бесшумно, на левую – с голосом, потом наоборот.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/>
                </a:solidFill>
              </a:rPr>
              <a:t>«КАПРИЗКА»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Я не буду убираться!  Я не буду кушать!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Целый день я буду ныть, никого не слушать!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4"/>
                </a:solidFill>
              </a:rPr>
              <a:t>Сначала дети кричат: «А-а-а», затем воют: «У-у-у», а потом визжат: «И-и-и».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/>
                </a:solidFill>
              </a:rPr>
              <a:t>«ХОХОТУШКИ»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Под березой на опушке хохотали две подружки.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Хохотали, хохотали, чуть от смеха не упали!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4"/>
                </a:solidFill>
              </a:rPr>
              <a:t>Дети громко смеются и хихикают.</a:t>
            </a:r>
          </a:p>
        </p:txBody>
      </p:sp>
      <p:pic>
        <p:nvPicPr>
          <p:cNvPr id="2050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980728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4"/>
                </a:solidFill>
              </a:rPr>
              <a:t>ОЗДОРОВИТЕЛЬНЫЕ УПРАЖНЕНИЯ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accent4"/>
                </a:solidFill>
              </a:rPr>
              <a:t>ДЛЯ ПРОФИЛАКТИКИ ЗАБОЛЕВАНИЙ ГОРЛА.</a:t>
            </a:r>
            <a:endParaRPr lang="ru-RU" sz="2400" b="1" dirty="0" smtClean="0">
              <a:solidFill>
                <a:schemeClr val="accent4"/>
              </a:solidFill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/>
                </a:solidFill>
              </a:rPr>
              <a:t>«ВОРОНА»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Особа всем известная, она крикунья местная.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Увидит тучку темную, взлетит на ель зеленую,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И смотрит, словно с трона, ворона…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4"/>
                </a:solidFill>
              </a:rPr>
              <a:t>Дети протяжно произносят: «</a:t>
            </a:r>
            <a:r>
              <a:rPr lang="ru-RU" sz="1600" b="1" dirty="0" err="1" smtClean="0">
                <a:solidFill>
                  <a:schemeClr val="accent4"/>
                </a:solidFill>
              </a:rPr>
              <a:t>Кар-а-р-р</a:t>
            </a:r>
            <a:r>
              <a:rPr lang="ru-RU" sz="1600" b="1" dirty="0" smtClean="0">
                <a:solidFill>
                  <a:schemeClr val="accent4"/>
                </a:solidFill>
              </a:rPr>
              <a:t>» – сначала громко, потом беззвучно, с закрытым ртом.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/>
                </a:solidFill>
              </a:rPr>
              <a:t>«ПЕСНЯ»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Очень любим песни петь, только слов не знаем.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Но зато старательно рот мы открываем!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4"/>
                </a:solidFill>
              </a:rPr>
              <a:t>Пение любой песни негромко, без слов, произнося только «А-а-а».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/>
                </a:solidFill>
              </a:rPr>
              <a:t>«ФИЛИН»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Филин серый, филин старый,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А глаза горят как фары.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Только ночью страшен филин,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4"/>
                </a:solidFill>
              </a:rPr>
              <a:t>А при свете он бессилен.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4"/>
                </a:solidFill>
              </a:rPr>
              <a:t>Дети легко стучат пальцами по верхней губе, произнося: «Бы-бы-бы!»</a:t>
            </a:r>
            <a:endParaRPr lang="ru-RU" sz="1600" b="1" dirty="0">
              <a:solidFill>
                <a:schemeClr val="accent4"/>
              </a:solidFill>
            </a:endParaRPr>
          </a:p>
        </p:txBody>
      </p:sp>
      <p:pic>
        <p:nvPicPr>
          <p:cNvPr id="3074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340768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АРТИКУЛЯЦИОННЫЕ УПРАЖНЕНИЯ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«ЖАБА КВАКА»                     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Жаба </a:t>
            </a:r>
            <a:r>
              <a:rPr 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Квака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 солнцем встала,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Сладко-сладко позевала                  </a:t>
            </a:r>
            <a:r>
              <a:rPr lang="ru-RU" sz="2000" b="1" dirty="0" smtClean="0"/>
              <a:t>Дети зевают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Травку сочную сжевала                  </a:t>
            </a:r>
            <a:r>
              <a:rPr lang="ru-RU" sz="2000" b="1" dirty="0" smtClean="0"/>
              <a:t>Имитируют жевательные движения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Да водички поглотала.                    </a:t>
            </a:r>
            <a:r>
              <a:rPr lang="ru-RU" sz="2000" b="1" dirty="0" smtClean="0"/>
              <a:t>Имитируют глотание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кувшинку села, песенку запела: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</a:t>
            </a:r>
            <a:r>
              <a:rPr 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Ква-а-а-а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! </a:t>
            </a:r>
            <a:r>
              <a:rPr 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Квэ-э-э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! </a:t>
            </a:r>
            <a:r>
              <a:rPr 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Ква-а-а-а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!»       </a:t>
            </a:r>
            <a:r>
              <a:rPr lang="ru-RU" sz="2000" b="1" dirty="0" smtClean="0"/>
              <a:t>Произносят звуки отрывисто и</a:t>
            </a: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Жизнь у </a:t>
            </a:r>
            <a:r>
              <a:rPr 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Кваки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хороша!            </a:t>
            </a:r>
            <a:r>
              <a:rPr lang="ru-RU" sz="2000" b="1" dirty="0" smtClean="0"/>
              <a:t>         громко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143000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ИГРОВОЙ МАССАЖ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</a:rPr>
              <a:t>            «ДВЕ ТЕТЕРИ»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На лугу, на лугу                          </a:t>
            </a:r>
            <a:r>
              <a:rPr lang="ru-RU" sz="2000" b="1" dirty="0" smtClean="0"/>
              <a:t>Дети гладят животик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Стоит чашка творогу                </a:t>
            </a:r>
            <a:r>
              <a:rPr lang="ru-RU" sz="2000" b="1" dirty="0" smtClean="0"/>
              <a:t>по часовой стрелке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Прилетели две тетери             </a:t>
            </a:r>
            <a:r>
              <a:rPr lang="ru-RU" sz="2000" b="1" dirty="0" smtClean="0"/>
              <a:t>«Бегают» пальчиками по телу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Поклевали                                   </a:t>
            </a:r>
            <a:r>
              <a:rPr lang="ru-RU" sz="2000" b="1" dirty="0" smtClean="0"/>
              <a:t>Щиплют двумя пальцами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Улетели                                         </a:t>
            </a:r>
            <a:r>
              <a:rPr lang="ru-RU" sz="2000" b="1" dirty="0" smtClean="0"/>
              <a:t>Машут руками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                </a:t>
            </a:r>
            <a:r>
              <a:rPr lang="ru-RU" sz="2400" b="1" dirty="0" smtClean="0">
                <a:solidFill>
                  <a:srgbClr val="FFC000"/>
                </a:solidFill>
              </a:rPr>
              <a:t>«КАПУСТА»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Мы капусту рубим, рубим.      </a:t>
            </a:r>
            <a:r>
              <a:rPr lang="ru-RU" sz="2000" b="1" dirty="0" smtClean="0"/>
              <a:t>Стучат по спине  пальцами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Мы морковку трем, трем.        </a:t>
            </a:r>
            <a:r>
              <a:rPr lang="ru-RU" sz="2000" b="1" dirty="0" smtClean="0"/>
              <a:t>Гладят по спине сверху вниз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Мы капусту солим, солим         </a:t>
            </a:r>
            <a:r>
              <a:rPr lang="ru-RU" sz="2000" b="1" dirty="0" smtClean="0"/>
              <a:t>«Бегают» пальчиками по спине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Мы капусту жмем, жмем          </a:t>
            </a:r>
            <a:r>
              <a:rPr lang="ru-RU" sz="2000" b="1" dirty="0" smtClean="0"/>
              <a:t>«Жмут»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Сок капустный пьем, пьем.        </a:t>
            </a:r>
            <a:r>
              <a:rPr lang="ru-RU" sz="2000" b="1" dirty="0" smtClean="0"/>
              <a:t>Гладят спину</a:t>
            </a:r>
            <a:endParaRPr lang="ru-RU" sz="2000" b="1" dirty="0">
              <a:solidFill>
                <a:srgbClr val="FFC000"/>
              </a:solidFill>
            </a:endParaRPr>
          </a:p>
        </p:txBody>
      </p:sp>
      <p:pic>
        <p:nvPicPr>
          <p:cNvPr id="6146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908720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ОЗДОРОВИТЕЛЬНЫЙ САМОМАССАЖ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«ПРЕВРАЩЕНИЕ»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Лепим, лепим ушки               </a:t>
            </a:r>
            <a:r>
              <a:rPr lang="ru-RU" sz="2000" b="1" dirty="0" smtClean="0"/>
              <a:t>Щиплют пальцами раковины ушей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Слышим хорошо 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Нарисуем глазки                     </a:t>
            </a:r>
            <a:r>
              <a:rPr lang="ru-RU" sz="2000" b="1" dirty="0" smtClean="0"/>
              <a:t>Мягко поглаживают брови,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Видим далеко                         </a:t>
            </a:r>
            <a:r>
              <a:rPr lang="ru-RU" sz="2000" b="1" dirty="0" smtClean="0"/>
              <a:t>закрытые глаза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Носик мы погладим              </a:t>
            </a:r>
            <a:r>
              <a:rPr lang="ru-RU" sz="2000" b="1" dirty="0" smtClean="0"/>
              <a:t>Большими пальцами гладят крылья носа</a:t>
            </a:r>
            <a:r>
              <a:rPr lang="ru-RU" sz="2000" b="1" dirty="0" smtClean="0">
                <a:solidFill>
                  <a:schemeClr val="accent2"/>
                </a:solidFill>
              </a:rPr>
              <a:t>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Усики расправим                    </a:t>
            </a:r>
            <a:r>
              <a:rPr lang="ru-RU" sz="2000" b="1" dirty="0" smtClean="0"/>
              <a:t>«Рисуют» указательными пальцами усы</a:t>
            </a:r>
            <a:r>
              <a:rPr lang="ru-RU" sz="2000" b="1" dirty="0" smtClean="0">
                <a:solidFill>
                  <a:schemeClr val="accent2"/>
                </a:solidFill>
              </a:rPr>
              <a:t>  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Теперь мы не ребята,             </a:t>
            </a:r>
            <a:r>
              <a:rPr lang="ru-RU" sz="2000" b="1" dirty="0" smtClean="0"/>
              <a:t>Кружатся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А веселые зверята                   </a:t>
            </a:r>
            <a:r>
              <a:rPr lang="ru-RU" sz="2000" b="1" dirty="0" smtClean="0"/>
              <a:t>Хлопают в ладоши</a:t>
            </a:r>
            <a:r>
              <a:rPr lang="ru-RU" sz="2000" b="1" dirty="0" smtClean="0">
                <a:solidFill>
                  <a:schemeClr val="accent2"/>
                </a:solidFill>
              </a:rPr>
              <a:t>                   </a:t>
            </a:r>
            <a:endParaRPr lang="ru-RU" sz="2000" b="1" dirty="0">
              <a:solidFill>
                <a:schemeClr val="accent2"/>
              </a:solidFill>
            </a:endParaRPr>
          </a:p>
        </p:txBody>
      </p:sp>
      <p:pic>
        <p:nvPicPr>
          <p:cNvPr id="5122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980728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ПАЛЬЧИКОВЫЕ ИГРЫ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«КУКЛЫ СПЯТ»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В ряд колясочки стоят,               </a:t>
            </a:r>
            <a:r>
              <a:rPr lang="ru-RU" sz="2000" b="1" dirty="0" smtClean="0"/>
              <a:t>Разводят руки в стороны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Куколки в них крепко спят.       </a:t>
            </a:r>
            <a:r>
              <a:rPr lang="ru-RU" sz="2000" b="1" dirty="0" smtClean="0"/>
              <a:t>Ладошки «спят» под щечкой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Девочки всем мальчикам         </a:t>
            </a:r>
            <a:r>
              <a:rPr lang="ru-RU" sz="2000" b="1" dirty="0" smtClean="0"/>
              <a:t>Грозят указательным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Пальчиком грозят                         </a:t>
            </a:r>
            <a:r>
              <a:rPr lang="ru-RU" sz="2000" b="1" dirty="0" smtClean="0"/>
              <a:t>пальчиком правой руки</a:t>
            </a:r>
          </a:p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«МЯЧИК»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Прыг-скок! Прыг-скок!                 </a:t>
            </a:r>
            <a:r>
              <a:rPr lang="ru-RU" sz="2000" b="1" dirty="0" smtClean="0"/>
              <a:t>Прыгают и хлопают в ладошки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Красный бок, синий бок! 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Это разноцветный мячик             </a:t>
            </a:r>
            <a:r>
              <a:rPr lang="ru-RU" sz="2000" b="1" dirty="0" smtClean="0"/>
              <a:t>Движения кистями рук, словно лепят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   </a:t>
            </a:r>
            <a:r>
              <a:rPr lang="ru-RU" sz="2000" b="1" dirty="0" smtClean="0"/>
              <a:t>снежок.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Скачет, скачет, словно зайчик!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То взлетает высоко,                        </a:t>
            </a:r>
            <a:r>
              <a:rPr lang="ru-RU" sz="2000" b="1" dirty="0" smtClean="0"/>
              <a:t>Руки вверх, тянутся на носочках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То умчится далеко                           </a:t>
            </a:r>
            <a:r>
              <a:rPr lang="ru-RU" sz="2000" b="1" dirty="0" smtClean="0"/>
              <a:t>Смотрят вдаль из-под «козырька»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Прыг-скок, прыг-скок! Непоседа наш дружок. </a:t>
            </a:r>
            <a:r>
              <a:rPr lang="ru-RU" sz="2000" b="1" dirty="0" smtClean="0"/>
              <a:t>Прыгают и хлопают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         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268760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Pictures\рамки\1264692470_slgg_2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4768"/>
            <a:ext cx="9324528" cy="69933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19256" cy="583264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</a:rPr>
              <a:t>                   Здоровье ребенка – это не только отсутствие болезней, но и полное физическое, психическое и социальное благополучие. Поэтому              оздоровление детей  в последние  годы  становится  приоритетным направлением  в  работе дошкольного образования. Педагоги и медики ищут новые приемы сохранения и укрепления здоровья детей, создают благоприятные условия для их внедрения, основываясь на результатах диагностики состояния здоровья и индивидуальных особенностях каждого ребенка.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8092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РЕЧЕВЫЕ ИГРЫ СО ЗВУЧАЩИМИ ЖЕСТАМИ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       «СОЛНЫШКО»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Солнышко, солнышко              </a:t>
            </a:r>
            <a:r>
              <a:rPr lang="ru-RU" sz="2000" b="1" dirty="0" smtClean="0"/>
              <a:t>Ритмичные хлопки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Выгляни в окошечко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Твои детки плачут                      </a:t>
            </a:r>
            <a:r>
              <a:rPr lang="ru-RU" sz="2000" b="1" dirty="0" smtClean="0"/>
              <a:t>Притопы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По камушкам скачут                  </a:t>
            </a:r>
            <a:r>
              <a:rPr lang="ru-RU" sz="2000" b="1" dirty="0" smtClean="0"/>
              <a:t>Легкие прыжки с хлопками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                                                     </a:t>
            </a:r>
            <a:endParaRPr lang="ru-RU" sz="2000" b="1" dirty="0" smtClean="0"/>
          </a:p>
          <a:p>
            <a:r>
              <a:rPr lang="ru-RU" sz="2400" b="1" dirty="0" smtClean="0">
                <a:solidFill>
                  <a:srgbClr val="00B050"/>
                </a:solidFill>
              </a:rPr>
              <a:t>«ЛИСТОПАД»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Осень, осень! Листопад!           </a:t>
            </a:r>
            <a:r>
              <a:rPr lang="ru-RU" sz="2000" b="1" dirty="0" smtClean="0"/>
              <a:t>Ритмичные хлопки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Лес осенний конопат                  </a:t>
            </a:r>
            <a:r>
              <a:rPr lang="ru-RU" sz="2000" b="1" dirty="0" smtClean="0"/>
              <a:t>Щелчки пальцами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Листья рыжие шуршат               </a:t>
            </a:r>
            <a:r>
              <a:rPr lang="ru-RU" sz="2000" b="1" dirty="0" smtClean="0"/>
              <a:t>Трут ладошкой о ладошку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И летят, летят, летят!                    </a:t>
            </a:r>
            <a:r>
              <a:rPr lang="ru-RU" sz="2000" b="1" dirty="0" smtClean="0"/>
              <a:t>Качают руками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8194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764704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МУЗЫКОТЕРАПИЯ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«КОТЯТА»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Маленькие котята – смешные ребята: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То в клубок свернутся, то снова развернутся.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Дети лежат на спине, руки вдоль туловища. Сгибают колени, ноги подтягивают к груди, обхватывают колени руками, возвращаются в исходное положение.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Чтобы спинка была гибкой, чтобы ножки были прытки,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Делают котятки для спины зарядку.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Дети лежат на спине, руки в «замке» за головой, ноги согнуты в коленях.   Наклон колен вправо, в исходное положение, наклон колен влево, в исходное положение.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Запыхтел паровоз, он котят гулять повез.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Дети сидят, ноги вместе, руки в упоре сзади. Сгибают ноги в коленях, подтягивают их к груди со звуком «</a:t>
            </a:r>
            <a:r>
              <a:rPr lang="ru-RU" sz="1600" b="1" dirty="0" err="1" smtClean="0">
                <a:solidFill>
                  <a:srgbClr val="002060"/>
                </a:solidFill>
              </a:rPr>
              <a:t>ф-ф</a:t>
            </a:r>
            <a:r>
              <a:rPr lang="ru-RU" sz="1600" b="1" dirty="0" smtClean="0">
                <a:solidFill>
                  <a:srgbClr val="002060"/>
                </a:solidFill>
              </a:rPr>
              <a:t>» на выдохе.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Скоро полдник у котят? У них животики урчат.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Дети сидят по-турецки, одна рука на животе, другая на груди. Вдох через нос, втягивают живот; выдох через рот, надувая живот.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Вот котята встали, до солнышка достали.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Дети стоят на полу, поднимают руки вверх, потягиваются.                             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«ПРОСЫПАЙТЕСЬ, ГЛАЗКИ»</a:t>
            </a:r>
          </a:p>
          <a:p>
            <a:pPr algn="ctr"/>
            <a:endParaRPr lang="ru-RU" sz="2400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                         Просыпайтесь, глазки! Глазки все проснулись?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                                Дети лежат на спине, легко поглаживают закрытые глаза.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                        Просыпайтесь, ушки! Ушки все проснулись?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                                                         Растирают ушки ладошками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                        Просыпайтесь, ручки! Ручки все проснулись?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                                                         Растирают руки от кисти до плеча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                       Просыпайтесь, ножки! Ножки все проснулись?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                                                             Стучат пяточками по кровати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                                               - Просыпайтесь, детки!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                                                     - Мы проснулись!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                                                  Потягиваются, затем хлопают в ладоши.</a:t>
            </a:r>
          </a:p>
          <a:p>
            <a:pPr>
              <a:buNone/>
            </a:pPr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10242" name="Picture 2" descr="C:\Users\1\Pictures\рамки\be576d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836712"/>
            <a:ext cx="46482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Pictures\рамки\1264692470_slgg_2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" y="-1270"/>
            <a:ext cx="9145692" cy="68592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B0F0"/>
                </a:solidFill>
              </a:rPr>
              <a:t>ЦЕЛЬ ПРОВОДИМОЙ РАБОТЫ:</a:t>
            </a:r>
          </a:p>
          <a:p>
            <a:r>
              <a:rPr lang="ru-RU" sz="1800" b="1" dirty="0" smtClean="0">
                <a:solidFill>
                  <a:srgbClr val="00B0F0"/>
                </a:solidFill>
              </a:rPr>
              <a:t>1.Сохранять и укреплять физическое и психическое здоровье детей.</a:t>
            </a:r>
          </a:p>
          <a:p>
            <a:r>
              <a:rPr lang="ru-RU" sz="1800" b="1" dirty="0" smtClean="0">
                <a:solidFill>
                  <a:srgbClr val="00B0F0"/>
                </a:solidFill>
              </a:rPr>
              <a:t>2. Создавать условия, обеспечивающие эмоциональное благополучие каждого ребенка.</a:t>
            </a:r>
          </a:p>
          <a:p>
            <a:r>
              <a:rPr lang="ru-RU" sz="1800" b="1" dirty="0" smtClean="0">
                <a:solidFill>
                  <a:srgbClr val="00B0F0"/>
                </a:solidFill>
              </a:rPr>
              <a:t>3. С помощью </a:t>
            </a:r>
            <a:r>
              <a:rPr lang="ru-RU" sz="1800" b="1" dirty="0" err="1" smtClean="0">
                <a:solidFill>
                  <a:srgbClr val="00B0F0"/>
                </a:solidFill>
              </a:rPr>
              <a:t>здоровьесберегающих</a:t>
            </a:r>
            <a:r>
              <a:rPr lang="ru-RU" sz="1800" b="1" dirty="0" smtClean="0">
                <a:solidFill>
                  <a:srgbClr val="00B0F0"/>
                </a:solidFill>
              </a:rPr>
              <a:t> технологий, повышать адаптивные возможности детского организма.</a:t>
            </a:r>
          </a:p>
          <a:p>
            <a:r>
              <a:rPr lang="ru-RU" sz="1800" b="1" dirty="0" smtClean="0">
                <a:solidFill>
                  <a:srgbClr val="00B0F0"/>
                </a:solidFill>
              </a:rPr>
              <a:t>4. Организовать музыкально-оздоровительную работу в ДОУ.</a:t>
            </a:r>
          </a:p>
          <a:p>
            <a:r>
              <a:rPr lang="ru-RU" sz="1800" b="1" dirty="0" smtClean="0">
                <a:solidFill>
                  <a:srgbClr val="00B0F0"/>
                </a:solidFill>
              </a:rPr>
              <a:t>5. Развитие музыкальных и творческих способностей.</a:t>
            </a:r>
          </a:p>
          <a:p>
            <a:r>
              <a:rPr lang="ru-RU" sz="1800" b="1" dirty="0" smtClean="0">
                <a:solidFill>
                  <a:srgbClr val="00B0F0"/>
                </a:solidFill>
              </a:rPr>
              <a:t>6. Формирование привычки к здоровому образу жизни.</a:t>
            </a:r>
            <a:endParaRPr lang="ru-RU" sz="1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Pictures\рамки\1264692470_slgg_2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80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ОБРАЗОВАТЕЛЬНЫЕ ЗАДАЧИ:</a:t>
            </a:r>
          </a:p>
          <a:p>
            <a:pPr algn="just"/>
            <a:r>
              <a:rPr lang="ru-RU" sz="1800" b="1" dirty="0" smtClean="0">
                <a:solidFill>
                  <a:schemeClr val="tx2"/>
                </a:solidFill>
              </a:rPr>
              <a:t>Развивать музыкальные и творческие способности в различных видах музыкальной деятельности, используя </a:t>
            </a:r>
            <a:r>
              <a:rPr lang="ru-RU" sz="1800" b="1" dirty="0" err="1" smtClean="0">
                <a:solidFill>
                  <a:schemeClr val="tx2"/>
                </a:solidFill>
              </a:rPr>
              <a:t>здоровьесберегающие</a:t>
            </a:r>
            <a:r>
              <a:rPr lang="ru-RU" sz="1800" b="1" dirty="0" smtClean="0">
                <a:solidFill>
                  <a:schemeClr val="tx2"/>
                </a:solidFill>
              </a:rPr>
              <a:t> технологии, исходя из возрастных и индивидуальных возможностей каждого ребенка, звуковую культуру речи воспитанников, связную речь и ее грамматический строй.</a:t>
            </a:r>
          </a:p>
          <a:p>
            <a:pPr algn="just"/>
            <a:r>
              <a:rPr lang="ru-RU" sz="1800" b="1" dirty="0" smtClean="0">
                <a:solidFill>
                  <a:schemeClr val="tx2"/>
                </a:solidFill>
              </a:rPr>
              <a:t>Формировать начала музыкальной культуры</a:t>
            </a:r>
          </a:p>
          <a:p>
            <a:pPr algn="just"/>
            <a:r>
              <a:rPr lang="ru-RU" sz="1800" b="1" dirty="0" smtClean="0">
                <a:solidFill>
                  <a:schemeClr val="tx2"/>
                </a:solidFill>
              </a:rPr>
              <a:t>Совершенствовать практическое употребление языковых единиц в речи детей в процессе общения со сверстниками и взрослыми.</a:t>
            </a:r>
          </a:p>
          <a:p>
            <a:pPr algn="just"/>
            <a:r>
              <a:rPr lang="ru-RU" sz="1800" b="1" dirty="0" smtClean="0">
                <a:solidFill>
                  <a:schemeClr val="tx2"/>
                </a:solidFill>
              </a:rPr>
              <a:t>Создавать предметно-развивающую среду и условия для формирования гармоничной, духовно богатой, физически здоровой личности.</a:t>
            </a:r>
            <a:endParaRPr lang="ru-RU" sz="1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Pictures\рамки\1264692470_slgg_2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274830" cy="68754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/>
                </a:solidFill>
              </a:rPr>
              <a:t>ВОСПИТАТЕЛЬНЫЕ ЗАДАЧИ: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Формировать положительное отношение ребенка к окружающему миру, к своей семье, сверстникам, самому себе.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Развивать у детей позитивную оценку действительности, взглядов, вкусов, идеалов с учетом ярко выраженных индивидуальных </a:t>
            </a:r>
            <a:r>
              <a:rPr lang="ru-RU" sz="1800" b="1" dirty="0" err="1" smtClean="0">
                <a:solidFill>
                  <a:schemeClr val="accent1"/>
                </a:solidFill>
              </a:rPr>
              <a:t>психофизитческих</a:t>
            </a:r>
            <a:r>
              <a:rPr lang="ru-RU" sz="1800" b="1" dirty="0" smtClean="0">
                <a:solidFill>
                  <a:schemeClr val="accent1"/>
                </a:solidFill>
              </a:rPr>
              <a:t> особенностей, проявлений одаренности в музыкальной деятельности в ДОУ .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Воспитывать уважительное отношение к культуре страны, народа, родного города, создавать положительную основу для воспитания патриотических чувств.</a:t>
            </a:r>
            <a:endParaRPr lang="ru-RU" sz="1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Pictures\рамки\1264692470_slgg_2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4" y="0"/>
            <a:ext cx="91199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ОЗДОРОВИТЕЛЬНЫЕ ЗАДАЧИ: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Сохранять и укреплять физическое и психическое здоровье.</a:t>
            </a:r>
          </a:p>
          <a:p>
            <a:r>
              <a:rPr lang="ru-RU" sz="1800" b="1" dirty="0" smtClean="0">
                <a:solidFill>
                  <a:schemeClr val="tx2"/>
                </a:solidFill>
              </a:rPr>
              <a:t>Создавать условия, обеспечивающие эмоциональное благополучие каждого ребенка.</a:t>
            </a:r>
          </a:p>
          <a:p>
            <a:r>
              <a:rPr lang="ru-RU" sz="1800" b="1" dirty="0">
                <a:solidFill>
                  <a:schemeClr val="tx2"/>
                </a:solidFill>
              </a:rPr>
              <a:t> </a:t>
            </a:r>
            <a:r>
              <a:rPr lang="ru-RU" sz="1800" b="1" dirty="0" smtClean="0">
                <a:solidFill>
                  <a:schemeClr val="tx2"/>
                </a:solidFill>
              </a:rPr>
              <a:t>С помощью </a:t>
            </a:r>
            <a:r>
              <a:rPr lang="ru-RU" sz="1800" b="1" dirty="0" err="1" smtClean="0">
                <a:solidFill>
                  <a:schemeClr val="tx2"/>
                </a:solidFill>
              </a:rPr>
              <a:t>здоровьесберегающих</a:t>
            </a:r>
            <a:r>
              <a:rPr lang="ru-RU" sz="1800" b="1" dirty="0" smtClean="0">
                <a:solidFill>
                  <a:schemeClr val="tx2"/>
                </a:solidFill>
              </a:rPr>
              <a:t> технологий повышать адаптивные возможности детского организма (активизировать защитные свойства, устойчивость к заболеваниям).</a:t>
            </a:r>
            <a:endParaRPr lang="ru-RU" sz="1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Pictures\рамки\1264692470_slgg_2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/>
                </a:solidFill>
              </a:rPr>
              <a:t>РЕЗУЛЬТАТАМИ </a:t>
            </a:r>
            <a:r>
              <a:rPr lang="ru-RU" sz="1800" b="1" dirty="0" smtClean="0">
                <a:solidFill>
                  <a:schemeClr val="accent1"/>
                </a:solidFill>
              </a:rPr>
              <a:t>этой музыкально-оздоровительной работы являются: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1.Повышение уровня развития музыкальных и творческих способностей детей.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2. Стабильность эмоционального благополучия каждого ребенка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3. Повышение уровня речевого развития.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4. Снижение уровня заболеваемости ( в большей степени простудными заболеваниями.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5. Стабильность физической и умственной работоспособности во всех сезонах года независимо от погоды.</a:t>
            </a:r>
          </a:p>
          <a:p>
            <a:endParaRPr lang="ru-RU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Pictures\рамки\1264692470_slgg_2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326" y="0"/>
            <a:ext cx="9167326" cy="68754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Музыкально-оздоровительная работа в ДОУ – это организованный педагогический процесс, направленный на развитие музыкальных и творческих способностей детей, сохранение и укрепление их психофизического здоровья с целью формирования полноценной личности ребенка.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Pictures\рамки\1264692470_slgg_2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/>
                </a:solidFill>
              </a:rPr>
              <a:t>Система музыкально – оздоровительной работы предполагает использование разнообразных </a:t>
            </a:r>
            <a:r>
              <a:rPr lang="ru-RU" sz="2400" b="1" dirty="0" err="1" smtClean="0">
                <a:solidFill>
                  <a:schemeClr val="accent1"/>
                </a:solidFill>
              </a:rPr>
              <a:t>здоровьесберегающих</a:t>
            </a:r>
            <a:r>
              <a:rPr lang="ru-RU" sz="2400" b="1" dirty="0" smtClean="0">
                <a:solidFill>
                  <a:schemeClr val="accent1"/>
                </a:solidFill>
              </a:rPr>
              <a:t> технологий: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1. </a:t>
            </a:r>
            <a:r>
              <a:rPr lang="ru-RU" sz="1800" b="1" dirty="0" err="1" smtClean="0">
                <a:solidFill>
                  <a:schemeClr val="accent1"/>
                </a:solidFill>
              </a:rPr>
              <a:t>Валеологические</a:t>
            </a:r>
            <a:r>
              <a:rPr lang="ru-RU" sz="1800" b="1" dirty="0" smtClean="0">
                <a:solidFill>
                  <a:schemeClr val="accent1"/>
                </a:solidFill>
              </a:rPr>
              <a:t> </a:t>
            </a:r>
            <a:r>
              <a:rPr lang="ru-RU" sz="1800" b="1" dirty="0" err="1" smtClean="0">
                <a:solidFill>
                  <a:schemeClr val="accent1"/>
                </a:solidFill>
              </a:rPr>
              <a:t>песенки-распевки</a:t>
            </a:r>
            <a:endParaRPr lang="ru-RU" sz="1800" b="1" dirty="0" smtClean="0">
              <a:solidFill>
                <a:schemeClr val="accent1"/>
              </a:solidFill>
            </a:endParaRPr>
          </a:p>
          <a:p>
            <a:r>
              <a:rPr lang="ru-RU" sz="1800" b="1" dirty="0" smtClean="0">
                <a:solidFill>
                  <a:schemeClr val="accent1"/>
                </a:solidFill>
              </a:rPr>
              <a:t>2 Дыхательная гимнастика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3.Артикуляционная гимнастика, оздоровительные и </a:t>
            </a:r>
            <a:r>
              <a:rPr lang="ru-RU" sz="1800" b="1" dirty="0" err="1" smtClean="0">
                <a:solidFill>
                  <a:schemeClr val="accent1"/>
                </a:solidFill>
              </a:rPr>
              <a:t>фонопедические</a:t>
            </a:r>
            <a:r>
              <a:rPr lang="ru-RU" sz="1800" b="1" dirty="0" smtClean="0">
                <a:solidFill>
                  <a:schemeClr val="accent1"/>
                </a:solidFill>
              </a:rPr>
              <a:t> упражнения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4. Игровой массаж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5. </a:t>
            </a:r>
            <a:r>
              <a:rPr lang="ru-RU" sz="1800" b="1" dirty="0" err="1" smtClean="0">
                <a:solidFill>
                  <a:schemeClr val="accent1"/>
                </a:solidFill>
              </a:rPr>
              <a:t>Самомассаж</a:t>
            </a:r>
            <a:endParaRPr lang="ru-RU" sz="1800" b="1" dirty="0" smtClean="0">
              <a:solidFill>
                <a:schemeClr val="accent1"/>
              </a:solidFill>
            </a:endParaRPr>
          </a:p>
          <a:p>
            <a:r>
              <a:rPr lang="ru-RU" sz="1800" b="1" dirty="0" smtClean="0">
                <a:solidFill>
                  <a:schemeClr val="accent1"/>
                </a:solidFill>
              </a:rPr>
              <a:t>6. Пальчиковые игры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7.Речевые игры</a:t>
            </a:r>
          </a:p>
          <a:p>
            <a:r>
              <a:rPr lang="ru-RU" sz="1800" b="1" dirty="0" smtClean="0">
                <a:solidFill>
                  <a:schemeClr val="accent1"/>
                </a:solidFill>
              </a:rPr>
              <a:t>8. Музыкотерапия</a:t>
            </a:r>
          </a:p>
          <a:p>
            <a:endParaRPr lang="ru-RU" sz="1800" b="1" dirty="0" smtClean="0">
              <a:solidFill>
                <a:schemeClr val="accent1"/>
              </a:solidFill>
            </a:endParaRPr>
          </a:p>
          <a:p>
            <a:endParaRPr lang="ru-RU" sz="1800" dirty="0" smtClean="0">
              <a:solidFill>
                <a:srgbClr val="00B050"/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1937</Words>
  <Application>Microsoft Office PowerPoint</Application>
  <PresentationFormat>Экран (4:3)</PresentationFormat>
  <Paragraphs>235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                   Здоровье ребенка – это не только отсутствие болезней, но и полное физическое, психическое и социальное благополучие. Поэтому              оздоровление детей  в последние  годы  становится  приоритетным направлением  в  работе дошкольного образования. Педагоги и медики ищут новые приемы сохранения и укрепления здоровья детей, создают благоприятные условия для их внедрения, основываясь на результатах диагностики состояния здоровья и индивидуальных особенностях каждого ребенка.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ВАЛЕОЛОГИЧЕСКИЕ ПЕСЕНКИ-РАСПЕВКИ</vt:lpstr>
      <vt:lpstr>Слайд 11</vt:lpstr>
      <vt:lpstr>ДЫХАТЕЛЬНАЯ ГИМНАСТИКА</vt:lpstr>
      <vt:lpstr>Слайд 13</vt:lpstr>
      <vt:lpstr>ФОНОПЕДИЧЕСКИЕ УПРАЖНЕНИЯ</vt:lpstr>
      <vt:lpstr>Слайд 15</vt:lpstr>
      <vt:lpstr>АРТИКУЛЯЦИОННЫЕ УПРАЖНЕНИЯ</vt:lpstr>
      <vt:lpstr>ИГРОВОЙ МАССАЖ</vt:lpstr>
      <vt:lpstr>ОЗДОРОВИТЕЛЬНЫЙ САМОМАССАЖ</vt:lpstr>
      <vt:lpstr>ПАЛЬЧИКОВЫЕ ИГРЫ</vt:lpstr>
      <vt:lpstr>РЕЧЕВЫЕ ИГРЫ СО ЗВУЧАЩИМИ ЖЕСТАМИ</vt:lpstr>
      <vt:lpstr>МУЗЫКОТЕРАПИЯ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ДЛЯ ВОСПИТАТЕЛЕЙ «ЗДОРОВЬЕ СБЕРЕГАЮЩИЕ ТЕХНОЛОГИИ В ДОУ»</dc:title>
  <dc:creator>Николай</dc:creator>
  <cp:lastModifiedBy>Николай</cp:lastModifiedBy>
  <cp:revision>98</cp:revision>
  <dcterms:created xsi:type="dcterms:W3CDTF">2016-12-14T23:53:02Z</dcterms:created>
  <dcterms:modified xsi:type="dcterms:W3CDTF">2016-12-25T15:26:08Z</dcterms:modified>
</cp:coreProperties>
</file>