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57" r:id="rId3"/>
    <p:sldId id="268" r:id="rId4"/>
    <p:sldId id="267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11" autoAdjust="0"/>
    <p:restoredTop sz="94675" autoAdjust="0"/>
  </p:normalViewPr>
  <p:slideViewPr>
    <p:cSldViewPr>
      <p:cViewPr varScale="1">
        <p:scale>
          <a:sx n="67" d="100"/>
          <a:sy n="67" d="100"/>
        </p:scale>
        <p:origin x="-120" y="-9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Сходства и различия</c:v>
                </c:pt>
              </c:strCache>
            </c:strRef>
          </c:tx>
          <c:dPt>
            <c:idx val="0"/>
            <c:spPr>
              <a:solidFill>
                <a:srgbClr val="7030A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cat>
            <c:strRef>
              <c:f>Лист1!$A$2:$A$5</c:f>
              <c:strCache>
                <c:ptCount val="2"/>
                <c:pt idx="0">
                  <c:v>различия</c:v>
                </c:pt>
                <c:pt idx="1">
                  <c:v>сходства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6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 baseline="0"/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7987386993292498"/>
          <c:y val="0.32303399575053132"/>
          <c:w val="0.30623724117818579"/>
          <c:h val="0.31018185226846673"/>
        </c:manualLayout>
      </c:layout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4DA3-ED02-40A4-8381-E7BC6178B562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837839-241E-4B0E-9868-2E993EA9DA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4DA3-ED02-40A4-8381-E7BC6178B562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7839-241E-4B0E-9868-2E993EA9D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4DA3-ED02-40A4-8381-E7BC6178B562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7839-241E-4B0E-9868-2E993EA9D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2CC4DA3-ED02-40A4-8381-E7BC6178B562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A837839-241E-4B0E-9868-2E993EA9DA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4DA3-ED02-40A4-8381-E7BC6178B562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7839-241E-4B0E-9868-2E993EA9DA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4DA3-ED02-40A4-8381-E7BC6178B562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7839-241E-4B0E-9868-2E993EA9DA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7839-241E-4B0E-9868-2E993EA9DA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4DA3-ED02-40A4-8381-E7BC6178B562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4DA3-ED02-40A4-8381-E7BC6178B562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7839-241E-4B0E-9868-2E993EA9DA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4DA3-ED02-40A4-8381-E7BC6178B562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7839-241E-4B0E-9868-2E993EA9D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2CC4DA3-ED02-40A4-8381-E7BC6178B562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837839-241E-4B0E-9868-2E993EA9DA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4DA3-ED02-40A4-8381-E7BC6178B562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837839-241E-4B0E-9868-2E993EA9DA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2CC4DA3-ED02-40A4-8381-E7BC6178B562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A837839-241E-4B0E-9868-2E993EA9DA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57165"/>
            <a:ext cx="4786346" cy="3060145"/>
          </a:xfrm>
          <a:prstGeom prst="rect">
            <a:avLst/>
          </a:prstGeom>
          <a:noFill/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5" name="Рисунок 4" descr="008[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428604"/>
            <a:ext cx="2577236" cy="56435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71868" y="3714752"/>
            <a:ext cx="50720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Book Antiqua" pitchFamily="18" charset="0"/>
              </a:rPr>
              <a:t>По следам динозавров: сходства и различия тираннозавра и диплодока.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реп тиранн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4857784" cy="3323989"/>
          </a:xfrm>
          <a:prstGeom prst="rect">
            <a:avLst/>
          </a:prstGeom>
        </p:spPr>
      </p:pic>
      <p:pic>
        <p:nvPicPr>
          <p:cNvPr id="3" name="Рисунок 2" descr="череп диплодо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3643314"/>
            <a:ext cx="3492794" cy="26857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00694" y="428604"/>
            <a:ext cx="32861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Зубы первого ящера были острыми, как ножи, 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2714612" y="1785926"/>
            <a:ext cx="2714644" cy="571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785786" y="4206399"/>
            <a:ext cx="371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prstClr val="white"/>
              </a:solidFill>
            </a:endParaRPr>
          </a:p>
          <a:p>
            <a:r>
              <a:rPr lang="ru-RU" dirty="0" smtClean="0">
                <a:solidFill>
                  <a:prstClr val="white"/>
                </a:solidFill>
              </a:rPr>
              <a:t>а безобидный великан имел плоские зубы похожие на прищепку.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857488" y="5143512"/>
            <a:ext cx="2571768" cy="2857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6" y="428605"/>
          <a:ext cx="7500990" cy="6253213"/>
        </p:xfrm>
        <a:graphic>
          <a:graphicData uri="http://schemas.openxmlformats.org/drawingml/2006/table">
            <a:tbl>
              <a:tblPr/>
              <a:tblGrid>
                <a:gridCol w="2332814"/>
                <a:gridCol w="2528602"/>
                <a:gridCol w="2639574"/>
              </a:tblGrid>
              <a:tr h="7479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признаки сходства и различия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тираннозавр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диплодок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4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период существования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меловой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юрский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8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место обитания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Северная Америка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Северная Америка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9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способ передвижения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 двух задних конечностях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 четырех конечностях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9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размер головы</a:t>
                      </a:r>
                      <a:endParaRPr lang="ru-RU" sz="1800" baseline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1,5 метра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величина и форма лошадиной головы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9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строение зубов</a:t>
                      </a:r>
                      <a:endParaRPr lang="ru-RU" sz="1800" baseline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острые зубы длиной 30 см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плоские зубы похожие на прищепку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8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высота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метров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метров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8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длина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 метров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27 метров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8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масса</a:t>
                      </a:r>
                      <a:endParaRPr lang="ru-RU" sz="1800" baseline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тонн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 тонн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9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пища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крупные динозавры и другие рептилии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зелень</a:t>
                      </a:r>
                      <a:endParaRPr lang="ru-RU" sz="1800" baseline="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057" marR="580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Таким образом, анализируя сходства и различия тираннозавра и диплодока, пришел к выводу, что между этими рептилиями преобладают различия над сходствами и, причем, с большим разрывом. Это хорошо заметно на представленной диаграмме.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828800" y="18288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28662" y="5143512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Существует одно главное явление, которое объединяет не только этих рептилий, но и всех остальных, проживающих в те периоды – гибель растений, которая прямо или косвенно лишила всех корма, как хищников, так и травоядных.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noFill/>
        </p:spPr>
        <p:txBody>
          <a:bodyPr>
            <a:normAutofit fontScale="90000"/>
          </a:bodyPr>
          <a:lstStyle/>
          <a:p>
            <a:pPr algn="l">
              <a:lnSpc>
                <a:spcPct val="200000"/>
              </a:lnSpc>
            </a:pP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</a:rPr>
              <a:t>    Цель работы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</a:rPr>
              <a:t>:</a:t>
            </a:r>
            <a:r>
              <a:rPr lang="ru-RU" sz="16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000000"/>
                </a:solidFill>
                <a:latin typeface="Times New Roman" pitchFamily="18" charset="0"/>
              </a:rPr>
              <a:t>изучить </a:t>
            </a:r>
            <a:r>
              <a:rPr lang="ru-RU" sz="2000" i="1" dirty="0">
                <a:solidFill>
                  <a:srgbClr val="000000"/>
                </a:solidFill>
                <a:latin typeface="Times New Roman" pitchFamily="18" charset="0"/>
              </a:rPr>
              <a:t>исторические и современные материалы по данной теме и выявить </a:t>
            </a:r>
            <a:r>
              <a:rPr lang="ru-RU" sz="2000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br>
              <a:rPr lang="ru-RU" sz="2000" i="1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2000" i="1" dirty="0" smtClean="0">
                <a:solidFill>
                  <a:srgbClr val="000000"/>
                </a:solidFill>
                <a:latin typeface="Times New Roman" pitchFamily="18" charset="0"/>
              </a:rPr>
              <a:t>                                          сходства </a:t>
            </a:r>
            <a:r>
              <a:rPr lang="ru-RU" sz="2000" i="1" dirty="0">
                <a:solidFill>
                  <a:srgbClr val="000000"/>
                </a:solidFill>
                <a:latin typeface="Times New Roman" pitchFamily="18" charset="0"/>
              </a:rPr>
              <a:t>и различия тираннозавров и диплодоков</a:t>
            </a:r>
            <a:r>
              <a:rPr lang="ru-RU" sz="2000" i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br>
              <a:rPr lang="ru-RU" sz="2000" i="1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2000" i="1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sz="2000" i="1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sz="1600" i="1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1600" i="1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sz="1600" i="1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sz="1600" i="1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sz="1600" i="1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1400" i="1" dirty="0">
                <a:latin typeface="Times New Roman" pitchFamily="18" charset="0"/>
              </a:rPr>
              <a:t/>
            </a:r>
            <a:br>
              <a:rPr lang="ru-RU" sz="1400" i="1" dirty="0">
                <a:latin typeface="Times New Roman" pitchFamily="18" charset="0"/>
              </a:rPr>
            </a:br>
            <a:r>
              <a:rPr lang="ru-RU" sz="1400" i="1" dirty="0">
                <a:latin typeface="Times New Roman" pitchFamily="18" charset="0"/>
              </a:rPr>
              <a:t/>
            </a:r>
            <a:br>
              <a:rPr lang="ru-RU" sz="1400" i="1" dirty="0">
                <a:latin typeface="Times New Roman" pitchFamily="18" charset="0"/>
              </a:rPr>
            </a:br>
            <a:r>
              <a:rPr lang="ru-RU" sz="1400" i="1" dirty="0">
                <a:latin typeface="Times New Roman" pitchFamily="18" charset="0"/>
              </a:rPr>
              <a:t/>
            </a:r>
            <a:br>
              <a:rPr lang="ru-RU" sz="1400" i="1" dirty="0">
                <a:latin typeface="Times New Roman" pitchFamily="18" charset="0"/>
              </a:rPr>
            </a:br>
            <a:r>
              <a:rPr lang="ru-RU" sz="1400" i="1" dirty="0">
                <a:latin typeface="Times New Roman" pitchFamily="18" charset="0"/>
              </a:rPr>
              <a:t/>
            </a:r>
            <a:br>
              <a:rPr lang="ru-RU" sz="1400" i="1" dirty="0">
                <a:latin typeface="Times New Roman" pitchFamily="18" charset="0"/>
              </a:rPr>
            </a:br>
            <a:r>
              <a:rPr lang="ru-RU" sz="1400" i="1" dirty="0">
                <a:latin typeface="Times New Roman" pitchFamily="18" charset="0"/>
              </a:rPr>
              <a:t/>
            </a:r>
            <a:br>
              <a:rPr lang="ru-RU" sz="1400" i="1" dirty="0">
                <a:latin typeface="Times New Roman" pitchFamily="18" charset="0"/>
              </a:rPr>
            </a:br>
            <a:r>
              <a:rPr lang="ru-RU" sz="1400" i="1" dirty="0">
                <a:latin typeface="Times New Roman" pitchFamily="18" charset="0"/>
              </a:rPr>
              <a:t/>
            </a:r>
            <a:br>
              <a:rPr lang="ru-RU" sz="1400" i="1" dirty="0">
                <a:latin typeface="Times New Roman" pitchFamily="18" charset="0"/>
              </a:rPr>
            </a:b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2000240"/>
            <a:ext cx="3500462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</a:rPr>
              <a:t>Задачи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14282" y="2714620"/>
            <a:ext cx="2143108" cy="107157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latin typeface="Times New Roman" pitchFamily="18" charset="0"/>
              </a:rPr>
              <a:t>собрать информацию по теме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571736" y="3357562"/>
            <a:ext cx="2571768" cy="121444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latin typeface="Times New Roman" pitchFamily="18" charset="0"/>
              </a:rPr>
              <a:t>обобщить собранную информацию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715008" y="2714620"/>
            <a:ext cx="2714644" cy="142876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latin typeface="Times New Roman" pitchFamily="18" charset="0"/>
              </a:rPr>
              <a:t>свести сходства и различия рептилий в таблицу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85720" y="4643446"/>
            <a:ext cx="2643206" cy="128588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latin typeface="Times New Roman" pitchFamily="18" charset="0"/>
              </a:rPr>
              <a:t>провести анкетирование одноклассников по данной теме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286116" y="4857760"/>
            <a:ext cx="2286016" cy="135732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latin typeface="Times New Roman" pitchFamily="18" charset="0"/>
              </a:rPr>
              <a:t>сделать выводы о проделанной работе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857884" y="4857760"/>
            <a:ext cx="3071834" cy="100013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latin typeface="Times New Roman" pitchFamily="18" charset="0"/>
              </a:rPr>
              <a:t>выступить перед одноклассниками</a:t>
            </a:r>
            <a:endParaRPr lang="ru-RU" dirty="0"/>
          </a:p>
        </p:txBody>
      </p:sp>
      <p:cxnSp>
        <p:nvCxnSpPr>
          <p:cNvPr id="12" name="Прямая со стрелкой 11"/>
          <p:cNvCxnSpPr>
            <a:stCxn id="3" idx="1"/>
          </p:cNvCxnSpPr>
          <p:nvPr/>
        </p:nvCxnSpPr>
        <p:spPr>
          <a:xfrm rot="10800000" flipV="1">
            <a:off x="1714480" y="2214554"/>
            <a:ext cx="928694" cy="50006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7" idx="0"/>
          </p:cNvCxnSpPr>
          <p:nvPr/>
        </p:nvCxnSpPr>
        <p:spPr>
          <a:xfrm rot="5400000">
            <a:off x="1160836" y="2875356"/>
            <a:ext cx="2214578" cy="132160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5" idx="0"/>
          </p:cNvCxnSpPr>
          <p:nvPr/>
        </p:nvCxnSpPr>
        <p:spPr>
          <a:xfrm rot="5400000">
            <a:off x="3536149" y="2750339"/>
            <a:ext cx="928694" cy="28575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4071934" y="3357562"/>
            <a:ext cx="2500330" cy="64294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4286248" y="3214686"/>
            <a:ext cx="2643206" cy="107157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3" idx="3"/>
          </p:cNvCxnSpPr>
          <p:nvPr/>
        </p:nvCxnSpPr>
        <p:spPr>
          <a:xfrm>
            <a:off x="6143636" y="2214554"/>
            <a:ext cx="642942" cy="50006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001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000240"/>
            <a:ext cx="3614830" cy="3929066"/>
          </a:xfrm>
          <a:prstGeom prst="rect">
            <a:avLst/>
          </a:prstGeom>
        </p:spPr>
      </p:pic>
      <p:pic>
        <p:nvPicPr>
          <p:cNvPr id="3" name="Рисунок 2" descr="P10001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2000240"/>
            <a:ext cx="3749710" cy="392909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0034" y="428604"/>
            <a:ext cx="4286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Описание 120 динозавров, а также многих других существ, живших в то далекое время, я прочел  в книге </a:t>
            </a:r>
            <a:r>
              <a:rPr lang="ru-RU" dirty="0" err="1" smtClean="0"/>
              <a:t>Пайпа</a:t>
            </a:r>
            <a:r>
              <a:rPr lang="ru-RU" dirty="0" smtClean="0"/>
              <a:t> Д. «Динозавры от А до Я. Детская энциклопедия».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57752" y="571480"/>
            <a:ext cx="3929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 местах обитания, питании и строении скелетов этих рептилий узнал из энциклопедии </a:t>
            </a:r>
            <a:r>
              <a:rPr lang="ru-RU" dirty="0" err="1" smtClean="0"/>
              <a:t>Саймона</a:t>
            </a:r>
            <a:r>
              <a:rPr lang="ru-RU" dirty="0" smtClean="0"/>
              <a:t> </a:t>
            </a:r>
            <a:r>
              <a:rPr lang="ru-RU" dirty="0" err="1" smtClean="0"/>
              <a:t>Магфорда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6000768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Из статьи «Динозавры» в журнале /Древо познания: Животные и растения» выяснил,  кто занимается изучением динозавров.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INOZ_Rog_02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3095625" cy="3357586"/>
          </a:xfrm>
          <a:prstGeom prst="rect">
            <a:avLst/>
          </a:prstGeom>
        </p:spPr>
      </p:pic>
      <p:pic>
        <p:nvPicPr>
          <p:cNvPr id="3" name="Рисунок 2" descr="1010292_1195376047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4071942"/>
            <a:ext cx="2643206" cy="2286000"/>
          </a:xfrm>
          <a:prstGeom prst="rect">
            <a:avLst/>
          </a:prstGeom>
        </p:spPr>
      </p:pic>
      <p:pic>
        <p:nvPicPr>
          <p:cNvPr id="4" name="Рисунок 3" descr="1196706598-8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16" y="357166"/>
            <a:ext cx="1976436" cy="28956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28992" y="285728"/>
            <a:ext cx="34290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Динозаврами называют группу невероятно разнообразных ящеров, которые около 150 млн. лет назад были хозяевами земной суши. Чтобы познакомиться с динозаврами, надо изучать их </a:t>
            </a:r>
            <a:r>
              <a:rPr lang="ru-RU" dirty="0" smtClean="0"/>
              <a:t>окаменелости</a:t>
            </a:r>
            <a:r>
              <a:rPr lang="ru-RU" dirty="0" smtClean="0"/>
              <a:t>. Так называют найденные останки организмов, которые за миллионы лет превратились в камень. Их исследуют ученые-палеонтологи.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4429132"/>
            <a:ext cx="39290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Сравнивая ископаемые останки динозавров со строением современных животных, палеонтологи делают выводы о том, как выглядели древние ящеры, как жили и умирали.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yranno реконст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357166"/>
            <a:ext cx="3143272" cy="1736658"/>
          </a:xfrm>
          <a:prstGeom prst="rect">
            <a:avLst/>
          </a:prstGeom>
        </p:spPr>
      </p:pic>
      <p:pic>
        <p:nvPicPr>
          <p:cNvPr id="4" name="Рисунок 3" descr="550px-North_America_(orthographic_projection).svg[1]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3000372"/>
            <a:ext cx="2905126" cy="2905126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 rot="5400000">
            <a:off x="1643042" y="2428868"/>
            <a:ext cx="1857388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43438" y="500042"/>
            <a:ext cx="4143372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Конец мелового периода был временем огромных хищных динозавров. Самым свирепым из них считается тираннозавр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рекс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тирекс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т. е.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царственный ящер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тиран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который обитал на территории нынешней Северной Америки.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Диплодок считается так же одним из крупных  рептилий, но только юрского периода, который как и тираннозавр  обитал в Северной Америки.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Рисунок 8" descr="diplodok_06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4286256"/>
            <a:ext cx="3795708" cy="1829977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rot="10800000">
            <a:off x="2786050" y="4500570"/>
            <a:ext cx="2571768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10001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1785926"/>
            <a:ext cx="5715007" cy="1870656"/>
          </a:xfrm>
          <a:prstGeom prst="rect">
            <a:avLst/>
          </a:prstGeom>
        </p:spPr>
      </p:pic>
      <p:pic>
        <p:nvPicPr>
          <p:cNvPr id="5" name="Рисунок 4" descr="P10001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4071942"/>
            <a:ext cx="8587628" cy="22666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786" y="857232"/>
            <a:ext cx="4078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Высота рептилий достигала 5 метров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Основное различие этих рептилий заключается в том, что первый являлся хищником.</a:t>
            </a:r>
            <a:endParaRPr lang="ru-RU" dirty="0"/>
          </a:p>
        </p:txBody>
      </p:sp>
      <p:pic>
        <p:nvPicPr>
          <p:cNvPr id="3" name="Рисунок 2" descr="tyrannosaurus_04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1285860"/>
            <a:ext cx="4563089" cy="264320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1472" y="4500570"/>
            <a:ext cx="2444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второй – травоядным</a:t>
            </a:r>
            <a:endParaRPr lang="ru-RU" dirty="0"/>
          </a:p>
        </p:txBody>
      </p:sp>
      <p:pic>
        <p:nvPicPr>
          <p:cNvPr id="5" name="Рисунок 4" descr="диплодок фот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4643446"/>
            <a:ext cx="4581540" cy="1706624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001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4429132"/>
            <a:ext cx="2755473" cy="1976430"/>
          </a:xfrm>
          <a:prstGeom prst="rect">
            <a:avLst/>
          </a:prstGeom>
        </p:spPr>
      </p:pic>
      <p:pic>
        <p:nvPicPr>
          <p:cNvPr id="3" name="Рисунок 2" descr="P10001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428604"/>
            <a:ext cx="4059756" cy="38576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29124" y="642918"/>
            <a:ext cx="457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Голова тираннозавра длиной в 1,5 метра наводила ужас своими размерами.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 диплодока голова величиной и формой напоминала лошадиную. По сравнению с общими размерами тела она была мелкой.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Еще одно немаловажное различие:</a:t>
            </a:r>
            <a:endParaRPr lang="ru-RU" dirty="0"/>
          </a:p>
        </p:txBody>
      </p:sp>
      <p:pic>
        <p:nvPicPr>
          <p:cNvPr id="4" name="Рисунок 3" descr="008[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428604"/>
            <a:ext cx="1924769" cy="4214822"/>
          </a:xfrm>
          <a:prstGeom prst="rect">
            <a:avLst/>
          </a:prstGeom>
        </p:spPr>
      </p:pic>
      <p:pic>
        <p:nvPicPr>
          <p:cNvPr id="5" name="Рисунок 4" descr="25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000372"/>
            <a:ext cx="5715040" cy="34350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3108" y="92867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тирекс</a:t>
            </a:r>
            <a:r>
              <a:rPr lang="ru-RU" dirty="0" smtClean="0"/>
              <a:t> передвигался на двух задних конечностях, крошечные двупалые «руки» ящер практически не использовал, вырывал из туши куски мяса с костями и глотал не прожевывая;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4714884"/>
            <a:ext cx="28575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диплодок сохранял горизонтальное положение, передвигался на четырех </a:t>
            </a:r>
            <a:r>
              <a:rPr lang="ru-RU" dirty="0" err="1" smtClean="0"/>
              <a:t>столбовидных</a:t>
            </a:r>
            <a:r>
              <a:rPr lang="ru-RU" dirty="0" smtClean="0"/>
              <a:t> ногах.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пия Презентация Динозавры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Копия Презентация Динозавры</Template>
  <TotalTime>9</TotalTime>
  <Words>521</Words>
  <Application>Microsoft Office PowerPoint</Application>
  <PresentationFormat>Экран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Копия Презентация Динозавры</vt:lpstr>
      <vt:lpstr>Слайд 1</vt:lpstr>
      <vt:lpstr>    Цель работы: изучить исторические и современные материалы по данной теме и выявить                                             сходства и различия тираннозавров и диплодоков.        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2010-01-26T14:42:44Z</dcterms:created>
  <dcterms:modified xsi:type="dcterms:W3CDTF">2010-03-21T11:56:27Z</dcterms:modified>
</cp:coreProperties>
</file>