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3" r:id="rId9"/>
    <p:sldId id="262" r:id="rId10"/>
    <p:sldId id="264" r:id="rId11"/>
    <p:sldId id="267" r:id="rId12"/>
    <p:sldId id="266" r:id="rId13"/>
    <p:sldId id="268" r:id="rId14"/>
    <p:sldId id="270" r:id="rId15"/>
    <p:sldId id="269" r:id="rId16"/>
    <p:sldId id="274" r:id="rId17"/>
    <p:sldId id="275" r:id="rId18"/>
    <p:sldId id="276" r:id="rId19"/>
    <p:sldId id="272" r:id="rId20"/>
    <p:sldId id="271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20FDB7-818F-420F-AAF6-B1A447340D2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3B6B7E-7141-49E4-940D-DDA8B7EE81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useum.ru/alb/image.asp?5276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tatmedia.com/tat/news/show/23456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400800" cy="45719"/>
          </a:xfrm>
        </p:spPr>
        <p:txBody>
          <a:bodyPr>
            <a:normAutofit fontScale="25000" lnSpcReduction="20000"/>
          </a:bodyPr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4"/>
            <a:ext cx="7175351" cy="4160753"/>
          </a:xfrm>
        </p:spPr>
        <p:txBody>
          <a:bodyPr>
            <a:normAutofit/>
          </a:bodyPr>
          <a:lstStyle/>
          <a:p>
            <a:r>
              <a:rPr lang="ru-RU" dirty="0" err="1" smtClean="0"/>
              <a:t>Эш</a:t>
            </a:r>
            <a:r>
              <a:rPr lang="ru-RU" dirty="0" smtClean="0"/>
              <a:t> </a:t>
            </a:r>
            <a:r>
              <a:rPr lang="ru-RU" dirty="0" err="1" smtClean="0"/>
              <a:t>эшк</a:t>
            </a:r>
            <a:r>
              <a:rPr lang="tt-RU" dirty="0" smtClean="0"/>
              <a:t>ә өйрәтә</a:t>
            </a:r>
            <a:br>
              <a:rPr lang="tt-RU" dirty="0" smtClean="0"/>
            </a:br>
            <a:r>
              <a:rPr lang="tt-RU" dirty="0" smtClean="0"/>
              <a:t>Ф. Яруллин “ Эшнең аның берние юк”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50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819800" y="5608564"/>
            <a:ext cx="6512511" cy="45719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01408" cy="4857720"/>
          </a:xfrm>
        </p:spPr>
        <p:txBody>
          <a:bodyPr>
            <a:normAutofit/>
          </a:bodyPr>
          <a:lstStyle/>
          <a:p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...Гомер буе җыйган күкрәк көчен</a:t>
            </a:r>
            <a:b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Сынар чакта эшнең зурында,</a:t>
            </a:r>
            <a:b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Канатлары сынган бөркет кебек</a:t>
            </a:r>
            <a:b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Ятамын мин, дуслар, урында...</a:t>
            </a:r>
            <a:b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Фәнис Яруллин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001" y="3284984"/>
            <a:ext cx="4578370" cy="3286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3068960"/>
            <a:ext cx="3816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t-RU" dirty="0"/>
              <a:t> </a:t>
            </a:r>
            <a:r>
              <a:rPr lang="tt-RU" dirty="0" smtClean="0"/>
              <a:t>   Армиядә хезмәт иткәндә ул спорт белән мавыга.Бәхетсезлеккә каршы, спорт күнегүләренең берсендә “Кояш” дигән фигура ясаган вакытта, турниктан егылып төшеп, умыртка сөяген имгәтә һәм гомергә </a:t>
            </a:r>
            <a:r>
              <a:rPr lang="tt-RU" dirty="0"/>
              <a:t>йөри алмас хәлдә кала.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5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21128"/>
          </a:xfrm>
        </p:spPr>
        <p:txBody>
          <a:bodyPr/>
          <a:lstStyle/>
          <a:p>
            <a:pPr algn="l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1970 нче елда Казан университетын тәмамлый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кду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731838"/>
            <a:ext cx="3528392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549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Диплом </a:t>
            </a:r>
            <a:r>
              <a:rPr lang="ru-RU" sz="48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алган</a:t>
            </a: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көне</a:t>
            </a:r>
            <a:endParaRPr lang="ru-RU" dirty="0"/>
          </a:p>
        </p:txBody>
      </p:sp>
      <p:pic>
        <p:nvPicPr>
          <p:cNvPr id="6" name="Picture 21" descr="с писателями за столом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20688"/>
            <a:ext cx="51125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310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5515167"/>
            <a:ext cx="6512511" cy="45719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741368" cy="3474720"/>
          </a:xfrm>
        </p:spPr>
        <p:txBody>
          <a:bodyPr>
            <a:noAutofit/>
          </a:bodyPr>
          <a:lstStyle/>
          <a:p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Озак еллар урын өстендә ятуына карамастан ,    Фәнис Яруллин бөтен тырышлыгын әдәби иҗат эшенең серләрен үзләштерүгә юнәлтә. 1964 елда аның беренче китабы дөнья күрә. Бик күп мактаулы исемнәр бирелә.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5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858000"/>
            <a:ext cx="6512511" cy="162272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064896" cy="3873584"/>
          </a:xfrm>
        </p:spPr>
        <p:txBody>
          <a:bodyPr/>
          <a:lstStyle/>
          <a:p>
            <a:r>
              <a:rPr lang="ru-RU" sz="2400" b="1" dirty="0" err="1">
                <a:latin typeface="Arial" pitchFamily="34" charset="0"/>
                <a:cs typeface="Arial" pitchFamily="34" charset="0"/>
              </a:rPr>
              <a:t>Тормышым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авыр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арба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Йөгем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гел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артып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бара,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Арбам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күптән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туктар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иде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err="1">
                <a:latin typeface="Arial" pitchFamily="34" charset="0"/>
                <a:cs typeface="Arial" pitchFamily="34" charset="0"/>
              </a:rPr>
              <a:t>Мәхәббәт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тартып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бара</a:t>
            </a:r>
            <a:endParaRPr lang="ru-RU" dirty="0"/>
          </a:p>
        </p:txBody>
      </p:sp>
      <p:pic>
        <p:nvPicPr>
          <p:cNvPr id="6" name="Picture 5" descr="File0250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5622" y="404664"/>
            <a:ext cx="4168392" cy="45365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67320" y="5301208"/>
            <a:ext cx="6712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Тормыш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иптәше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Нүрсия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8901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99592" y="4149080"/>
            <a:ext cx="7488832" cy="72008"/>
          </a:xfrm>
        </p:spPr>
        <p:txBody>
          <a:bodyPr/>
          <a:lstStyle/>
          <a:p>
            <a:pPr algn="l"/>
            <a:r>
              <a:rPr lang="tt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60648"/>
            <a:ext cx="6860232" cy="3945592"/>
          </a:xfrm>
        </p:spPr>
        <p:txBody>
          <a:bodyPr/>
          <a:lstStyle/>
          <a:p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иҗатында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урынны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әдәбияты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Содержимое 8" descr="Сочинения в 3 томах. Том 3 Яруллин Ф.Г.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331640" y="2000240"/>
            <a:ext cx="250033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67944" y="2967335"/>
            <a:ext cx="4536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Әлеге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китапка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язылган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хикәяләр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пьесалар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әкиятләр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тупланган</a:t>
            </a:r>
            <a:r>
              <a:rPr lang="ru-RU" sz="36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571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5515168"/>
            <a:ext cx="6512511" cy="74072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err="1" smtClean="0"/>
              <a:t>Фәнис</a:t>
            </a:r>
            <a:r>
              <a:rPr lang="ru-RU" dirty="0" smtClean="0"/>
              <a:t> </a:t>
            </a:r>
            <a:r>
              <a:rPr lang="ru-RU" dirty="0" err="1" smtClean="0"/>
              <a:t>Яруллин</a:t>
            </a:r>
            <a:r>
              <a:rPr lang="ru-RU" dirty="0" smtClean="0"/>
              <a:t> 2011 </a:t>
            </a:r>
            <a:r>
              <a:rPr lang="ru-RU" dirty="0" err="1" smtClean="0"/>
              <a:t>елның</a:t>
            </a:r>
            <a:r>
              <a:rPr lang="ru-RU" dirty="0" smtClean="0"/>
              <a:t> 8 </a:t>
            </a:r>
            <a:r>
              <a:rPr lang="ru-RU" dirty="0" err="1" smtClean="0"/>
              <a:t>нче</a:t>
            </a:r>
            <a:r>
              <a:rPr lang="ru-RU" dirty="0" smtClean="0"/>
              <a:t> </a:t>
            </a:r>
            <a:r>
              <a:rPr lang="ru-RU" dirty="0" err="1" smtClean="0"/>
              <a:t>декабрендә</a:t>
            </a:r>
            <a:r>
              <a:rPr lang="ru-RU" dirty="0" smtClean="0"/>
              <a:t> 73 </a:t>
            </a:r>
            <a:r>
              <a:rPr lang="ru-RU" dirty="0" err="1" smtClean="0"/>
              <a:t>яшендә</a:t>
            </a:r>
            <a:r>
              <a:rPr lang="ru-RU" dirty="0" smtClean="0"/>
              <a:t> Казан </a:t>
            </a:r>
            <a:r>
              <a:rPr lang="ru-RU" dirty="0" err="1" smtClean="0"/>
              <a:t>шәһәрендә</a:t>
            </a:r>
            <a:r>
              <a:rPr lang="ru-RU" dirty="0" smtClean="0"/>
              <a:t> </a:t>
            </a:r>
            <a:r>
              <a:rPr lang="ru-RU" dirty="0" err="1" smtClean="0"/>
              <a:t>вафат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1026" name="Picture 2" descr="C:\Users\Радик\Desktop\портрет ф я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489654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0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577112"/>
          </a:xfrm>
        </p:spPr>
        <p:txBody>
          <a:bodyPr/>
          <a:lstStyle/>
          <a:p>
            <a:r>
              <a:rPr lang="tt-RU" dirty="0"/>
              <a:t>Сез иң гүзәл кеше икәнсез!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7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sz="5400" dirty="0">
                <a:latin typeface="Times New Roman" pitchFamily="18" charset="0"/>
                <a:cs typeface="Times New Roman" pitchFamily="18" charset="0"/>
              </a:rPr>
              <a:t>Китаплары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ф я кит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692696"/>
            <a:ext cx="2664296" cy="3312368"/>
          </a:xfrm>
        </p:spPr>
      </p:pic>
      <p:pic>
        <p:nvPicPr>
          <p:cNvPr id="5" name="Содержимое 5" descr="ф. я. кит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0072" y="692696"/>
            <a:ext cx="3024336" cy="33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79712" y="6732240"/>
            <a:ext cx="6512511" cy="125760"/>
          </a:xfrm>
        </p:spPr>
        <p:txBody>
          <a:bodyPr/>
          <a:lstStyle/>
          <a:p>
            <a:r>
              <a:rPr lang="tt-RU" dirty="0"/>
              <a:t/>
            </a:r>
            <a:br>
              <a:rPr lang="tt-RU" dirty="0"/>
            </a:br>
            <a:endParaRPr lang="tt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35696" y="1340768"/>
            <a:ext cx="6400800" cy="347472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Тырышлык бәхет китерер,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Ялкаулык ачтан үтерер.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Эше барның ашы бар.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Эшкә булса – уф, табаным, 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Ашка булса - китер табагым.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Эшнең боткасы тәмле.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Ялкауның ялы биш көн.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14400" dirty="0">
                <a:latin typeface="Times New Roman" pitchFamily="18" charset="0"/>
                <a:cs typeface="Times New Roman" pitchFamily="18" charset="0"/>
              </a:rPr>
              <a:t>Хезмәте барның хөрмәте бар.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5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6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/>
              <a:t> </a:t>
            </a:r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38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72067" y="620688"/>
            <a:ext cx="7408333" cy="550547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 err="1"/>
              <a:t>Максат</a:t>
            </a:r>
            <a:r>
              <a:rPr lang="ru-RU" dirty="0"/>
              <a:t>: 1. </a:t>
            </a:r>
            <a:r>
              <a:rPr lang="ru-RU" dirty="0" err="1"/>
              <a:t>Укучыларны</a:t>
            </a:r>
            <a:r>
              <a:rPr lang="ru-RU" dirty="0"/>
              <a:t> </a:t>
            </a:r>
            <a:r>
              <a:rPr lang="ru-RU" dirty="0" err="1"/>
              <a:t>язучы</a:t>
            </a:r>
            <a:r>
              <a:rPr lang="ru-RU" dirty="0"/>
              <a:t> </a:t>
            </a:r>
            <a:r>
              <a:rPr lang="ru-RU" dirty="0" err="1"/>
              <a:t>Фәнис</a:t>
            </a:r>
            <a:r>
              <a:rPr lang="ru-RU" dirty="0"/>
              <a:t> </a:t>
            </a:r>
            <a:r>
              <a:rPr lang="ru-RU" dirty="0" err="1"/>
              <a:t>Яруллинның</a:t>
            </a:r>
            <a:r>
              <a:rPr lang="ru-RU" dirty="0"/>
              <a:t> </a:t>
            </a:r>
            <a:r>
              <a:rPr lang="ru-RU" dirty="0" err="1"/>
              <a:t>иҗаты</a:t>
            </a:r>
            <a:r>
              <a:rPr lang="ru-RU" dirty="0"/>
              <a:t>, </a:t>
            </a:r>
            <a:r>
              <a:rPr lang="ru-RU" dirty="0" err="1"/>
              <a:t>аның</a:t>
            </a:r>
            <a:r>
              <a:rPr lang="ru-RU" dirty="0"/>
              <a:t>                                                                                         			  </a:t>
            </a:r>
            <a:r>
              <a:rPr lang="tt-RU" dirty="0"/>
              <a:t> хезмәт турындагы шигырьләре белән таныштыру</a:t>
            </a:r>
            <a:endParaRPr lang="ru-RU" dirty="0"/>
          </a:p>
          <a:p>
            <a:r>
              <a:rPr lang="ru-RU" dirty="0"/>
              <a:t>		       2. </a:t>
            </a:r>
            <a:r>
              <a:rPr lang="ru-RU" dirty="0" err="1"/>
              <a:t>Дөрес</a:t>
            </a:r>
            <a:r>
              <a:rPr lang="ru-RU" dirty="0"/>
              <a:t>, </a:t>
            </a:r>
            <a:r>
              <a:rPr lang="ru-RU" dirty="0" err="1"/>
              <a:t>сәнгатьле</a:t>
            </a:r>
            <a:r>
              <a:rPr lang="ru-RU" dirty="0"/>
              <a:t> </a:t>
            </a:r>
            <a:r>
              <a:rPr lang="ru-RU" dirty="0" err="1"/>
              <a:t>уку</a:t>
            </a:r>
            <a:r>
              <a:rPr lang="ru-RU" dirty="0"/>
              <a:t> </a:t>
            </a:r>
            <a:r>
              <a:rPr lang="ru-RU" dirty="0" err="1"/>
              <a:t>күнекмәсен</a:t>
            </a:r>
            <a:r>
              <a:rPr lang="ru-RU" dirty="0"/>
              <a:t> </a:t>
            </a:r>
            <a:r>
              <a:rPr lang="ru-RU" dirty="0" err="1"/>
              <a:t>формалаштыру</a:t>
            </a:r>
            <a:r>
              <a:rPr lang="ru-RU" dirty="0"/>
              <a:t>; </a:t>
            </a:r>
            <a:r>
              <a:rPr lang="ru-RU" dirty="0" err="1"/>
              <a:t>иҗади</a:t>
            </a:r>
            <a:r>
              <a:rPr lang="ru-RU" dirty="0"/>
              <a:t>      			 </a:t>
            </a:r>
            <a:r>
              <a:rPr lang="ru-RU" dirty="0" err="1"/>
              <a:t>фикерләү</a:t>
            </a:r>
            <a:r>
              <a:rPr lang="ru-RU" dirty="0"/>
              <a:t> </a:t>
            </a:r>
            <a:r>
              <a:rPr lang="ru-RU" dirty="0" err="1"/>
              <a:t>сәләтләрен</a:t>
            </a:r>
            <a:r>
              <a:rPr lang="ru-RU" dirty="0"/>
              <a:t>, </a:t>
            </a:r>
            <a:r>
              <a:rPr lang="ru-RU" dirty="0" err="1"/>
              <a:t>бәйләнешле</a:t>
            </a:r>
            <a:r>
              <a:rPr lang="ru-RU" dirty="0"/>
              <a:t> </a:t>
            </a:r>
            <a:r>
              <a:rPr lang="ru-RU" dirty="0" err="1"/>
              <a:t>сөйләм</a:t>
            </a:r>
            <a:r>
              <a:rPr lang="ru-RU" dirty="0"/>
              <a:t> </a:t>
            </a:r>
            <a:r>
              <a:rPr lang="ru-RU" dirty="0" err="1"/>
              <a:t>телен</a:t>
            </a:r>
            <a:r>
              <a:rPr lang="ru-RU" dirty="0"/>
              <a:t> </a:t>
            </a:r>
            <a:r>
              <a:rPr lang="ru-RU" dirty="0" err="1"/>
              <a:t>үстерү</a:t>
            </a:r>
            <a:r>
              <a:rPr lang="ru-RU" dirty="0"/>
              <a:t>. </a:t>
            </a:r>
          </a:p>
          <a:p>
            <a:r>
              <a:rPr lang="tt-RU" dirty="0"/>
              <a:t>                  </a:t>
            </a:r>
            <a:r>
              <a:rPr lang="ru-RU" dirty="0"/>
              <a:t>3. </a:t>
            </a:r>
            <a:r>
              <a:rPr lang="tt-RU" dirty="0"/>
              <a:t> Хехзмәткә мәхәббәт тәрбияләү, эш сөючәнлекнең замана     баласына хас сыйфат булырга тиешлеген төшендерү</a:t>
            </a:r>
            <a:endParaRPr lang="ru-RU" dirty="0"/>
          </a:p>
          <a:p>
            <a:r>
              <a:rPr lang="tt-RU" dirty="0"/>
              <a:t>          </a:t>
            </a:r>
            <a:r>
              <a:rPr lang="ru-RU" dirty="0"/>
              <a:t>Материал: 1.</a:t>
            </a:r>
            <a:r>
              <a:rPr lang="tt-RU" dirty="0"/>
              <a:t>”</a:t>
            </a:r>
            <a:r>
              <a:rPr lang="ru-RU" dirty="0"/>
              <a:t> </a:t>
            </a:r>
            <a:r>
              <a:rPr lang="ru-RU" dirty="0" err="1"/>
              <a:t>Әдәби</a:t>
            </a:r>
            <a:r>
              <a:rPr lang="ru-RU" dirty="0"/>
              <a:t> </a:t>
            </a:r>
            <a:r>
              <a:rPr lang="ru-RU" dirty="0" err="1"/>
              <a:t>уку</a:t>
            </a:r>
            <a:r>
              <a:rPr lang="ru-RU" dirty="0"/>
              <a:t> </a:t>
            </a:r>
            <a:r>
              <a:rPr lang="ru-RU" dirty="0" err="1"/>
              <a:t>китабы</a:t>
            </a:r>
            <a:r>
              <a:rPr lang="tt-RU" dirty="0"/>
              <a:t>”   Г. М.Сафиуллина, 1 кисәк, (97-  98бит) </a:t>
            </a:r>
            <a:r>
              <a:rPr lang="ru-RU" dirty="0"/>
              <a:t>   </a:t>
            </a:r>
          </a:p>
          <a:p>
            <a:r>
              <a:rPr lang="tt-RU" dirty="0"/>
              <a:t>                            2. Дәреслек  - хрестоматия ( 46 бит – 47 бит )</a:t>
            </a:r>
            <a:r>
              <a:rPr lang="ru-RU" dirty="0"/>
              <a:t>     </a:t>
            </a:r>
          </a:p>
          <a:p>
            <a:r>
              <a:rPr lang="tt-RU" dirty="0"/>
              <a:t>Җиһазлау:  Ф. Яруллин портреты, китаплар күргәзмәсе,тест,</a:t>
            </a:r>
            <a:br>
              <a:rPr lang="tt-RU" dirty="0"/>
            </a:br>
            <a:r>
              <a:rPr lang="tt-RU" dirty="0"/>
              <a:t>слайдлар , ,,Сез иң гүзәл кеше икәнсез ,, җыры,шигырьләре дискта, презентация  </a:t>
            </a:r>
            <a:endParaRPr lang="ru-RU" dirty="0"/>
          </a:p>
          <a:p>
            <a:r>
              <a:rPr lang="tt-RU" dirty="0"/>
              <a:t>          </a:t>
            </a:r>
            <a:r>
              <a:rPr lang="ru-RU" dirty="0" err="1"/>
              <a:t>Дәрес</a:t>
            </a:r>
            <a:r>
              <a:rPr lang="ru-RU" dirty="0"/>
              <a:t> </a:t>
            </a:r>
            <a:r>
              <a:rPr lang="ru-RU" dirty="0" err="1"/>
              <a:t>тибы</a:t>
            </a:r>
            <a:r>
              <a:rPr lang="ru-RU" dirty="0"/>
              <a:t>: </a:t>
            </a:r>
            <a:r>
              <a:rPr lang="ru-RU" dirty="0" err="1"/>
              <a:t>Яңа</a:t>
            </a:r>
            <a:r>
              <a:rPr lang="ru-RU" dirty="0"/>
              <a:t> – </a:t>
            </a:r>
            <a:r>
              <a:rPr lang="ru-RU" dirty="0" err="1"/>
              <a:t>белем</a:t>
            </a:r>
            <a:r>
              <a:rPr lang="ru-RU" dirty="0"/>
              <a:t> </a:t>
            </a:r>
            <a:r>
              <a:rPr lang="ru-RU" dirty="0" err="1"/>
              <a:t>күнекмәләр</a:t>
            </a:r>
            <a:r>
              <a:rPr lang="ru-RU" dirty="0"/>
              <a:t> </a:t>
            </a:r>
            <a:r>
              <a:rPr lang="ru-RU" dirty="0" err="1"/>
              <a:t>формалаштыру</a:t>
            </a:r>
            <a:r>
              <a:rPr lang="ru-RU" dirty="0"/>
              <a:t>.</a:t>
            </a:r>
          </a:p>
          <a:p>
            <a:r>
              <a:rPr lang="ru-RU" dirty="0"/>
              <a:t>          </a:t>
            </a:r>
            <a:r>
              <a:rPr lang="ru-RU" dirty="0" err="1"/>
              <a:t>Дәрес</a:t>
            </a:r>
            <a:r>
              <a:rPr lang="ru-RU" dirty="0"/>
              <a:t> </a:t>
            </a:r>
            <a:r>
              <a:rPr lang="ru-RU" dirty="0" err="1"/>
              <a:t>төре</a:t>
            </a:r>
            <a:r>
              <a:rPr lang="ru-RU" dirty="0"/>
              <a:t>:  </a:t>
            </a:r>
            <a:r>
              <a:rPr lang="tt-RU" dirty="0"/>
              <a:t>Шигырьне анализлау дәресе</a:t>
            </a:r>
            <a:endParaRPr lang="ru-RU" dirty="0"/>
          </a:p>
          <a:p>
            <a:r>
              <a:rPr lang="ru-RU" dirty="0"/>
              <a:t>          Метод: Эвристик – </a:t>
            </a:r>
            <a:r>
              <a:rPr lang="ru-RU" dirty="0" err="1"/>
              <a:t>өлешчә</a:t>
            </a:r>
            <a:r>
              <a:rPr lang="ru-RU" dirty="0"/>
              <a:t> </a:t>
            </a:r>
            <a:r>
              <a:rPr lang="ru-RU" dirty="0" err="1"/>
              <a:t>эзләнү</a:t>
            </a:r>
            <a:r>
              <a:rPr lang="ru-RU" dirty="0"/>
              <a:t>.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4858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07704" y="6516216"/>
            <a:ext cx="6512511" cy="225152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6716216" cy="3417560"/>
          </a:xfrm>
        </p:spPr>
        <p:txBody>
          <a:bodyPr>
            <a:normAutofit fontScale="25000" lnSpcReduction="20000"/>
          </a:bodyPr>
          <a:lstStyle/>
          <a:p>
            <a:endParaRPr lang="tt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 smtClean="0">
                <a:latin typeface="Times New Roman" pitchFamily="18" charset="0"/>
                <a:cs typeface="Times New Roman" pitchFamily="18" charset="0"/>
              </a:rPr>
              <a:t>Укыр идем гел бишкә</a:t>
            </a:r>
            <a:endParaRPr lang="tt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 smtClean="0">
                <a:latin typeface="Times New Roman" pitchFamily="18" charset="0"/>
                <a:cs typeface="Times New Roman" pitchFamily="18" charset="0"/>
              </a:rPr>
              <a:t>Начар билге алмас идем</a:t>
            </a:r>
          </a:p>
          <a:p>
            <a:r>
              <a:rPr lang="tt-RU" sz="6400" dirty="0" smtClean="0">
                <a:latin typeface="Times New Roman" pitchFamily="18" charset="0"/>
                <a:cs typeface="Times New Roman" pitchFamily="18" charset="0"/>
              </a:rPr>
              <a:t>Авыр </a:t>
            </a:r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фәннәр кермәсәләр,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6400" dirty="0" smtClean="0">
                <a:latin typeface="Times New Roman" pitchFamily="18" charset="0"/>
                <a:cs typeface="Times New Roman" pitchFamily="18" charset="0"/>
              </a:rPr>
              <a:t>Өйгә </a:t>
            </a:r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эшләр бирмәсәләр,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6400" dirty="0" smtClean="0">
                <a:latin typeface="Times New Roman" pitchFamily="18" charset="0"/>
                <a:cs typeface="Times New Roman" pitchFamily="18" charset="0"/>
              </a:rPr>
              <a:t>Дәрестә </a:t>
            </a:r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сөйләтмәсәләр.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 Һәр көн саен яңа дәрес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 Өйрәтеп йөдәтмәсәләр.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 Я бөтенләй бетерсәләр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 Берле, икеле, өчлеләрне.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 Калдырсалар көләч йөзле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 Матур-матур бишлеләрне,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                                    Укыр идем бишкә генә.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endParaRPr lang="ru-RU" sz="6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1412776"/>
            <a:ext cx="2286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dirty="0"/>
              <a:t>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Узар идем.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Дамир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укуда беренче,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Сабир спортта көчле.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Әни әйтә, нигә син дә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Түгел соң шулар төсле.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Рәфис эшчән дип мактала,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Вил ярдәмчел, янәсе.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Кайсы да булса бер яктан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Алдын алар һәммәсе.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“Эһ” тә итми узар идем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Мин боларның барысын –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Әгәр ачып җибәрсәләр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Ялкауларның ярышын.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01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69944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560840" cy="5217760"/>
          </a:xfrm>
        </p:spPr>
        <p:txBody>
          <a:bodyPr>
            <a:normAutofit/>
          </a:bodyPr>
          <a:lstStyle/>
          <a:p>
            <a:r>
              <a:rPr lang="ru-RU" sz="88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Катнашуыгыз</a:t>
            </a:r>
            <a:r>
              <a:rPr lang="ru-RU" sz="88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88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өчен</a:t>
            </a:r>
            <a:r>
              <a:rPr lang="ru-RU" sz="88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88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рәхмәт</a:t>
            </a:r>
            <a:r>
              <a:rPr lang="ru-RU" sz="88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591055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99592" y="1196752"/>
            <a:ext cx="7408333" cy="4608512"/>
          </a:xfrm>
        </p:spPr>
        <p:txBody>
          <a:bodyPr>
            <a:normAutofit fontScale="25000" lnSpcReduction="20000"/>
          </a:bodyPr>
          <a:lstStyle/>
          <a:p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Исәнмесез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укучылар</a:t>
            </a:r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Килдегезме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дәрескә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Уен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көлке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эшләрегез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4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алдымы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400" dirty="0" err="1" smtClean="0">
                <a:latin typeface="Times New Roman" pitchFamily="18" charset="0"/>
                <a:cs typeface="Times New Roman" pitchFamily="18" charset="0"/>
              </a:rPr>
              <a:t>тәнәфестә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tt-RU" sz="14400" dirty="0" smtClean="0">
                <a:latin typeface="Times New Roman" pitchFamily="18" charset="0"/>
                <a:cs typeface="Times New Roman" pitchFamily="18" charset="0"/>
              </a:rPr>
              <a:t>- Кыңгырауны ишеттек тә </a:t>
            </a:r>
          </a:p>
          <a:p>
            <a:r>
              <a:rPr lang="tt-RU" sz="14400" dirty="0" smtClean="0">
                <a:latin typeface="Times New Roman" pitchFamily="18" charset="0"/>
                <a:cs typeface="Times New Roman" pitchFamily="18" charset="0"/>
              </a:rPr>
              <a:t>Ашыктык без дәрескә.</a:t>
            </a:r>
          </a:p>
          <a:p>
            <a:r>
              <a:rPr lang="tt-RU" sz="14400" dirty="0" smtClean="0">
                <a:latin typeface="Times New Roman" pitchFamily="18" charset="0"/>
                <a:cs typeface="Times New Roman" pitchFamily="18" charset="0"/>
              </a:rPr>
              <a:t>Җиңнәребезне сызганып </a:t>
            </a:r>
          </a:p>
          <a:p>
            <a:r>
              <a:rPr lang="tt-RU" sz="14400" dirty="0" smtClean="0">
                <a:latin typeface="Times New Roman" pitchFamily="18" charset="0"/>
                <a:cs typeface="Times New Roman" pitchFamily="18" charset="0"/>
              </a:rPr>
              <a:t>Тотынабыз зур эшкә.</a:t>
            </a:r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11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4326449"/>
            <a:ext cx="6512511" cy="45719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476672"/>
            <a:ext cx="6716216" cy="6048672"/>
          </a:xfrm>
        </p:spPr>
        <p:txBody>
          <a:bodyPr>
            <a:noAutofit/>
          </a:bodyPr>
          <a:lstStyle/>
          <a:p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Чишмә кебек Синең иҗат юлың,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Диңгез кадәр синдә сабырлык.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Үзеңнән соң сүнмәс исемең калса,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Шул түгелме иң зур батырлык?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Олы җанлы ,матур ,батыр булып,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Йөрәгенә кердең һәркемнең.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Сокландыргыч изге исемең белән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Горурлыгы булдың халкымның.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Кыен чакта безгә ярдәм итә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Син тудырган изге саф хисләр.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Туган илдә күбрәк булсын иде,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>
                <a:latin typeface="Times New Roman" pitchFamily="18" charset="0"/>
                <a:cs typeface="Times New Roman" pitchFamily="18" charset="0"/>
              </a:rPr>
              <a:t>Күбрәк тусын иде Фәнисләр ! </a:t>
            </a:r>
            <a:br>
              <a:rPr lang="tt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74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123728" y="5013176"/>
            <a:ext cx="6512511" cy="45719"/>
          </a:xfrm>
        </p:spPr>
        <p:txBody>
          <a:bodyPr/>
          <a:lstStyle/>
          <a:p>
            <a:r>
              <a:rPr lang="tt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Фәнис Яруллин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Радик\Desktop\y_b8d490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63688" y="5796136"/>
            <a:ext cx="6512511" cy="45719"/>
          </a:xfrm>
        </p:spPr>
        <p:txBody>
          <a:bodyPr/>
          <a:lstStyle/>
          <a:p>
            <a:r>
              <a:rPr lang="tt-RU" dirty="0" smtClean="0"/>
              <a:t>  </a:t>
            </a:r>
            <a:endParaRPr lang="ru-RU" dirty="0"/>
          </a:p>
        </p:txBody>
      </p:sp>
      <p:pic>
        <p:nvPicPr>
          <p:cNvPr id="4" name="Содержимое 6" descr="Фанис Яруллин, народный поэт Республики Татарстан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 cstate="print"/>
          <a:srcRect t="1515" b="1515"/>
          <a:stretch>
            <a:fillRect/>
          </a:stretch>
        </p:blipFill>
        <p:spPr bwMode="auto">
          <a:xfrm>
            <a:off x="3390900" y="1776627"/>
            <a:ext cx="1905000" cy="138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Фанис Яруллин, народный поэт Республики Татарстан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t="1515" b="1515"/>
          <a:stretch>
            <a:fillRect/>
          </a:stretch>
        </p:blipFill>
        <p:spPr bwMode="auto">
          <a:xfrm>
            <a:off x="2253744" y="41820"/>
            <a:ext cx="50292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4437112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« Бары тик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көчле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рухлылар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гына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үзләренең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максатларына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ирешә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алалар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»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                        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Фанис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Яруллин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7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63688" y="5868143"/>
            <a:ext cx="6512511" cy="45719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76672"/>
            <a:ext cx="6400800" cy="6048672"/>
          </a:xfrm>
        </p:spPr>
        <p:txBody>
          <a:bodyPr>
            <a:normAutofit fontScale="32500" lnSpcReduction="20000"/>
          </a:bodyPr>
          <a:lstStyle/>
          <a:p>
            <a:endParaRPr lang="tt-RU" dirty="0" smtClean="0"/>
          </a:p>
          <a:p>
            <a:endParaRPr lang="tt-RU" dirty="0"/>
          </a:p>
          <a:p>
            <a:endParaRPr lang="tt-RU" dirty="0" smtClean="0"/>
          </a:p>
          <a:p>
            <a:r>
              <a:rPr lang="tt-RU" sz="12300" dirty="0" smtClean="0">
                <a:latin typeface="Times New Roman" pitchFamily="18" charset="0"/>
                <a:cs typeface="Times New Roman" pitchFamily="18" charset="0"/>
              </a:rPr>
              <a:t>Татарстанның </a:t>
            </a:r>
            <a:r>
              <a:rPr lang="tt-RU" sz="12300" dirty="0">
                <a:latin typeface="Times New Roman" pitchFamily="18" charset="0"/>
                <a:cs typeface="Times New Roman" pitchFamily="18" charset="0"/>
              </a:rPr>
              <a:t>халык шагыйре Фәнис Яруллин 1938 елның 9 февралендә Татарстанның Баулы районы Кызылъяр авылында игенче гаиләсендә туган.Гаиләдә бишенче бала булып үскән Фәнис җәйләрен колхозда эшләп, кышларын укырга йөреп 8 класс тәмамлый.</a:t>
            </a:r>
            <a:endParaRPr lang="ru-RU" sz="12300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9108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372168"/>
            <a:ext cx="7488831" cy="1433096"/>
          </a:xfrm>
        </p:spPr>
        <p:txBody>
          <a:bodyPr/>
          <a:lstStyle/>
          <a:p>
            <a:pPr algn="ctr"/>
            <a:r>
              <a:rPr lang="ru-RU" sz="4400" dirty="0" err="1">
                <a:latin typeface="Arial" pitchFamily="34" charset="0"/>
                <a:cs typeface="Arial" pitchFamily="34" charset="0"/>
              </a:rPr>
              <a:t>Әтисе</a:t>
            </a:r>
            <a:r>
              <a:rPr lang="ru-RU" sz="4400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sz="4400" dirty="0" err="1">
                <a:latin typeface="Arial" pitchFamily="34" charset="0"/>
                <a:cs typeface="Arial" pitchFamily="34" charset="0"/>
              </a:rPr>
              <a:t>Гатаулла</a:t>
            </a:r>
            <a:r>
              <a:rPr lang="ru-RU" sz="4400" dirty="0">
                <a:latin typeface="Arial" pitchFamily="34" charset="0"/>
                <a:cs typeface="Arial" pitchFamily="34" charset="0"/>
              </a:rPr>
              <a:t> </a:t>
            </a:r>
            <a:br>
              <a:rPr lang="ru-RU" sz="4400" dirty="0">
                <a:latin typeface="Arial" pitchFamily="34" charset="0"/>
                <a:cs typeface="Arial" pitchFamily="34" charset="0"/>
              </a:rPr>
            </a:br>
            <a:r>
              <a:rPr lang="tt-RU" sz="4400" dirty="0">
                <a:latin typeface="Arial" pitchFamily="34" charset="0"/>
                <a:cs typeface="Arial" pitchFamily="34" charset="0"/>
              </a:rPr>
              <a:t>Әнисе - Бибигафифә</a:t>
            </a:r>
            <a:r>
              <a:rPr lang="ru-RU" sz="4400" dirty="0"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4" name="Объект 3" descr="http://www.tatmedia.com/newsimg/234/234564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 cstate="print"/>
          <a:srcRect t="1933" b="1933"/>
          <a:stretch>
            <a:fillRect/>
          </a:stretch>
        </p:blipFill>
        <p:spPr bwMode="auto">
          <a:xfrm>
            <a:off x="2195736" y="908720"/>
            <a:ext cx="518457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927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704855" cy="1721128"/>
          </a:xfrm>
        </p:spPr>
        <p:txBody>
          <a:bodyPr/>
          <a:lstStyle/>
          <a:p>
            <a:pPr marL="0" indent="0" algn="l">
              <a:buNone/>
            </a:pPr>
            <a:r>
              <a:rPr lang="tt-RU" sz="3600" dirty="0">
                <a:effectLst/>
                <a:latin typeface="Times New Roman" pitchFamily="18" charset="0"/>
                <a:cs typeface="Times New Roman" pitchFamily="18" charset="0"/>
              </a:rPr>
              <a:t>1954 елда ул монтер булып </a:t>
            </a:r>
            <a:r>
              <a:rPr lang="tt-RU" sz="3600" dirty="0" smtClean="0">
                <a:effectLst/>
                <a:latin typeface="Times New Roman" pitchFamily="18" charset="0"/>
                <a:cs typeface="Times New Roman" pitchFamily="18" charset="0"/>
              </a:rPr>
              <a:t>эшкә урнаша</a:t>
            </a:r>
            <a:r>
              <a:rPr lang="tt-RU" sz="3600" dirty="0">
                <a:effectLst/>
                <a:latin typeface="Times New Roman" pitchFamily="18" charset="0"/>
                <a:cs typeface="Times New Roman" pitchFamily="18" charset="0"/>
              </a:rPr>
              <a:t>. 1957 елда армия хезмәтенә алалар.</a:t>
            </a: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File0249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630576" y="731838"/>
            <a:ext cx="5425647" cy="3475037"/>
          </a:xfrm>
          <a:noFill/>
        </p:spPr>
      </p:pic>
    </p:spTree>
    <p:extLst>
      <p:ext uri="{BB962C8B-B14F-4D97-AF65-F5344CB8AC3E}">
        <p14:creationId xmlns:p14="http://schemas.microsoft.com/office/powerpoint/2010/main" val="66927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393</TotalTime>
  <Words>389</Words>
  <Application>Microsoft Office PowerPoint</Application>
  <PresentationFormat>Экран (4:3)</PresentationFormat>
  <Paragraphs>99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Эш эшкә өйрәтә Ф. Яруллин “ Эшнең аның берние юк”</vt:lpstr>
      <vt:lpstr> </vt:lpstr>
      <vt:lpstr> </vt:lpstr>
      <vt:lpstr> </vt:lpstr>
      <vt:lpstr>  </vt:lpstr>
      <vt:lpstr>  </vt:lpstr>
      <vt:lpstr> </vt:lpstr>
      <vt:lpstr>Әтисе – Гатаулла  Әнисе - Бибигафифә </vt:lpstr>
      <vt:lpstr>1954 елда ул монтер булып эшкә урнаша. 1957 елда армия хезмәтенә алалар. </vt:lpstr>
      <vt:lpstr> </vt:lpstr>
      <vt:lpstr>1970 нче елда Казан университетын тәмамлый</vt:lpstr>
      <vt:lpstr> Диплом алган көне</vt:lpstr>
      <vt:lpstr> </vt:lpstr>
      <vt:lpstr> </vt:lpstr>
      <vt:lpstr>  </vt:lpstr>
      <vt:lpstr> </vt:lpstr>
      <vt:lpstr>Сез иң гүзәл кеше икәнсез!</vt:lpstr>
      <vt:lpstr>Китаплары</vt:lpstr>
      <vt:lpstr> </vt:lpstr>
      <vt:lpstr> </vt:lpstr>
      <vt:lpstr>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Эш эшкә өйрәтә Ф. Яруллин “ Эшнең аның берние юк”</dc:title>
  <dc:creator>Радик</dc:creator>
  <cp:lastModifiedBy>гульсина</cp:lastModifiedBy>
  <cp:revision>24</cp:revision>
  <dcterms:created xsi:type="dcterms:W3CDTF">2013-11-26T16:45:02Z</dcterms:created>
  <dcterms:modified xsi:type="dcterms:W3CDTF">2015-11-30T05:31:29Z</dcterms:modified>
</cp:coreProperties>
</file>