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72" r:id="rId5"/>
    <p:sldId id="258" r:id="rId6"/>
    <p:sldId id="270" r:id="rId7"/>
    <p:sldId id="281" r:id="rId8"/>
    <p:sldId id="279" r:id="rId9"/>
    <p:sldId id="280" r:id="rId10"/>
    <p:sldId id="289" r:id="rId11"/>
    <p:sldId id="266" r:id="rId12"/>
    <p:sldId id="268" r:id="rId13"/>
    <p:sldId id="282" r:id="rId14"/>
    <p:sldId id="283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043" autoAdjust="0"/>
  </p:normalViewPr>
  <p:slideViewPr>
    <p:cSldViewPr>
      <p:cViewPr varScale="1">
        <p:scale>
          <a:sx n="85" d="100"/>
          <a:sy n="85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F453F-F948-46A9-B035-84BB710A0994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7649-2464-4C90-AB52-65DD662BA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786874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2726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ФОРМЫ И МЕТОДЫ РАБОТЫ С РОДИТЕЛЯМИ.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5786454"/>
            <a:ext cx="1785918" cy="92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6"/>
                </a:solidFill>
              </a:rPr>
              <a:t>Информационные методы.</a:t>
            </a:r>
          </a:p>
          <a:p>
            <a:pPr>
              <a:buNone/>
            </a:pPr>
            <a:r>
              <a:rPr lang="ru-RU" dirty="0" smtClean="0"/>
              <a:t>	1) Информационные тексты.</a:t>
            </a:r>
          </a:p>
          <a:p>
            <a:pPr>
              <a:buNone/>
            </a:pPr>
            <a:r>
              <a:rPr lang="ru-RU" dirty="0" smtClean="0"/>
              <a:t>	2)Устные информационные сообщения.</a:t>
            </a:r>
          </a:p>
          <a:p>
            <a:pPr>
              <a:buNone/>
            </a:pPr>
            <a:r>
              <a:rPr lang="ru-RU" dirty="0" smtClean="0"/>
              <a:t>	3)Информационные лекции.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6"/>
                </a:solidFill>
              </a:rPr>
              <a:t>Проблемные методы.</a:t>
            </a:r>
          </a:p>
          <a:p>
            <a:pPr>
              <a:buNone/>
            </a:pPr>
            <a:r>
              <a:rPr lang="ru-RU" dirty="0" smtClean="0"/>
              <a:t>	1)Проблемные лекции.</a:t>
            </a:r>
          </a:p>
          <a:p>
            <a:pPr>
              <a:buNone/>
            </a:pPr>
            <a:r>
              <a:rPr lang="ru-RU" dirty="0" smtClean="0"/>
              <a:t>	2) «Круглый стол».</a:t>
            </a:r>
          </a:p>
          <a:p>
            <a:pPr>
              <a:buNone/>
            </a:pPr>
            <a:r>
              <a:rPr lang="ru-RU" dirty="0" smtClean="0"/>
              <a:t>	3)Детско-родительские мероприятия.</a:t>
            </a:r>
          </a:p>
          <a:p>
            <a:pPr>
              <a:buNone/>
            </a:pPr>
            <a:r>
              <a:rPr lang="ru-RU" dirty="0" smtClean="0"/>
              <a:t>	4)Тренинги.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60007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200" b="1" dirty="0">
                <a:solidFill>
                  <a:schemeClr val="accent6"/>
                </a:solidFill>
              </a:rPr>
              <a:t>Информационные тексты </a:t>
            </a:r>
            <a:endParaRPr lang="ru-RU" sz="3200" b="1" dirty="0" smtClean="0">
              <a:solidFill>
                <a:schemeClr val="accent6"/>
              </a:solidFill>
            </a:endParaRPr>
          </a:p>
          <a:p>
            <a:pPr algn="ctr"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000" dirty="0" smtClean="0"/>
              <a:t>	</a:t>
            </a:r>
          </a:p>
          <a:p>
            <a:pPr>
              <a:buNone/>
            </a:pPr>
            <a:r>
              <a:rPr lang="ru-RU" sz="3000" dirty="0"/>
              <a:t>	</a:t>
            </a:r>
            <a:r>
              <a:rPr lang="ru-RU" sz="3000" dirty="0" smtClean="0"/>
              <a:t>Информационные тексты представляют </a:t>
            </a:r>
            <a:r>
              <a:rPr lang="ru-RU" sz="3000" dirty="0"/>
              <a:t>собой какую-либо информацию, которая могла бы быть полезной родителям. Они дают им возможность не только получить полезную информацию, но и осознать собственную родительскую позицию. Полезно в качестве информационных текстов представлять родителям информацию о возрастных особенностях детей или же наиболее общие рекомендации по помощи детям в разрешении возрастных задач развития. В названиях родителям встретятся такие знакомые слова, как особенности, рекомендации, которые обеспечат им чувство безопасности при чтении их.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60007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6"/>
                </a:solidFill>
              </a:rPr>
              <a:t>Устные информационные сообщения </a:t>
            </a:r>
          </a:p>
          <a:p>
            <a:pPr algn="ctr"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000" dirty="0" smtClean="0"/>
              <a:t>	Устные информационные сообщения представляют собой достаточно короткие выступления педагога в процессе родительского собрания – знакомого и безопасного для родителей мероприятия. Они, так же как информационные тексты, дают возможность родителям не только получить полезную информацию, но и осознать собственную родительскую позицию. Помимо этого, с их помощью происходит привыкание родителей к присутствию в их жизни воспитателя как значимого лица.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571480"/>
            <a:ext cx="4214842" cy="607223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dirty="0" smtClean="0"/>
              <a:t>	</a:t>
            </a:r>
            <a:r>
              <a:rPr lang="ru-RU" sz="3600" b="1" dirty="0" smtClean="0">
                <a:solidFill>
                  <a:schemeClr val="accent6"/>
                </a:solidFill>
              </a:rPr>
              <a:t>Информационные лекции. </a:t>
            </a:r>
          </a:p>
          <a:p>
            <a:pPr>
              <a:buNone/>
            </a:pPr>
            <a:r>
              <a:rPr lang="ru-RU" sz="3600" b="1" dirty="0"/>
              <a:t>	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/>
              <a:t>	</a:t>
            </a:r>
            <a:r>
              <a:rPr lang="ru-RU" sz="3100" dirty="0" smtClean="0"/>
              <a:t>Информационные лекции содержат более </a:t>
            </a:r>
            <a:r>
              <a:rPr lang="ru-RU" sz="3100" dirty="0"/>
              <a:t>подробную, чем сообщение </a:t>
            </a:r>
            <a:r>
              <a:rPr lang="ru-RU" sz="3100" dirty="0" smtClean="0"/>
              <a:t>на родительском </a:t>
            </a:r>
            <a:r>
              <a:rPr lang="ru-RU" sz="3100" dirty="0"/>
              <a:t>собрании, информацию о возрастных особенностях ребёнка, возможных трудностях на пути развития, оптимальных и недопустимых действиях. Они не только расширяют информационное поле родителей, но и активно побуждают их к </a:t>
            </a:r>
            <a:r>
              <a:rPr lang="ru-RU" sz="3100" dirty="0" smtClean="0"/>
              <a:t>рефлексии собственной </a:t>
            </a:r>
            <a:r>
              <a:rPr lang="ru-RU" sz="3100" dirty="0"/>
              <a:t>родительской позиции. </a:t>
            </a:r>
          </a:p>
          <a:p>
            <a:pPr>
              <a:buNone/>
            </a:pPr>
            <a:r>
              <a:rPr lang="ru-RU" sz="3100" dirty="0" smtClean="0"/>
              <a:t>	Для </a:t>
            </a:r>
            <a:r>
              <a:rPr lang="ru-RU" sz="3100" dirty="0"/>
              <a:t>проведения лекции необходимо специально приглашать родителей и в этом их принципиальное отличие от сообщений на родительских собраниях, поэтому повышается ответственность педагога за её проведение. Лекция должна быть проведена так, чтобы родители поняли, что она им необходима, и пришли в следующий раз.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571480"/>
            <a:ext cx="4429156" cy="607223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6"/>
                </a:solidFill>
              </a:rPr>
              <a:t>П</a:t>
            </a:r>
            <a:r>
              <a:rPr lang="ru-RU" sz="3600" b="1" dirty="0" smtClean="0">
                <a:solidFill>
                  <a:schemeClr val="accent6"/>
                </a:solidFill>
              </a:rPr>
              <a:t>роблемные лекции. </a:t>
            </a:r>
          </a:p>
          <a:p>
            <a:endParaRPr lang="ru-RU" sz="2900" dirty="0" smtClean="0"/>
          </a:p>
          <a:p>
            <a:pPr>
              <a:buNone/>
            </a:pPr>
            <a:r>
              <a:rPr lang="ru-RU" sz="3000" dirty="0" smtClean="0"/>
              <a:t>	Проблемные лекции которые посвящены определённым вопросам детства, достаточно распространенным и поэтому значимым для родителей. В отличие от рассмотренных ранее письменных и устных информационных сообщений, они полезны и педагогам, которые могут получить некоторую обратную связь – мнение родителей по тем или иным значимым темам. Они проводятся в форме лекции-диалога, то есть сообщения определённого предметного содержания и постановки по ходу его изложения вопросов с целью организации дискуссии среди родителей. </a:t>
            </a:r>
          </a:p>
          <a:p>
            <a:pPr>
              <a:buNone/>
            </a:pPr>
            <a:r>
              <a:rPr lang="ru-RU" sz="3000" dirty="0" smtClean="0"/>
              <a:t>	Лекция должна создать у родителей потребность в обсуждении данного вопроса и поиске новых способов взаимодействия с ребёнком.  Обычно для родителей значимыми являются здоровье детей, их успешность в подготовке к школе, поэтому при мотивировании родителей нужно опираться на трудности именно в этих или аналогичных сферах.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57166"/>
            <a:ext cx="4500594" cy="63579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6200" b="1" dirty="0" smtClean="0">
                <a:solidFill>
                  <a:schemeClr val="accent6"/>
                </a:solidFill>
              </a:rPr>
              <a:t>Круглый стол </a:t>
            </a:r>
          </a:p>
          <a:p>
            <a:pPr algn="ctr">
              <a:buNone/>
            </a:pPr>
            <a:endParaRPr lang="ru-RU" sz="4200" b="1" dirty="0" smtClean="0"/>
          </a:p>
          <a:p>
            <a:pPr>
              <a:buNone/>
            </a:pPr>
            <a:r>
              <a:rPr lang="ru-RU" sz="3300" dirty="0" smtClean="0"/>
              <a:t>	</a:t>
            </a:r>
            <a:r>
              <a:rPr lang="ru-RU" sz="5200" dirty="0" smtClean="0"/>
              <a:t>Круглый стол – это встреча родителей детей одной группы, которым для обсуждения предлагается какая-либо значимая тема. Для стимулирования активности родителей и направления обсуждения в нужное русло предлагается ряд заданий и вопросов. Круглый стол даёт возможность родителям не только получить полезную информацию и осознать собственную родительскую позицию, но и сравнить её с позициями других родителей. Для одних родителей важна возможность высказаться – рассказать о своих трудностях взаимодействия с ребёнком, для других – интересно сравнить проявления других детей с проявлениями своего, что даёт им возможность по-новому оценить его, увидеть какие-либо незнакомые ранее аспекты.  </a:t>
            </a:r>
          </a:p>
          <a:p>
            <a:pPr>
              <a:buNone/>
            </a:pPr>
            <a:r>
              <a:rPr lang="ru-RU" sz="5200" dirty="0" smtClean="0"/>
              <a:t>	Итогом круглого стола является совместное формулирование общих выводов по обсуждаемой проблеме. Поэтому можно сказать, что круглый стол является оптимальной формой для формирования общего воспитательного поля вокруг ребёнка.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428604"/>
            <a:ext cx="4000528" cy="628654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6"/>
                </a:solidFill>
              </a:rPr>
              <a:t>Тренинги</a:t>
            </a:r>
          </a:p>
          <a:p>
            <a:pPr>
              <a:buNone/>
            </a:pPr>
            <a:r>
              <a:rPr lang="ru-RU" sz="2000" b="1" dirty="0"/>
              <a:t>	</a:t>
            </a:r>
            <a:r>
              <a:rPr lang="ru-RU" sz="1700" dirty="0" smtClean="0"/>
              <a:t>Ещё одной формой работы с родителями являются </a:t>
            </a:r>
            <a:r>
              <a:rPr lang="ru-RU" sz="1700" i="1" u="sng" dirty="0" smtClean="0"/>
              <a:t>тренинги.</a:t>
            </a:r>
            <a:r>
              <a:rPr lang="ru-RU" sz="1700" dirty="0" smtClean="0"/>
              <a:t> Как отмечалось ранее, задачей детско-родительских мероприятий является показать возможности ребенка в общении, его актуальные вопросы. Цель же тренинга можно определить как обучение родителей способам оптимизации взаимодействия с детьми. Удобно определить и задачи тренинга, опираясь на их структуру, предложенную И. </a:t>
            </a:r>
            <a:r>
              <a:rPr lang="ru-RU" sz="1700" dirty="0" err="1" smtClean="0"/>
              <a:t>Вачковым</a:t>
            </a:r>
            <a:r>
              <a:rPr lang="ru-RU" sz="1700" dirty="0" smtClean="0"/>
              <a:t>. Так основными задачами в данном случае будут: </a:t>
            </a:r>
          </a:p>
          <a:p>
            <a:pPr lvl="0">
              <a:buNone/>
            </a:pPr>
            <a:r>
              <a:rPr lang="ru-RU" sz="1700" dirty="0" smtClean="0"/>
              <a:t>	-  мотивирование и формирование позитивного отношения к тренингу;</a:t>
            </a:r>
          </a:p>
          <a:p>
            <a:pPr lvl="0">
              <a:buNone/>
            </a:pPr>
            <a:r>
              <a:rPr lang="ru-RU" sz="1700" dirty="0" smtClean="0"/>
              <a:t>	- формирование системы представлений участников в сфере общения с детьми; </a:t>
            </a:r>
          </a:p>
          <a:p>
            <a:pPr lvl="0">
              <a:buNone/>
            </a:pPr>
            <a:r>
              <a:rPr lang="ru-RU" sz="1700" dirty="0" smtClean="0"/>
              <a:t>	- формирование конкретных умений. 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258204" cy="607223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6"/>
                </a:solidFill>
              </a:rPr>
              <a:t>Детско-родительские мероприятия.</a:t>
            </a:r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ru-RU" sz="3300" dirty="0" smtClean="0"/>
              <a:t>Детско-родительские мероприятия относят к активным методам взаимодействия.  </a:t>
            </a:r>
          </a:p>
          <a:p>
            <a:pPr>
              <a:buNone/>
            </a:pPr>
            <a:r>
              <a:rPr lang="ru-RU" sz="3300" dirty="0" smtClean="0"/>
              <a:t>	Детско-родительские мероприятия необходимы при каждом переходе ребёнка в новую возрастную группу/ класс, когда у него появляется возможность и желание общаться с окружающими по-новому, с более взрослой позиции, а родители по разным причинам сохраняют с ними «детский» стиль взаимодействия. Если же стремление ребенка общаться по-новому не находит реализации, то возможными становятся формализация отношений, снижение уровня доверия или «остановка» ребёнка на детской инфантильной позиции. И здесь могут помочь детско-родительские мероприятия. Отметим, что под возрастной группой мы  имеем в виду тот отрезок возраста, в течение которого значительно меняется содержание общения, его основные темы, вопросы, самостоятельность мышления. </a:t>
            </a:r>
          </a:p>
          <a:p>
            <a:pPr>
              <a:buNone/>
            </a:pPr>
            <a:r>
              <a:rPr lang="ru-RU" sz="3300" dirty="0" smtClean="0"/>
              <a:t>	Детско-родительские мероприятия проводятся в форме игры с элементами тренинга, в которой принимают участие команды смешанного состава: родители и дети. </a:t>
            </a:r>
          </a:p>
          <a:p>
            <a:pPr>
              <a:buNone/>
            </a:pPr>
            <a:r>
              <a:rPr lang="ru-RU" sz="3300" dirty="0" smtClean="0"/>
              <a:t>	Детско-родительские мероприятия ставят своей задачей показать родителям и другим взрослым возможности ребёнка в общении, акцентировать наиболее значимые для них в том или ином возрасте темы. Но не менее важной является появляющаяся у родителей возможность увидеть других детей группы, чтобы понять место своего ребёнка среди них, а также через сравнение с другими точнее рассмотреть ресурсы и трудности сына или дочери. </a:t>
            </a:r>
          </a:p>
          <a:p>
            <a:endParaRPr lang="ru-RU" sz="1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908" y="1600200"/>
            <a:ext cx="1214446" cy="452596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Советы педагогам и родителям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8043890" cy="5143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	Если</a:t>
            </a:r>
            <a:r>
              <a:rPr lang="ru-RU" b="1" dirty="0"/>
              <a:t>:</a:t>
            </a:r>
            <a:endParaRPr lang="ru-RU" dirty="0"/>
          </a:p>
          <a:p>
            <a:pPr lvl="0"/>
            <a:r>
              <a:rPr lang="ru-RU" dirty="0"/>
              <a:t>ребёнка постоянно критикуют, он учится ненавидеть</a:t>
            </a:r>
          </a:p>
          <a:p>
            <a:pPr lvl="0"/>
            <a:r>
              <a:rPr lang="ru-RU" dirty="0"/>
              <a:t>ребёнка высмеивают, он становится замкнутым</a:t>
            </a:r>
          </a:p>
          <a:p>
            <a:pPr lvl="0"/>
            <a:r>
              <a:rPr lang="ru-RU" dirty="0"/>
              <a:t>ребёнка хвалят, он учится быть благородным</a:t>
            </a:r>
          </a:p>
          <a:p>
            <a:pPr lvl="0"/>
            <a:r>
              <a:rPr lang="ru-RU" dirty="0"/>
              <a:t>ребёнка поддерживают, он учится ценить себя</a:t>
            </a:r>
          </a:p>
          <a:p>
            <a:pPr lvl="0"/>
            <a:r>
              <a:rPr lang="ru-RU" dirty="0"/>
              <a:t>ребёнок растёт в упрёках, он учится жить с чувством вины</a:t>
            </a:r>
          </a:p>
          <a:p>
            <a:pPr lvl="0"/>
            <a:r>
              <a:rPr lang="ru-RU" dirty="0"/>
              <a:t>ребёнок растёт в терпимости, он учится понимать других</a:t>
            </a:r>
          </a:p>
          <a:p>
            <a:pPr lvl="0"/>
            <a:r>
              <a:rPr lang="ru-RU" dirty="0"/>
              <a:t>ребёнок растёт в честности, он учится быть справедливым</a:t>
            </a:r>
          </a:p>
          <a:p>
            <a:pPr lvl="0"/>
            <a:r>
              <a:rPr lang="ru-RU" dirty="0"/>
              <a:t>ребёнок растёт в безопасности, он учится верить в людей</a:t>
            </a:r>
          </a:p>
          <a:p>
            <a:pPr lvl="0"/>
            <a:r>
              <a:rPr lang="ru-RU" dirty="0"/>
              <a:t>ребёнок живёт во вражде, он учится быть агрессивным</a:t>
            </a:r>
          </a:p>
          <a:p>
            <a:pPr lvl="0"/>
            <a:r>
              <a:rPr lang="ru-RU" dirty="0"/>
              <a:t>ребёнок живёт в понимании и дружелюбии, он учится находить любовь в этом мире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429784" y="1600200"/>
            <a:ext cx="642942" cy="4525963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32951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	</a:t>
            </a:r>
            <a:r>
              <a:rPr lang="ru-RU" sz="4400" b="1" dirty="0" smtClean="0">
                <a:solidFill>
                  <a:schemeClr val="accent6"/>
                </a:solidFill>
              </a:rPr>
              <a:t>«Педагогика должна стать наукой для всех – и для учителей, и для родителей, и для общественности»</a:t>
            </a:r>
          </a:p>
          <a:p>
            <a:pPr algn="r">
              <a:buNone/>
            </a:pPr>
            <a:r>
              <a:rPr lang="ru-RU" dirty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chemeClr val="accent6"/>
                </a:solidFill>
              </a:rPr>
              <a:t>В.А. Сухомлинский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01024" y="1600200"/>
            <a:ext cx="685776" cy="4525963"/>
          </a:xfrm>
        </p:spPr>
        <p:txBody>
          <a:bodyPr/>
          <a:lstStyle/>
          <a:p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</a:rPr>
              <a:t>Задачи по организации взаимодействия педагогического коллектива с семьями воспитанников: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15328" cy="475775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300" dirty="0" smtClean="0"/>
              <a:t>взаимоотношений </a:t>
            </a:r>
            <a:r>
              <a:rPr lang="ru-RU" sz="3300" dirty="0"/>
              <a:t>с семьями воспитанников; </a:t>
            </a:r>
          </a:p>
          <a:p>
            <a:pPr lvl="0"/>
            <a:r>
              <a:rPr lang="ru-RU" sz="3300" dirty="0"/>
              <a:t>обеспечение права родителей (законных представителей) на уважение и понимание, на участие в жизни школы; </a:t>
            </a:r>
          </a:p>
          <a:p>
            <a:pPr lvl="0"/>
            <a:r>
              <a:rPr lang="ru-RU" sz="3300" dirty="0"/>
              <a:t>изучение отношения родителей (законных представителей) и педагогов к различным вопросам обучения, развития и воспитания детей, условий организации разнообразной деятельности в детском саду и семье; </a:t>
            </a:r>
          </a:p>
          <a:p>
            <a:pPr lvl="0"/>
            <a:r>
              <a:rPr lang="ru-RU" sz="3300" dirty="0"/>
              <a:t>установление и развитие отношений партнёрства в сотрудничестве «родитель-ребенок»; </a:t>
            </a:r>
          </a:p>
          <a:p>
            <a:pPr lvl="0"/>
            <a:r>
              <a:rPr lang="ru-RU" sz="3300" dirty="0"/>
              <a:t>обучение навыкам общения и способам взаимодействия в системе </a:t>
            </a:r>
          </a:p>
          <a:p>
            <a:pPr>
              <a:buNone/>
            </a:pPr>
            <a:r>
              <a:rPr lang="ru-RU" sz="3300" dirty="0" smtClean="0"/>
              <a:t>	«</a:t>
            </a:r>
            <a:r>
              <a:rPr lang="ru-RU" sz="3300" dirty="0"/>
              <a:t>родитель-ребёнок»; </a:t>
            </a:r>
          </a:p>
          <a:p>
            <a:pPr lvl="0"/>
            <a:r>
              <a:rPr lang="ru-RU" sz="3300" dirty="0"/>
              <a:t>повышение родительской компетентности в понимании внутренних переживаний и потребностей ребёнка; </a:t>
            </a:r>
          </a:p>
          <a:p>
            <a:pPr lvl="0"/>
            <a:r>
              <a:rPr lang="ru-RU" sz="3300" dirty="0"/>
              <a:t>помощь родителям (законным представителям) в адекватном оценивании уровня развития, проблем ребёнка и определении оптимальных путей взаимодействия с ним; </a:t>
            </a:r>
          </a:p>
          <a:p>
            <a:pPr lvl="0"/>
            <a:r>
              <a:rPr lang="ru-RU" sz="3300" dirty="0"/>
              <a:t>привлечение семей воспитанников к участию в совместных с педагогами мероприятий, организуемых в </a:t>
            </a:r>
            <a:r>
              <a:rPr lang="ru-RU" sz="3300" dirty="0" smtClean="0"/>
              <a:t>посёлке. </a:t>
            </a:r>
            <a:endParaRPr lang="ru-RU" sz="3300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715404" y="1600200"/>
            <a:ext cx="214314" cy="452596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6"/>
                </a:solidFill>
              </a:rPr>
              <a:t>Принципы организации работы с родителями</a:t>
            </a:r>
            <a:endParaRPr lang="ru-RU" sz="24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8286808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1.	 Обеспечение </a:t>
            </a:r>
            <a:r>
              <a:rPr lang="ru-RU" sz="1600" dirty="0"/>
              <a:t>эмоциональной безопасности для родителей. </a:t>
            </a:r>
          </a:p>
          <a:p>
            <a:pPr>
              <a:buNone/>
            </a:pPr>
            <a:r>
              <a:rPr lang="ru-RU" sz="1600" dirty="0"/>
              <a:t>Психолого-педагогическая работа, как неизвестная родителям, может вызвать </a:t>
            </a:r>
            <a:r>
              <a:rPr lang="ru-RU" sz="1600" dirty="0" smtClean="0"/>
              <a:t>у них страх</a:t>
            </a:r>
          </a:p>
          <a:p>
            <a:pPr>
              <a:buNone/>
            </a:pPr>
            <a:r>
              <a:rPr lang="ru-RU" sz="1600" dirty="0" smtClean="0"/>
              <a:t>неопределенности</a:t>
            </a:r>
            <a:r>
              <a:rPr lang="ru-RU" sz="1600" dirty="0"/>
              <a:t>, страх нового. Поэтому поначалу </a:t>
            </a:r>
            <a:r>
              <a:rPr lang="ru-RU" sz="1600" dirty="0" smtClean="0"/>
              <a:t>взаимодействие должно быть</a:t>
            </a:r>
          </a:p>
          <a:p>
            <a:pPr>
              <a:buNone/>
            </a:pPr>
            <a:r>
              <a:rPr lang="ru-RU" sz="1600" dirty="0" smtClean="0"/>
              <a:t>организовано </a:t>
            </a:r>
            <a:r>
              <a:rPr lang="ru-RU" sz="1600" dirty="0"/>
              <a:t>через знакомые, понятные родителям формы. Если </a:t>
            </a:r>
            <a:r>
              <a:rPr lang="ru-RU" sz="1600" dirty="0" smtClean="0"/>
              <a:t>родитель отказывается</a:t>
            </a:r>
          </a:p>
          <a:p>
            <a:pPr>
              <a:buNone/>
            </a:pPr>
            <a:r>
              <a:rPr lang="ru-RU" sz="1600" dirty="0" smtClean="0"/>
              <a:t>от </a:t>
            </a:r>
            <a:r>
              <a:rPr lang="ru-RU" sz="1600" dirty="0"/>
              <a:t>взаимодействия с педагогом, у него есть на это причины. </a:t>
            </a:r>
          </a:p>
          <a:p>
            <a:pPr marL="514350" indent="-514350">
              <a:buAutoNum type="arabicPeriod" startAt="2"/>
            </a:pPr>
            <a:r>
              <a:rPr lang="ru-RU" sz="1600" dirty="0" smtClean="0"/>
              <a:t>Это </a:t>
            </a:r>
            <a:r>
              <a:rPr lang="ru-RU" sz="1600" dirty="0"/>
              <a:t>открытость </a:t>
            </a:r>
            <a:r>
              <a:rPr lang="ru-RU" sz="1600" dirty="0" smtClean="0"/>
              <a:t> </a:t>
            </a:r>
            <a:r>
              <a:rPr lang="ru-RU" sz="1600" dirty="0"/>
              <a:t>педагога, умение избежать негативного переноса </a:t>
            </a:r>
            <a:r>
              <a:rPr lang="ru-RU" sz="1600" dirty="0" smtClean="0"/>
              <a:t>в отношении</a:t>
            </a:r>
          </a:p>
          <a:p>
            <a:pPr marL="514350" indent="-514350">
              <a:buNone/>
            </a:pPr>
            <a:r>
              <a:rPr lang="ru-RU" sz="1600" dirty="0" smtClean="0"/>
              <a:t>родителей</a:t>
            </a:r>
            <a:r>
              <a:rPr lang="ru-RU" sz="1600" dirty="0"/>
              <a:t>. Это означает, что педагог осознаёт и принимает свои </a:t>
            </a:r>
            <a:r>
              <a:rPr lang="ru-RU" sz="1600" dirty="0" smtClean="0"/>
              <a:t>истинные чувства, поэтому</a:t>
            </a:r>
          </a:p>
          <a:p>
            <a:pPr marL="514350" indent="-514350">
              <a:buNone/>
            </a:pPr>
            <a:r>
              <a:rPr lang="ru-RU" sz="1600" dirty="0" smtClean="0"/>
              <a:t>может </a:t>
            </a:r>
            <a:r>
              <a:rPr lang="ru-RU" sz="1600" dirty="0"/>
              <a:t>быть открытым в отношении родителей. А возникающие у </a:t>
            </a:r>
            <a:r>
              <a:rPr lang="ru-RU" sz="1600" dirty="0" smtClean="0"/>
              <a:t>себя чувства обиды,</a:t>
            </a:r>
          </a:p>
          <a:p>
            <a:pPr marL="514350" indent="-514350">
              <a:buNone/>
            </a:pPr>
            <a:r>
              <a:rPr lang="ru-RU" sz="1600" dirty="0" smtClean="0"/>
              <a:t>раздражения</a:t>
            </a:r>
            <a:r>
              <a:rPr lang="ru-RU" sz="1600" dirty="0"/>
              <a:t>, злости, страха в отношении родителей умеет исключать </a:t>
            </a:r>
            <a:r>
              <a:rPr lang="ru-RU" sz="1600" dirty="0" smtClean="0"/>
              <a:t>из процесса</a:t>
            </a:r>
          </a:p>
          <a:p>
            <a:pPr marL="514350" indent="-514350">
              <a:buNone/>
            </a:pPr>
            <a:r>
              <a:rPr lang="ru-RU" sz="1600" dirty="0" smtClean="0"/>
              <a:t>взаимодействия</a:t>
            </a:r>
            <a:r>
              <a:rPr lang="ru-RU" sz="1600" dirty="0"/>
              <a:t>. Поэтому он и даёт им право скептически относиться к </a:t>
            </a:r>
            <a:r>
              <a:rPr lang="ru-RU" sz="1600" dirty="0" smtClean="0"/>
              <a:t>советам, право</a:t>
            </a:r>
          </a:p>
          <a:p>
            <a:pPr marL="514350" indent="-514350">
              <a:buNone/>
            </a:pPr>
            <a:r>
              <a:rPr lang="ru-RU" sz="1600" dirty="0" smtClean="0"/>
              <a:t>иметь и проявлять </a:t>
            </a:r>
            <a:r>
              <a:rPr lang="ru-RU" sz="1600" dirty="0"/>
              <a:t>в отношении педагога различные чувства. </a:t>
            </a:r>
            <a:endParaRPr lang="ru-RU" sz="1600" dirty="0" smtClean="0"/>
          </a:p>
          <a:p>
            <a:pPr marL="514350" indent="-514350">
              <a:buAutoNum type="arabicPeriod" startAt="3"/>
            </a:pPr>
            <a:r>
              <a:rPr lang="ru-RU" sz="1600" dirty="0" smtClean="0"/>
              <a:t>Необходимость </a:t>
            </a:r>
            <a:r>
              <a:rPr lang="ru-RU" sz="1600" dirty="0"/>
              <a:t>мотивирования родителей к взаимодействию с </a:t>
            </a:r>
            <a:r>
              <a:rPr lang="ru-RU" sz="1600" dirty="0" smtClean="0"/>
              <a:t>педагогом</a:t>
            </a:r>
          </a:p>
          <a:p>
            <a:pPr marL="514350" indent="-514350">
              <a:buNone/>
            </a:pPr>
            <a:r>
              <a:rPr lang="ru-RU" sz="1600" dirty="0" smtClean="0"/>
              <a:t>различными способами</a:t>
            </a:r>
            <a:r>
              <a:rPr lang="ru-RU" sz="1600" dirty="0"/>
              <a:t>. Большинство родителей мало знают о возможностях </a:t>
            </a:r>
            <a:r>
              <a:rPr lang="ru-RU" sz="1600" dirty="0" smtClean="0"/>
              <a:t>педагога,</a:t>
            </a:r>
          </a:p>
          <a:p>
            <a:pPr marL="514350" indent="-514350">
              <a:buNone/>
            </a:pPr>
            <a:r>
              <a:rPr lang="ru-RU" sz="1600" dirty="0" smtClean="0"/>
              <a:t>поэтому может возникнуть </a:t>
            </a:r>
            <a:r>
              <a:rPr lang="ru-RU" sz="1600" dirty="0"/>
              <a:t>либо страх взаимодействия (вдруг педагог увидит то, что </a:t>
            </a:r>
            <a:r>
              <a:rPr lang="ru-RU" sz="1600" dirty="0" smtClean="0"/>
              <a:t>не</a:t>
            </a:r>
          </a:p>
          <a:p>
            <a:pPr marL="514350" indent="-514350">
              <a:buNone/>
            </a:pPr>
            <a:r>
              <a:rPr lang="ru-RU" sz="1600" dirty="0" smtClean="0"/>
              <a:t>хотелось </a:t>
            </a:r>
            <a:r>
              <a:rPr lang="ru-RU" sz="1600" dirty="0"/>
              <a:t>бы показывать</a:t>
            </a:r>
            <a:r>
              <a:rPr lang="ru-RU" sz="1600" dirty="0" smtClean="0"/>
              <a:t>), либо </a:t>
            </a:r>
            <a:r>
              <a:rPr lang="ru-RU" sz="1600" dirty="0"/>
              <a:t>недооценка его значимости, но и в том и в другом </a:t>
            </a:r>
            <a:r>
              <a:rPr lang="ru-RU" sz="1600" dirty="0" smtClean="0"/>
              <a:t>случае</a:t>
            </a:r>
          </a:p>
          <a:p>
            <a:pPr marL="514350" indent="-514350">
              <a:buNone/>
            </a:pPr>
            <a:r>
              <a:rPr lang="ru-RU" sz="1600" dirty="0" smtClean="0"/>
              <a:t>возникает </a:t>
            </a:r>
            <a:r>
              <a:rPr lang="ru-RU" sz="1600" dirty="0"/>
              <a:t>стремление </a:t>
            </a:r>
            <a:r>
              <a:rPr lang="ru-RU" sz="1600" dirty="0" smtClean="0"/>
              <a:t>избежать учителя</a:t>
            </a:r>
            <a:r>
              <a:rPr lang="ru-RU" sz="1600" dirty="0"/>
              <a:t>. Мотивирование необходимо ещё и потому, </a:t>
            </a:r>
            <a:r>
              <a:rPr lang="ru-RU" sz="1600" dirty="0" smtClean="0"/>
              <a:t>что</a:t>
            </a:r>
          </a:p>
          <a:p>
            <a:pPr marL="514350" indent="-514350">
              <a:buNone/>
            </a:pPr>
            <a:r>
              <a:rPr lang="ru-RU" sz="1600" dirty="0" smtClean="0"/>
              <a:t>взаимодействие </a:t>
            </a:r>
            <a:r>
              <a:rPr lang="ru-RU" sz="1600" dirty="0"/>
              <a:t>с педагогом </a:t>
            </a:r>
            <a:r>
              <a:rPr lang="ru-RU" sz="1600" dirty="0" smtClean="0"/>
              <a:t>может актуализировать </a:t>
            </a:r>
            <a:r>
              <a:rPr lang="ru-RU" sz="1600" dirty="0"/>
              <a:t>у родителей </a:t>
            </a:r>
            <a:r>
              <a:rPr lang="ru-RU" sz="1600" dirty="0" smtClean="0"/>
              <a:t>собственные</a:t>
            </a:r>
          </a:p>
          <a:p>
            <a:pPr marL="514350" indent="-514350">
              <a:buNone/>
            </a:pPr>
            <a:r>
              <a:rPr lang="ru-RU" sz="1600" dirty="0" err="1" smtClean="0"/>
              <a:t>внутриличностные</a:t>
            </a:r>
            <a:r>
              <a:rPr lang="ru-RU" sz="1600" dirty="0" smtClean="0"/>
              <a:t> </a:t>
            </a:r>
            <a:r>
              <a:rPr lang="ru-RU" sz="1600" dirty="0"/>
              <a:t>конфликты. Поэтому мотивация </a:t>
            </a:r>
            <a:r>
              <a:rPr lang="ru-RU" sz="1600" dirty="0" smtClean="0"/>
              <a:t>к взаимодействию </a:t>
            </a:r>
            <a:r>
              <a:rPr lang="ru-RU" sz="1600" dirty="0"/>
              <a:t>должна </a:t>
            </a:r>
            <a:r>
              <a:rPr lang="ru-RU" sz="1600" dirty="0" smtClean="0"/>
              <a:t>быть</a:t>
            </a:r>
          </a:p>
          <a:p>
            <a:pPr marL="514350" indent="-514350">
              <a:buNone/>
            </a:pPr>
            <a:r>
              <a:rPr lang="ru-RU" sz="1600" dirty="0" smtClean="0"/>
              <a:t>сильнее </a:t>
            </a:r>
            <a:r>
              <a:rPr lang="ru-RU" sz="1600" dirty="0"/>
              <a:t>собственного сопротивления к работе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786842" y="1142984"/>
            <a:ext cx="214314" cy="498317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6"/>
                </a:solidFill>
              </a:rPr>
              <a:t>Формы и методы организации взаимодействия педагогов и родителей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142844" y="785795"/>
          <a:ext cx="8858313" cy="6073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440"/>
                <a:gridCol w="5097484"/>
                <a:gridCol w="1857389"/>
              </a:tblGrid>
              <a:tr h="63980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методов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Цель, назначение использования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Формы </a:t>
                      </a:r>
                      <a:endParaRPr lang="ru-RU" dirty="0"/>
                    </a:p>
                  </a:txBody>
                  <a:tcPr/>
                </a:tc>
              </a:tr>
              <a:tr h="2650624">
                <a:tc>
                  <a:txBody>
                    <a:bodyPr/>
                    <a:lstStyle/>
                    <a:p>
                      <a:r>
                        <a:rPr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Информационно-</a:t>
                      </a:r>
                    </a:p>
                    <a:p>
                      <a:r>
                        <a:rPr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аналитические </a:t>
                      </a:r>
                      <a:endParaRPr lang="ru-RU" sz="1400" i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Выявление интересов, потребностей, запросов родителей, уровня их педагогической грамотности. Способствуют организации общения с родителями, их основной задачей является сбор, обработка и использование данных о семье каждого воспитанника, общекультурном уровне его родителей, наличии у них необходимых педагогических знаний, отношении в семье к ребёнку, запросах, интересах, потребностях родителей в психолого-педагогической информации. Только на основе анализа этих данных возможно осуществление индивидуального, личностно-ориентированного подхода к ребёнку в условиях школьного учреждения и построение грамотного общения с родителями.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Проведение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социологических срезов, опросов «Почтовый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ящик», Индивидуальные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блокноты», анкетирование,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тесты-опросники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81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Наглядно-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информационные: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информационно-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ознакомительные,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информационно-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+mn-lt"/>
                          <a:ea typeface="Calibri"/>
                          <a:cs typeface="Times New Roman"/>
                        </a:rPr>
                        <a:t>просветительские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Ознакомление родителей с работой учреждения образования, особенностями воспитания детей. Формирование у родителей </a:t>
                      </a: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знаний </a:t>
                      </a: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о воспитании и развитии детей. Нацелены на знакомство родителей с условиями, задачами, содержанием и методами воспитания детей, способствуют преодолению поверхностного суждения о роли школы, оказывают практическую помощь семье. 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Информационные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проспекты.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Открытые просмотры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образовательной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деятельности с детьми.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Фотографии, выставки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детских работ, стенды,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папки-передвижки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908" y="1600200"/>
            <a:ext cx="71438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</a:rPr>
              <a:t>Формы и методы организации взаимодействия педагогов и родителей</a:t>
            </a:r>
            <a:endParaRPr lang="ru-RU" sz="2400" dirty="0">
              <a:solidFill>
                <a:schemeClr val="accent6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42844" y="857232"/>
          <a:ext cx="8858312" cy="5801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3643338"/>
                <a:gridCol w="3000396"/>
              </a:tblGrid>
              <a:tr h="745746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методов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Цель, назначение использования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Формы </a:t>
                      </a:r>
                      <a:endParaRPr lang="ru-RU" dirty="0"/>
                    </a:p>
                  </a:txBody>
                  <a:tcPr/>
                </a:tc>
              </a:tr>
              <a:tr h="7457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i="0" dirty="0" err="1">
                          <a:latin typeface="+mn-lt"/>
                          <a:ea typeface="Calibri"/>
                          <a:cs typeface="Times New Roman"/>
                        </a:rPr>
                        <a:t>Досуговые</a:t>
                      </a:r>
                      <a:endParaRPr lang="ru-RU" sz="1500" i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Установление эмоционального контакта между педагогами, родителями, детьми. Обеспечивают </a:t>
                      </a:r>
                      <a:r>
                        <a:rPr lang="ru-RU" sz="1500" dirty="0" smtClean="0">
                          <a:latin typeface="+mn-lt"/>
                          <a:ea typeface="Calibri"/>
                          <a:cs typeface="Times New Roman"/>
                        </a:rPr>
                        <a:t>установление </a:t>
                      </a: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теплых неформальных отношений между педагогами и родителями, а также более доверительных отношений между родителями и детьми.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Совместные праздники,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мероприятия, экскурсии.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Выставки </a:t>
                      </a:r>
                      <a:r>
                        <a:rPr lang="ru-RU" sz="1500" dirty="0" smtClean="0">
                          <a:latin typeface="+mn-lt"/>
                          <a:ea typeface="Calibri"/>
                          <a:cs typeface="Times New Roman"/>
                        </a:rPr>
                        <a:t>детско-взрослых </a:t>
                      </a: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работ.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/>
                        </a:rPr>
                        <a:t>Кружки, секции, клубы.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159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i="0" dirty="0">
                          <a:latin typeface="+mn-lt"/>
                          <a:ea typeface="Calibri"/>
                          <a:cs typeface="Times New Roman" pitchFamily="18" charset="0"/>
                        </a:rPr>
                        <a:t>Познавательные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 pitchFamily="18" charset="0"/>
                        </a:rPr>
                        <a:t>Ознакомление родителей с возрастными и психологическими особенностями детей школьного возраста. Формирование у родителей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+mn-lt"/>
                          <a:ea typeface="Calibri"/>
                          <a:cs typeface="Times New Roman" pitchFamily="18" charset="0"/>
                        </a:rPr>
                        <a:t>практических навыков воспитания детей. 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Семинары- практикумы. Тренинги. Форум-театр.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собраний, </a:t>
                      </a:r>
                    </a:p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консультаций в нетрадиционной форме. </a:t>
                      </a:r>
                    </a:p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Мини-собрания. 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 с педагогическим 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содержанием. </a:t>
                      </a:r>
                    </a:p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Педагогический брифинг. </a:t>
                      </a:r>
                    </a:p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Устные педагогические </a:t>
                      </a:r>
                    </a:p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журналы. </a:t>
                      </a:r>
                    </a:p>
                    <a:p>
                      <a:r>
                        <a:rPr lang="ru-RU" sz="15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Исследовательско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проектные, ролевые, имитационные и деловые игры.</a:t>
                      </a:r>
                      <a:endParaRPr lang="ru-RU" sz="15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429652" y="1214422"/>
            <a:ext cx="257148" cy="491174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3757610" cy="61436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200" b="1" dirty="0" smtClean="0">
                <a:solidFill>
                  <a:schemeClr val="accent6"/>
                </a:solidFill>
              </a:rPr>
              <a:t>Общешкольные родительские собрания.</a:t>
            </a:r>
          </a:p>
          <a:p>
            <a:pPr algn="ctr">
              <a:buNone/>
            </a:pPr>
            <a:endParaRPr lang="ru-RU" sz="3500" b="1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3800" dirty="0" smtClean="0"/>
              <a:t>На таких собраниях обсуждаются наиболее актуальные проблемы совершенствования образовательной работы семьи и школы, а также текущие вопросы обучения и воспитания учащихся.</a:t>
            </a:r>
          </a:p>
          <a:p>
            <a:pPr>
              <a:buNone/>
            </a:pPr>
            <a:r>
              <a:rPr lang="ru-RU" sz="3800" dirty="0" smtClean="0"/>
              <a:t>	Так, родительские собрания посвящаются обсуждению задач и мероприятий по повышению</a:t>
            </a:r>
            <a:r>
              <a:rPr lang="ru-RU" sz="3800" dirty="0"/>
              <a:t> </a:t>
            </a:r>
            <a:r>
              <a:rPr lang="ru-RU" sz="3800" dirty="0" smtClean="0"/>
              <a:t>качества знаний учащихся, улучшению трудового воспитания и профессиональной ориентации школьников и др.</a:t>
            </a:r>
            <a:endParaRPr lang="ru-RU" sz="3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357166"/>
            <a:ext cx="4500594" cy="61436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b="1" dirty="0" smtClean="0"/>
              <a:t>	</a:t>
            </a:r>
            <a:r>
              <a:rPr lang="ru-RU" sz="4200" b="1" dirty="0" smtClean="0">
                <a:solidFill>
                  <a:schemeClr val="accent6"/>
                </a:solidFill>
              </a:rPr>
              <a:t>Классные родительские собрания.</a:t>
            </a:r>
          </a:p>
          <a:p>
            <a:pPr>
              <a:buNone/>
            </a:pPr>
            <a:r>
              <a:rPr lang="ru-RU" sz="3600" b="1" dirty="0" smtClean="0"/>
              <a:t> </a:t>
            </a:r>
          </a:p>
          <a:p>
            <a:pPr>
              <a:buNone/>
            </a:pPr>
            <a:r>
              <a:rPr lang="ru-RU" sz="2900" dirty="0" smtClean="0"/>
              <a:t>	</a:t>
            </a:r>
            <a:r>
              <a:rPr lang="ru-RU" sz="3800" dirty="0" smtClean="0"/>
              <a:t>Классные родительские собрания проводятся не реже одного раза в четверть и должны стать школой просвещения родителей, расширять их педагогический кругозор, стимулировать желание стать хорошими родителями. Родительское собрание - это возможность демонстрации достигнутых ребёнком успехов. Тематика и методика собрания должны учитывать возрастные особенности учащихся, уровень образованности и заинтересованности родителей, цели и задачи воспитания, стоящие перед школой. Разговор на собрании ведём не об отметках, а о качестве знаний и мере интеллектуальных усилий, соответствующих познавательной и нравственной мотивации. К родительскому собранию  готовим </a:t>
            </a:r>
          </a:p>
          <a:p>
            <a:pPr>
              <a:buNone/>
            </a:pPr>
            <a:r>
              <a:rPr lang="ru-RU" sz="3800" dirty="0" smtClean="0"/>
              <a:t>	выставки творческих работ учащихся, их достижений, и не только в учебной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329642" cy="62865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chemeClr val="accent6"/>
                </a:solidFill>
              </a:rPr>
              <a:t>Индивидуальные консультации</a:t>
            </a:r>
            <a:r>
              <a:rPr lang="ru-RU" sz="2000" dirty="0">
                <a:solidFill>
                  <a:schemeClr val="accent6"/>
                </a:solidFill>
              </a:rPr>
              <a:t> </a:t>
            </a:r>
            <a:endParaRPr lang="ru-RU" sz="2000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sz="1600" dirty="0" smtClean="0"/>
              <a:t>	Индивидуальные консультации особенно </a:t>
            </a:r>
            <a:r>
              <a:rPr lang="ru-RU" sz="1600" dirty="0"/>
              <a:t>необходимы, когда учитель набирает класс. Готовясь к консультации, необходимо определить ряд вопросов, ответы на которые помогут планированию воспитательной работы с классом</a:t>
            </a:r>
            <a:r>
              <a:rPr lang="ru-RU" sz="1600" dirty="0" smtClean="0"/>
              <a:t>.</a:t>
            </a:r>
            <a:r>
              <a:rPr lang="ru-RU" sz="1600" dirty="0"/>
              <a:t> Индивидуальная консультация должна иметь ознакомительный характер и способствовать созданию хорошего контакта между родителями и </a:t>
            </a:r>
            <a:r>
              <a:rPr lang="ru-RU" sz="1600" dirty="0" smtClean="0"/>
              <a:t>учителем. Индивидуальное </a:t>
            </a:r>
            <a:r>
              <a:rPr lang="ru-RU" sz="1600" dirty="0"/>
              <a:t>общение, </a:t>
            </a:r>
            <a:r>
              <a:rPr lang="ru-RU" sz="1600" dirty="0" smtClean="0"/>
              <a:t> </a:t>
            </a:r>
            <a:r>
              <a:rPr lang="ru-RU" sz="1600" dirty="0"/>
              <a:t>как правило, результативно.</a:t>
            </a:r>
          </a:p>
          <a:p>
            <a:pPr>
              <a:buNone/>
            </a:pPr>
            <a:r>
              <a:rPr lang="ru-RU" sz="1600" dirty="0" smtClean="0"/>
              <a:t>	Преимуществом </a:t>
            </a:r>
            <a:r>
              <a:rPr lang="ru-RU" sz="1600" dirty="0"/>
              <a:t>индивидуальной работы является то, что, находясь наедине с учителем, родители откровеннее рассказывают ему о </a:t>
            </a:r>
            <a:r>
              <a:rPr lang="ru-RU" sz="1600" dirty="0" smtClean="0"/>
              <a:t>своих</a:t>
            </a:r>
            <a:r>
              <a:rPr lang="ru-RU" sz="1600" dirty="0"/>
              <a:t> проблемах, </a:t>
            </a:r>
            <a:r>
              <a:rPr lang="ru-RU" sz="1600" dirty="0" smtClean="0"/>
              <a:t>затруднениях,</a:t>
            </a:r>
            <a:r>
              <a:rPr lang="ru-RU" sz="1600" dirty="0"/>
              <a:t> содержание индивидуальной беседы должно оставаться достоянием только беседующих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	 </a:t>
            </a:r>
            <a:r>
              <a:rPr lang="ru-RU" sz="1600" dirty="0"/>
              <a:t>Учитель должен дать возможность родителям рассказать ему всё то, что поможет в профессиональной работе с ребёнком:</a:t>
            </a:r>
          </a:p>
          <a:p>
            <a:pPr lvl="0">
              <a:buNone/>
            </a:pPr>
            <a:r>
              <a:rPr lang="ru-RU" sz="1600" dirty="0" smtClean="0"/>
              <a:t>	1) Особенности </a:t>
            </a:r>
            <a:r>
              <a:rPr lang="ru-RU" sz="1600" dirty="0"/>
              <a:t>здоровья ребёнка;</a:t>
            </a:r>
          </a:p>
          <a:p>
            <a:pPr lvl="0">
              <a:buNone/>
            </a:pPr>
            <a:r>
              <a:rPr lang="ru-RU" sz="1600" dirty="0" smtClean="0"/>
              <a:t>	2) Его </a:t>
            </a:r>
            <a:r>
              <a:rPr lang="ru-RU" sz="1600" dirty="0"/>
              <a:t>увлечения, интересы;</a:t>
            </a:r>
          </a:p>
          <a:p>
            <a:pPr lvl="0">
              <a:buNone/>
            </a:pPr>
            <a:r>
              <a:rPr lang="ru-RU" sz="1600" dirty="0" smtClean="0"/>
              <a:t>	3) Предпочтения </a:t>
            </a:r>
            <a:r>
              <a:rPr lang="ru-RU" sz="1600" dirty="0"/>
              <a:t>в общении в семье;</a:t>
            </a:r>
          </a:p>
          <a:p>
            <a:pPr lvl="0">
              <a:buNone/>
            </a:pPr>
            <a:r>
              <a:rPr lang="ru-RU" sz="1600" dirty="0" smtClean="0"/>
              <a:t>	4) Поведенческие </a:t>
            </a:r>
            <a:r>
              <a:rPr lang="ru-RU" sz="1600" dirty="0"/>
              <a:t>реакции;</a:t>
            </a:r>
          </a:p>
          <a:p>
            <a:pPr lvl="0">
              <a:buNone/>
            </a:pPr>
            <a:r>
              <a:rPr lang="ru-RU" sz="1600" dirty="0" smtClean="0"/>
              <a:t>	5) Особенности </a:t>
            </a:r>
            <a:r>
              <a:rPr lang="ru-RU" sz="1600" dirty="0"/>
              <a:t>характера;</a:t>
            </a:r>
          </a:p>
          <a:p>
            <a:pPr lvl="0">
              <a:buNone/>
            </a:pPr>
            <a:r>
              <a:rPr lang="ru-RU" sz="1600" dirty="0" smtClean="0"/>
              <a:t>	6) Мотивация </a:t>
            </a:r>
            <a:r>
              <a:rPr lang="ru-RU" sz="1600" dirty="0"/>
              <a:t>учения;</a:t>
            </a:r>
          </a:p>
          <a:p>
            <a:pPr lvl="0">
              <a:buNone/>
            </a:pPr>
            <a:r>
              <a:rPr lang="ru-RU" sz="1600" dirty="0" smtClean="0"/>
              <a:t>	7) Моральные </a:t>
            </a:r>
            <a:r>
              <a:rPr lang="ru-RU" sz="1600" dirty="0"/>
              <a:t>ценности семьи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	Индивидуальное </a:t>
            </a:r>
            <a:r>
              <a:rPr lang="ru-RU" sz="1600" dirty="0"/>
              <a:t>общение не только дает возможность учителю оказывать влияние </a:t>
            </a:r>
            <a:r>
              <a:rPr lang="ru-RU" sz="1600" dirty="0" smtClean="0"/>
              <a:t>на родителей, но </a:t>
            </a:r>
            <a:r>
              <a:rPr lang="ru-RU" sz="1600" dirty="0"/>
              <a:t>и, в свою очередь, во многом помогает ему в выборе правильного подхода к детям.</a:t>
            </a:r>
          </a:p>
          <a:p>
            <a:pPr lvl="0"/>
            <a:endParaRPr lang="ru-RU" sz="1600" dirty="0"/>
          </a:p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858280" y="1600200"/>
            <a:ext cx="142876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3686172" cy="592935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6"/>
                </a:solidFill>
              </a:rPr>
              <a:t>Тематические консультации</a:t>
            </a:r>
            <a:r>
              <a:rPr lang="ru-RU" sz="3600" dirty="0">
                <a:solidFill>
                  <a:schemeClr val="accent6"/>
                </a:solidFill>
              </a:rPr>
              <a:t> </a:t>
            </a:r>
            <a:endParaRPr lang="ru-RU" sz="3600" dirty="0" smtClean="0">
              <a:solidFill>
                <a:schemeClr val="accent6"/>
              </a:solidFill>
            </a:endParaRPr>
          </a:p>
          <a:p>
            <a:pPr algn="ctr"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300" dirty="0" smtClean="0"/>
              <a:t>	Тематические консультации дают </a:t>
            </a:r>
            <a:r>
              <a:rPr lang="ru-RU" sz="3300" dirty="0"/>
              <a:t>рекомендации по проблеме, которая волнует родителей. В каждом классе есть учащиеся и семьи, которые переживают одну и ту же проблему. Иногда эти проблемы носят настолько конфиденциальный характер, что их возможно решать лишь в кругу тех людей, которых эта проблема объединяет.</a:t>
            </a:r>
          </a:p>
          <a:p>
            <a:pPr>
              <a:buNone/>
            </a:pPr>
            <a:r>
              <a:rPr lang="ru-RU" sz="3300" b="1" dirty="0" smtClean="0"/>
              <a:t>	Примерные </a:t>
            </a:r>
            <a:r>
              <a:rPr lang="ru-RU" sz="3300" b="1" dirty="0"/>
              <a:t>темы:</a:t>
            </a:r>
            <a:endParaRPr lang="ru-RU" sz="3300" dirty="0"/>
          </a:p>
          <a:p>
            <a:pPr lvl="0"/>
            <a:r>
              <a:rPr lang="ru-RU" sz="3300" dirty="0"/>
              <a:t>Ребёнок не хочет учиться.</a:t>
            </a:r>
          </a:p>
          <a:p>
            <a:pPr lvl="0"/>
            <a:r>
              <a:rPr lang="ru-RU" sz="3300" dirty="0"/>
              <a:t>Как развить плохую память ребёнка.</a:t>
            </a:r>
          </a:p>
          <a:p>
            <a:pPr lvl="0"/>
            <a:r>
              <a:rPr lang="ru-RU" sz="3300" dirty="0"/>
              <a:t>Единственный ребёнок в семье.</a:t>
            </a:r>
          </a:p>
          <a:p>
            <a:pPr lvl="0"/>
            <a:r>
              <a:rPr lang="ru-RU" sz="3300" dirty="0"/>
              <a:t>К чему может привести тревожность детей.</a:t>
            </a:r>
          </a:p>
          <a:p>
            <a:pPr lvl="0"/>
            <a:r>
              <a:rPr lang="ru-RU" sz="3300" dirty="0"/>
              <a:t>Талантливый ребёнок в семье.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571480"/>
            <a:ext cx="4500594" cy="592935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6"/>
                </a:solidFill>
              </a:rPr>
              <a:t>Родительские чтения</a:t>
            </a:r>
            <a:r>
              <a:rPr lang="ru-RU" sz="3600" dirty="0">
                <a:solidFill>
                  <a:schemeClr val="accent6"/>
                </a:solidFill>
              </a:rPr>
              <a:t> </a:t>
            </a:r>
            <a:endParaRPr lang="ru-RU" sz="3600" dirty="0" smtClean="0">
              <a:solidFill>
                <a:schemeClr val="accent6"/>
              </a:solidFill>
            </a:endParaRPr>
          </a:p>
          <a:p>
            <a:r>
              <a:rPr lang="ru-RU" sz="3300" dirty="0" smtClean="0"/>
              <a:t>Родительские чтения– </a:t>
            </a:r>
            <a:r>
              <a:rPr lang="ru-RU" sz="3300" dirty="0"/>
              <a:t>очень интересная форма работы с родителями, которая дает возможность родителям не только слушать лекции педагогов, но и изучать литературу по проблеме и участвовать в ее обсуждении. Родительские чтения можно организовать следующим образом: на первом собрании в начале учебного года родители определяют вопросы педагогики и психологии, которые их наиболее волнуют. Учитель собирает информацию и анализирует ее. С помощью школьного библиотекаря и других специалистов подбираются книги, в которых можно получить ответ на поставленный вопрос. Родители читают рекомендованные книги, а затем используют полученные в них сведения в родительских чтениях. Особенностью родительских чтений является то, что, анализируя книгу, родители должны изложить собственное понимание вопроса и изменение подходов к его решению после прочтения книги.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Words>448</Words>
  <Application>Microsoft Office PowerPoint</Application>
  <PresentationFormat>Экран (4:3)</PresentationFormat>
  <Paragraphs>165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ФОРМЫ И МЕТОДЫ РАБОТЫ С РОДИТЕЛЯМИ.</vt:lpstr>
      <vt:lpstr>Слайд 2</vt:lpstr>
      <vt:lpstr>Задачи по организации взаимодействия педагогического коллектива с семьями воспитанников:</vt:lpstr>
      <vt:lpstr>Принципы организации работы с родителями</vt:lpstr>
      <vt:lpstr>Формы и методы организации взаимодействия педагогов и родителей </vt:lpstr>
      <vt:lpstr>Формы и методы организации взаимодействия педагогов и родителей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Советы педагогам и родителям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РОДИТЕЛЯМИ.</dc:title>
  <dc:creator>User</dc:creator>
  <cp:lastModifiedBy>User</cp:lastModifiedBy>
  <cp:revision>61</cp:revision>
  <dcterms:created xsi:type="dcterms:W3CDTF">2017-01-01T23:10:19Z</dcterms:created>
  <dcterms:modified xsi:type="dcterms:W3CDTF">2017-01-02T09:29:59Z</dcterms:modified>
</cp:coreProperties>
</file>