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3" r:id="rId1"/>
  </p:sldMasterIdLst>
  <p:sldIdLst>
    <p:sldId id="280" r:id="rId2"/>
    <p:sldId id="268" r:id="rId3"/>
    <p:sldId id="257" r:id="rId4"/>
    <p:sldId id="273" r:id="rId5"/>
    <p:sldId id="274" r:id="rId6"/>
    <p:sldId id="275" r:id="rId7"/>
    <p:sldId id="276" r:id="rId8"/>
    <p:sldId id="277" r:id="rId9"/>
    <p:sldId id="279" r:id="rId10"/>
    <p:sldId id="278" r:id="rId11"/>
    <p:sldId id="272" r:id="rId1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Garamond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Garamond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Garamond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Garamond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Garamond" pitchFamily="18" charset="0"/>
        <a:ea typeface="+mn-ea"/>
        <a:cs typeface="+mn-cs"/>
      </a:defRPr>
    </a:lvl5pPr>
    <a:lvl6pPr marL="2286000" algn="l" defTabSz="914400" rtl="0" eaLnBrk="1" latinLnBrk="0" hangingPunct="1">
      <a:defRPr sz="1600" kern="1200">
        <a:solidFill>
          <a:schemeClr val="tx1"/>
        </a:solidFill>
        <a:latin typeface="Garamond" pitchFamily="18" charset="0"/>
        <a:ea typeface="+mn-ea"/>
        <a:cs typeface="+mn-cs"/>
      </a:defRPr>
    </a:lvl6pPr>
    <a:lvl7pPr marL="2743200" algn="l" defTabSz="914400" rtl="0" eaLnBrk="1" latinLnBrk="0" hangingPunct="1">
      <a:defRPr sz="1600" kern="1200">
        <a:solidFill>
          <a:schemeClr val="tx1"/>
        </a:solidFill>
        <a:latin typeface="Garamond" pitchFamily="18" charset="0"/>
        <a:ea typeface="+mn-ea"/>
        <a:cs typeface="+mn-cs"/>
      </a:defRPr>
    </a:lvl7pPr>
    <a:lvl8pPr marL="3200400" algn="l" defTabSz="914400" rtl="0" eaLnBrk="1" latinLnBrk="0" hangingPunct="1">
      <a:defRPr sz="1600" kern="1200">
        <a:solidFill>
          <a:schemeClr val="tx1"/>
        </a:solidFill>
        <a:latin typeface="Garamond" pitchFamily="18" charset="0"/>
        <a:ea typeface="+mn-ea"/>
        <a:cs typeface="+mn-cs"/>
      </a:defRPr>
    </a:lvl8pPr>
    <a:lvl9pPr marL="3657600" algn="l" defTabSz="914400" rtl="0" eaLnBrk="1" latinLnBrk="0" hangingPunct="1">
      <a:defRPr sz="1600" kern="1200">
        <a:solidFill>
          <a:schemeClr val="tx1"/>
        </a:solidFill>
        <a:latin typeface="Garamond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107" d="100"/>
          <a:sy n="107" d="100"/>
        </p:scale>
        <p:origin x="-84" y="9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altLang="ru-R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ru-R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CA60E-1AF7-46BA-A824-F3FDE9562934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alt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D5FB8-5471-4781-A227-6E44D400FF1A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alt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766E5C-55A0-49EC-BEAE-B6C3E6C2D9BE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alt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8F299-7FE0-44AA-A9ED-28A0517D363B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alt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39BA9-A92D-4398-854E-52344DAC9090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alt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3C360-FFDC-4BB8-9344-A86BE8BE3AC5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alt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4004A9-EFA3-4974-B491-FAB6827B9895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alt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7A088-FD94-4BA7-AE59-D106E4ECC4F8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alt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95CF0A-B89D-4F23-A1B1-756A8BAF68F9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alt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C1DB39-C102-4F0C-BBFC-A2EDFBE476D7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alt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8FF7143C-C726-45C5-AD6C-AD85EC55CBC2}" type="slidenum">
              <a:rPr lang="ru-RU" altLang="ru-RU" smtClean="0"/>
              <a:pPr/>
              <a:t>‹#›</a:t>
            </a:fld>
            <a:endParaRPr lang="ru-RU" alt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 altLang="ru-R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 altLang="ru-R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FEF175F-48EA-4AC0-A547-B00F9C20C57E}" type="slidenum">
              <a:rPr lang="ru-RU" altLang="ru-RU" smtClean="0"/>
              <a:pPr/>
              <a:t>‹#›</a:t>
            </a:fld>
            <a:endParaRPr lang="ru-RU" altLang="ru-RU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4" r:id="rId1"/>
    <p:sldLayoutId id="2147483735" r:id="rId2"/>
    <p:sldLayoutId id="2147483736" r:id="rId3"/>
    <p:sldLayoutId id="2147483737" r:id="rId4"/>
    <p:sldLayoutId id="2147483738" r:id="rId5"/>
    <p:sldLayoutId id="2147483739" r:id="rId6"/>
    <p:sldLayoutId id="2147483740" r:id="rId7"/>
    <p:sldLayoutId id="2147483741" r:id="rId8"/>
    <p:sldLayoutId id="2147483742" r:id="rId9"/>
    <p:sldLayoutId id="2147483743" r:id="rId10"/>
    <p:sldLayoutId id="2147483744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Экзамен.</a:t>
            </a:r>
            <a:br>
              <a:rPr lang="ru-RU" dirty="0" smtClean="0"/>
            </a:br>
            <a:r>
              <a:rPr lang="ru-RU" dirty="0" smtClean="0"/>
              <a:t>Советы родителям</a:t>
            </a:r>
            <a:endParaRPr lang="ru-RU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Презентация к родительскому собранию в 9 </a:t>
            </a:r>
            <a:r>
              <a:rPr lang="ru-RU" dirty="0" smtClean="0"/>
              <a:t>классе</a:t>
            </a:r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xmlns="" val="385016860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Совет </a:t>
            </a:r>
            <a:r>
              <a:rPr lang="en-US" dirty="0" smtClean="0"/>
              <a:t>8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800" b="1" dirty="0" smtClean="0">
                <a:solidFill>
                  <a:srgbClr val="C00000"/>
                </a:solidFill>
                <a:latin typeface="+mj-lt"/>
              </a:rPr>
              <a:t>Любите своего ребёнка! </a:t>
            </a:r>
            <a:r>
              <a:rPr lang="ru-RU" sz="3200" dirty="0" smtClean="0">
                <a:latin typeface="+mj-lt"/>
              </a:rPr>
              <a:t>Провал на экзамене – огромный психологический стресс. Не допустите этого!</a:t>
            </a:r>
            <a:endParaRPr lang="ru-RU" sz="32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4078304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1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404813"/>
            <a:ext cx="8229600" cy="5721350"/>
          </a:xfrm>
        </p:spPr>
        <p:txBody>
          <a:bodyPr/>
          <a:lstStyle/>
          <a:p>
            <a:pPr algn="ctr">
              <a:buFont typeface="Wingdings" pitchFamily="2" charset="2"/>
              <a:buNone/>
            </a:pPr>
            <a:endParaRPr lang="ru-RU" altLang="ru-RU" sz="6000" b="1" dirty="0"/>
          </a:p>
          <a:p>
            <a:pPr algn="ctr">
              <a:buFont typeface="Wingdings" pitchFamily="2" charset="2"/>
              <a:buNone/>
            </a:pPr>
            <a:endParaRPr lang="ru-RU" altLang="ru-RU" sz="6000" b="1" dirty="0"/>
          </a:p>
          <a:p>
            <a:pPr algn="ctr">
              <a:buFont typeface="Wingdings" pitchFamily="2" charset="2"/>
              <a:buNone/>
            </a:pPr>
            <a:r>
              <a:rPr lang="ru-RU" altLang="ru-RU" sz="6000" b="1" dirty="0">
                <a:latin typeface="+mj-lt"/>
              </a:rPr>
              <a:t>СПАСИБО ЗА ВНИМАНИЕ!!!</a:t>
            </a:r>
          </a:p>
          <a:p>
            <a:pPr>
              <a:buFont typeface="Wingdings" pitchFamily="2" charset="2"/>
              <a:buNone/>
            </a:pPr>
            <a:endParaRPr lang="ru-RU" altLang="ru-RU" sz="6000" b="1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Rectangle 3"/>
          <p:cNvSpPr>
            <a:spLocks noGrp="1" noChangeArrowheads="1"/>
          </p:cNvSpPr>
          <p:nvPr>
            <p:ph idx="1"/>
          </p:nvPr>
        </p:nvSpPr>
        <p:spPr>
          <a:xfrm>
            <a:off x="1143000" y="731520"/>
            <a:ext cx="7173416" cy="4713704"/>
          </a:xfrm>
        </p:spPr>
        <p:txBody>
          <a:bodyPr>
            <a:normAutofit fontScale="92500"/>
          </a:bodyPr>
          <a:lstStyle/>
          <a:p>
            <a:pPr>
              <a:buFont typeface="Wingdings" pitchFamily="2" charset="2"/>
              <a:buNone/>
            </a:pPr>
            <a:r>
              <a:rPr lang="ru-RU" altLang="ru-RU" sz="4000" dirty="0" smtClean="0"/>
              <a:t>  </a:t>
            </a:r>
            <a:r>
              <a:rPr lang="ru-RU" altLang="ru-RU" sz="4000" dirty="0" smtClean="0">
                <a:latin typeface="+mj-lt"/>
              </a:rPr>
              <a:t>Для учителей не </a:t>
            </a:r>
            <a:r>
              <a:rPr lang="ru-RU" altLang="ru-RU" sz="4000" dirty="0">
                <a:latin typeface="+mj-lt"/>
              </a:rPr>
              <a:t>секрет, что успешность сдачи экзамена во многом </a:t>
            </a:r>
            <a:r>
              <a:rPr lang="ru-RU" altLang="ru-RU" sz="4000" b="1" dirty="0">
                <a:solidFill>
                  <a:srgbClr val="FF0000"/>
                </a:solidFill>
                <a:latin typeface="+mj-lt"/>
              </a:rPr>
              <a:t>зависит от настроя и отношения к этому родителей</a:t>
            </a:r>
            <a:r>
              <a:rPr lang="ru-RU" altLang="ru-RU" sz="4000" dirty="0">
                <a:latin typeface="+mj-lt"/>
              </a:rPr>
              <a:t>. Чтобы помочь детям как можно лучше подготовиться к экзаменам, попробуйте выполнить </a:t>
            </a:r>
            <a:r>
              <a:rPr lang="ru-RU" altLang="ru-RU" sz="4000" dirty="0" smtClean="0">
                <a:latin typeface="+mj-lt"/>
              </a:rPr>
              <a:t>следующие советы</a:t>
            </a:r>
            <a:r>
              <a:rPr lang="ru-RU" altLang="ru-RU" sz="4000" dirty="0">
                <a:latin typeface="+mj-lt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1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Совет 1</a:t>
            </a:r>
            <a:endParaRPr lang="ru-RU" dirty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altLang="ru-RU" sz="3200" dirty="0"/>
              <a:t>  </a:t>
            </a:r>
            <a:r>
              <a:rPr lang="en-US" altLang="ru-RU" sz="3600" dirty="0" smtClean="0"/>
              <a:t>  </a:t>
            </a:r>
            <a:r>
              <a:rPr lang="ru-RU" altLang="ru-RU" sz="3600" dirty="0">
                <a:latin typeface="+mj-lt"/>
              </a:rPr>
              <a:t>Не стоит дожидаться, пока ситуация станет </a:t>
            </a:r>
            <a:r>
              <a:rPr lang="ru-RU" altLang="ru-RU" sz="3600" b="1" dirty="0">
                <a:solidFill>
                  <a:srgbClr val="FF0000"/>
                </a:solidFill>
                <a:latin typeface="+mj-lt"/>
              </a:rPr>
              <a:t>катастрофической</a:t>
            </a:r>
            <a:r>
              <a:rPr lang="ru-RU" altLang="ru-RU" sz="3600" dirty="0">
                <a:latin typeface="+mj-lt"/>
              </a:rPr>
              <a:t>.</a:t>
            </a:r>
          </a:p>
          <a:p>
            <a:pPr>
              <a:buFont typeface="Wingdings" pitchFamily="2" charset="2"/>
              <a:buNone/>
            </a:pPr>
            <a:r>
              <a:rPr lang="ru-RU" altLang="ru-RU" sz="3200" dirty="0"/>
              <a:t>    </a:t>
            </a:r>
          </a:p>
          <a:p>
            <a:pPr>
              <a:buFont typeface="Wingdings" pitchFamily="2" charset="2"/>
              <a:buNone/>
            </a:pPr>
            <a:r>
              <a:rPr lang="ru-RU" altLang="ru-RU" sz="3200" dirty="0" smtClean="0"/>
              <a:t> </a:t>
            </a:r>
            <a:r>
              <a:rPr lang="en-US" altLang="ru-RU" sz="3200" dirty="0" smtClean="0"/>
              <a:t> </a:t>
            </a:r>
            <a:endParaRPr lang="ru-RU" alt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39552" y="1650280"/>
            <a:ext cx="8136904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71500" indent="-571500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ru-RU" altLang="ru-RU" sz="4000" dirty="0" smtClean="0">
                <a:latin typeface="Calibri" panose="020F0502020204030204" pitchFamily="34" charset="0"/>
              </a:rPr>
              <a:t> Для того, чтобы в кризисной ситуации ребенку не терять головы, </a:t>
            </a:r>
            <a:r>
              <a:rPr lang="ru-RU" altLang="ru-RU" sz="4000" b="1" dirty="0" smtClean="0">
                <a:solidFill>
                  <a:srgbClr val="FF0000"/>
                </a:solidFill>
                <a:latin typeface="Calibri" panose="020F0502020204030204" pitchFamily="34" charset="0"/>
              </a:rPr>
              <a:t>не надо ставить перед ним сверхзадач</a:t>
            </a:r>
            <a:r>
              <a:rPr lang="ru-RU" altLang="ru-RU" sz="4000" b="1" dirty="0" smtClean="0">
                <a:latin typeface="Calibri" panose="020F0502020204030204" pitchFamily="34" charset="0"/>
              </a:rPr>
              <a:t> </a:t>
            </a:r>
            <a:r>
              <a:rPr lang="ru-RU" altLang="ru-RU" sz="4000" dirty="0" smtClean="0">
                <a:latin typeface="Calibri" panose="020F0502020204030204" pitchFamily="34" charset="0"/>
              </a:rPr>
              <a:t>для достижения </a:t>
            </a:r>
            <a:r>
              <a:rPr lang="ru-RU" altLang="ru-RU" sz="4000" dirty="0" err="1" smtClean="0">
                <a:latin typeface="Calibri" panose="020F0502020204030204" pitchFamily="34" charset="0"/>
              </a:rPr>
              <a:t>сверхцели</a:t>
            </a:r>
            <a:r>
              <a:rPr lang="ru-RU" altLang="ru-RU" sz="4000" dirty="0" smtClean="0">
                <a:latin typeface="Calibri" panose="020F0502020204030204" pitchFamily="34" charset="0"/>
              </a:rPr>
              <a:t>. </a:t>
            </a:r>
            <a:endParaRPr lang="en-US" altLang="ru-RU" sz="4000" dirty="0" smtClean="0">
              <a:latin typeface="Calibri" panose="020F0502020204030204" pitchFamily="34" charset="0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57200" y="44624"/>
            <a:ext cx="8305800" cy="1143000"/>
          </a:xfrm>
        </p:spPr>
        <p:txBody>
          <a:bodyPr/>
          <a:lstStyle/>
          <a:p>
            <a:pPr algn="ctr"/>
            <a:r>
              <a:rPr lang="ru-RU" dirty="0" smtClean="0"/>
              <a:t>Совет 2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2930556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1143000"/>
          </a:xfrm>
        </p:spPr>
        <p:txBody>
          <a:bodyPr/>
          <a:lstStyle/>
          <a:p>
            <a:pPr algn="ctr"/>
            <a:r>
              <a:rPr lang="ru-RU" dirty="0" smtClean="0"/>
              <a:t>Совет 3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4896544"/>
          </a:xfrm>
        </p:spPr>
        <p:txBody>
          <a:bodyPr>
            <a:normAutofit lnSpcReduction="10000"/>
          </a:bodyPr>
          <a:lstStyle/>
          <a:p>
            <a:r>
              <a:rPr lang="ru-RU" sz="2800" dirty="0" smtClean="0">
                <a:latin typeface="+mj-lt"/>
              </a:rPr>
              <a:t>Создайте оптимально </a:t>
            </a:r>
            <a:r>
              <a:rPr lang="ru-RU" sz="2800" b="1" dirty="0" smtClean="0">
                <a:solidFill>
                  <a:srgbClr val="FF0000"/>
                </a:solidFill>
                <a:latin typeface="+mj-lt"/>
              </a:rPr>
              <a:t>комфортные условия </a:t>
            </a:r>
            <a:r>
              <a:rPr lang="ru-RU" sz="2800" dirty="0" smtClean="0">
                <a:latin typeface="+mj-lt"/>
              </a:rPr>
              <a:t>для ребёнка дома.</a:t>
            </a:r>
          </a:p>
          <a:p>
            <a:r>
              <a:rPr lang="ru-RU" altLang="ru-RU" sz="2800" dirty="0">
                <a:latin typeface="+mj-lt"/>
              </a:rPr>
              <a:t>Организуйте правильно  рабочее пространство ребенка.</a:t>
            </a:r>
            <a:endParaRPr lang="ru-RU" sz="2800" dirty="0" smtClean="0">
              <a:latin typeface="+mj-lt"/>
            </a:endParaRPr>
          </a:p>
          <a:p>
            <a:r>
              <a:rPr lang="ru-RU" altLang="ru-RU" sz="2800" dirty="0">
                <a:latin typeface="+mj-lt"/>
              </a:rPr>
              <a:t>Минимум </a:t>
            </a:r>
            <a:r>
              <a:rPr lang="ru-RU" altLang="ru-RU" sz="2800" dirty="0" smtClean="0">
                <a:latin typeface="+mj-lt"/>
              </a:rPr>
              <a:t>компьютера и телевизионных </a:t>
            </a:r>
            <a:r>
              <a:rPr lang="ru-RU" altLang="ru-RU" sz="2800" dirty="0">
                <a:latin typeface="+mj-lt"/>
              </a:rPr>
              <a:t>передач</a:t>
            </a:r>
            <a:r>
              <a:rPr lang="ru-RU" altLang="ru-RU" sz="2800" dirty="0" smtClean="0">
                <a:latin typeface="+mj-lt"/>
              </a:rPr>
              <a:t>!</a:t>
            </a:r>
          </a:p>
          <a:p>
            <a:r>
              <a:rPr lang="ru-RU" altLang="ru-RU" sz="2800" dirty="0">
                <a:latin typeface="+mj-lt"/>
              </a:rPr>
              <a:t> Правильное питание – залог успешной работы мозга. Питание должно быть  3-4 разовым, калорийным и богатым витаминами</a:t>
            </a:r>
            <a:r>
              <a:rPr lang="ru-RU" altLang="ru-RU" sz="2800" dirty="0" smtClean="0">
                <a:latin typeface="+mj-lt"/>
              </a:rPr>
              <a:t>.</a:t>
            </a:r>
          </a:p>
          <a:p>
            <a:r>
              <a:rPr lang="ru-RU" altLang="ru-RU" sz="2800" dirty="0" smtClean="0">
                <a:latin typeface="+mj-lt"/>
              </a:rPr>
              <a:t>Не отказывайте ребёнку в отдыхе. Лучше, если это будет активный отдых.</a:t>
            </a:r>
          </a:p>
          <a:p>
            <a:r>
              <a:rPr lang="ru-RU" altLang="ru-RU" sz="2800" dirty="0">
                <a:latin typeface="+mj-lt"/>
              </a:rPr>
              <a:t>Увеличить продолжительность  сна на 1 час.</a:t>
            </a:r>
          </a:p>
          <a:p>
            <a:pPr marL="0" indent="0">
              <a:buNone/>
            </a:pPr>
            <a:endParaRPr lang="ru-RU" altLang="ru-RU" sz="2400" dirty="0" smtClean="0"/>
          </a:p>
          <a:p>
            <a:endParaRPr lang="ru-RU" altLang="ru-RU" sz="2400" dirty="0"/>
          </a:p>
          <a:p>
            <a:endParaRPr lang="ru-RU" dirty="0" smtClean="0"/>
          </a:p>
          <a:p>
            <a:endParaRPr lang="ru-RU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54398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Совет 4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latin typeface="+mj-lt"/>
              </a:rPr>
              <a:t>Не всегда можно верить словам ребёнка. </a:t>
            </a:r>
            <a:r>
              <a:rPr lang="ru-RU" sz="3200" b="1" dirty="0" smtClean="0">
                <a:solidFill>
                  <a:srgbClr val="C00000"/>
                </a:solidFill>
                <a:latin typeface="+mj-lt"/>
              </a:rPr>
              <a:t>Периодически контролируйте его через классного руководителя.</a:t>
            </a:r>
            <a:r>
              <a:rPr lang="ru-RU" sz="3200" dirty="0" smtClean="0">
                <a:latin typeface="+mj-lt"/>
              </a:rPr>
              <a:t> Он лучше всех владеет текущей ситуацией.</a:t>
            </a:r>
            <a:endParaRPr lang="ru-RU" sz="32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7439821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Совет 5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800" b="1" dirty="0" smtClean="0">
                <a:solidFill>
                  <a:srgbClr val="C00000"/>
                </a:solidFill>
                <a:latin typeface="+mj-lt"/>
              </a:rPr>
              <a:t>Не программируйте ребёнка на неудачу</a:t>
            </a:r>
            <a:r>
              <a:rPr lang="ru-RU" sz="2800" dirty="0" smtClean="0">
                <a:latin typeface="+mj-lt"/>
              </a:rPr>
              <a:t>. Надо рисовать перед ним успешное преодоление ситуации, поясняя, что нужно сделать для этого.</a:t>
            </a:r>
          </a:p>
          <a:p>
            <a:r>
              <a:rPr lang="ru-RU" sz="2800" b="1" dirty="0" smtClean="0">
                <a:solidFill>
                  <a:srgbClr val="C00000"/>
                </a:solidFill>
                <a:latin typeface="+mj-lt"/>
              </a:rPr>
              <a:t>Ориентируйте ребёнка на действие! </a:t>
            </a:r>
            <a:r>
              <a:rPr lang="ru-RU" sz="2800" dirty="0" smtClean="0">
                <a:latin typeface="+mj-lt"/>
              </a:rPr>
              <a:t>Оно является необходимым условием успеха.</a:t>
            </a:r>
            <a:endParaRPr lang="en-US" sz="2800" dirty="0" smtClean="0">
              <a:latin typeface="+mj-lt"/>
            </a:endParaRPr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25633966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Совет 6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916832"/>
            <a:ext cx="8640960" cy="4389120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ru-RU" altLang="ru-RU" sz="3200" b="1" dirty="0">
                <a:solidFill>
                  <a:srgbClr val="C00000"/>
                </a:solidFill>
                <a:latin typeface="+mj-lt"/>
              </a:rPr>
              <a:t>На консультацию ребенок должен приходить с собственными конкретными </a:t>
            </a:r>
            <a:r>
              <a:rPr lang="ru-RU" altLang="ru-RU" sz="3200" b="1" dirty="0" smtClean="0">
                <a:solidFill>
                  <a:srgbClr val="C00000"/>
                </a:solidFill>
                <a:latin typeface="+mj-lt"/>
              </a:rPr>
              <a:t>вопросами</a:t>
            </a:r>
            <a:r>
              <a:rPr lang="ru-RU" altLang="ru-RU" sz="3200" dirty="0">
                <a:latin typeface="+mj-lt"/>
              </a:rPr>
              <a:t> </a:t>
            </a:r>
            <a:r>
              <a:rPr lang="ru-RU" altLang="ru-RU" sz="3200" dirty="0" smtClean="0">
                <a:latin typeface="+mj-lt"/>
              </a:rPr>
              <a:t>по решению учебных проблем, так как учитель не может предугадать трудности каждого ученика. Для этого  к консультации нужно готовиться      дома. </a:t>
            </a:r>
          </a:p>
          <a:p>
            <a:pPr>
              <a:lnSpc>
                <a:spcPct val="80000"/>
              </a:lnSpc>
            </a:pPr>
            <a:r>
              <a:rPr lang="ru-RU" altLang="ru-RU" sz="3200" b="1" dirty="0" smtClean="0">
                <a:solidFill>
                  <a:srgbClr val="FF0000"/>
                </a:solidFill>
                <a:latin typeface="+mj-lt"/>
              </a:rPr>
              <a:t>Контролируйте подготовку к консультациям!</a:t>
            </a:r>
          </a:p>
          <a:p>
            <a:pPr marL="0" indent="0">
              <a:lnSpc>
                <a:spcPct val="80000"/>
              </a:lnSpc>
              <a:buNone/>
            </a:pPr>
            <a:endParaRPr lang="ru-RU" altLang="ru-RU" sz="2800" dirty="0"/>
          </a:p>
        </p:txBody>
      </p:sp>
    </p:spTree>
    <p:extLst>
      <p:ext uri="{BB962C8B-B14F-4D97-AF65-F5344CB8AC3E}">
        <p14:creationId xmlns:p14="http://schemas.microsoft.com/office/powerpoint/2010/main" xmlns="" val="31299789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Совет 7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altLang="ru-RU" sz="2800" dirty="0" smtClean="0">
                <a:latin typeface="+mj-lt"/>
              </a:rPr>
              <a:t>Все </a:t>
            </a:r>
            <a:r>
              <a:rPr lang="ru-RU" altLang="ru-RU" sz="2800" dirty="0">
                <a:latin typeface="+mj-lt"/>
              </a:rPr>
              <a:t>люди делятся на работоспособных исключительно вечером «сов», ранних «жаворонков»  и полуденных «голубей». Если ребенок начинает учить в </a:t>
            </a:r>
            <a:r>
              <a:rPr lang="ru-RU" altLang="ru-RU" sz="2800" b="1" dirty="0">
                <a:solidFill>
                  <a:srgbClr val="FF0000"/>
                </a:solidFill>
                <a:latin typeface="+mj-lt"/>
              </a:rPr>
              <a:t>СВОЕ</a:t>
            </a:r>
            <a:r>
              <a:rPr lang="ru-RU" altLang="ru-RU" sz="2800" dirty="0">
                <a:latin typeface="+mj-lt"/>
              </a:rPr>
              <a:t> время, то эффективность запоминания получится в </a:t>
            </a:r>
            <a:r>
              <a:rPr lang="ru-RU" altLang="ru-RU" sz="2800" b="1" dirty="0">
                <a:solidFill>
                  <a:srgbClr val="FF0000"/>
                </a:solidFill>
                <a:latin typeface="+mj-lt"/>
              </a:rPr>
              <a:t>ТРИ</a:t>
            </a:r>
            <a:r>
              <a:rPr lang="ru-RU" altLang="ru-RU" sz="2800" dirty="0">
                <a:latin typeface="+mj-lt"/>
              </a:rPr>
              <a:t> раза выше обычной.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00038233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234</TotalTime>
  <Words>305</Words>
  <Application>Microsoft Office PowerPoint</Application>
  <PresentationFormat>Экран (4:3)</PresentationFormat>
  <Paragraphs>33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Поток</vt:lpstr>
      <vt:lpstr>Экзамен. Советы родителям</vt:lpstr>
      <vt:lpstr>Слайд 2</vt:lpstr>
      <vt:lpstr>Совет 1</vt:lpstr>
      <vt:lpstr>Совет 2</vt:lpstr>
      <vt:lpstr>Совет 3</vt:lpstr>
      <vt:lpstr>Совет 4</vt:lpstr>
      <vt:lpstr>Совет 5</vt:lpstr>
      <vt:lpstr>Совет 6</vt:lpstr>
      <vt:lpstr>Совет 7</vt:lpstr>
      <vt:lpstr>Совет 8</vt:lpstr>
      <vt:lpstr>Слайд 11</vt:lpstr>
    </vt:vector>
  </TitlesOfParts>
  <Company>ДОМ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ЭКЗАМЕН. ПСИХОЛОГИЧЕСКИЕ АСПЕКТЫ</dc:title>
  <dc:creator>PIROGI</dc:creator>
  <cp:lastModifiedBy>USER</cp:lastModifiedBy>
  <cp:revision>23</cp:revision>
  <dcterms:created xsi:type="dcterms:W3CDTF">2008-04-14T11:46:19Z</dcterms:created>
  <dcterms:modified xsi:type="dcterms:W3CDTF">2016-11-18T14:30:17Z</dcterms:modified>
</cp:coreProperties>
</file>