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2" r:id="rId6"/>
    <p:sldId id="259" r:id="rId7"/>
    <p:sldId id="261" r:id="rId8"/>
    <p:sldId id="260" r:id="rId9"/>
  </p:sldIdLst>
  <p:sldSz cx="9144000" cy="6858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70" d="100"/>
          <a:sy n="70" d="100"/>
        </p:scale>
        <p:origin x="-1314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214282" y="5000636"/>
            <a:ext cx="8715436" cy="157163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663300"/>
                </a:solidFill>
              </a:rPr>
              <a:t>Использование театрализованной деятельности в работе с одаренными детьми</a:t>
            </a:r>
            <a:endParaRPr lang="es-ES" sz="36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14290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Комитет по образованию Администрации города Подольска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детский сад комбинированного вида № 33 «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 – психолог Королева Марина Александровна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latin typeface="Georgia" panose="02040502050405020303" pitchFamily="18" charset="0"/>
              </a:rPr>
              <a:t>	</a:t>
            </a:r>
            <a:r>
              <a:rPr lang="ru-RU" sz="1800" dirty="0">
                <a:latin typeface="Georgia" panose="02040502050405020303" pitchFamily="18" charset="0"/>
              </a:rPr>
              <a:t>Под одаренностью ребенка понимается более высокая, чем у его сверстников при прочих равных условиях, восприимчивость к учению и более выраженные творческие проявления.  Одаренность детей может быть установлена и изучена только в процессе обучения и воспитания, в ходе выполнения ребенком той или иной содержательной деятельности</a:t>
            </a:r>
            <a:r>
              <a:rPr lang="ru-RU" sz="1800" dirty="0" smtClean="0"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dirty="0">
                <a:latin typeface="Georgia" panose="02040502050405020303" pitchFamily="18" charset="0"/>
              </a:rPr>
              <a:t>Одаренные дети чрезвычайно сильно отличаются друг от друга по видам одаренности</a:t>
            </a:r>
            <a:r>
              <a:rPr lang="ru-RU" sz="1800" dirty="0" smtClean="0">
                <a:latin typeface="Georgia" panose="02040502050405020303" pitchFamily="18" charset="0"/>
              </a:rPr>
              <a:t>:</a:t>
            </a:r>
            <a:endParaRPr lang="ru-RU" sz="1800" dirty="0">
              <a:latin typeface="Georgia" panose="02040502050405020303" pitchFamily="18" charset="0"/>
            </a:endParaRPr>
          </a:p>
          <a:p>
            <a:pPr>
              <a:buAutoNum type="arabicPeriod"/>
            </a:pPr>
            <a:r>
              <a:rPr lang="ru-RU" sz="1800" dirty="0" smtClean="0">
                <a:latin typeface="Georgia" panose="02040502050405020303" pitchFamily="18" charset="0"/>
              </a:rPr>
              <a:t>Художественная </a:t>
            </a:r>
            <a:r>
              <a:rPr lang="ru-RU" sz="1800" dirty="0">
                <a:latin typeface="Georgia" panose="02040502050405020303" pitchFamily="18" charset="0"/>
              </a:rPr>
              <a:t>одаренность</a:t>
            </a:r>
            <a:r>
              <a:rPr lang="ru-RU" sz="1800" dirty="0" smtClean="0">
                <a:latin typeface="Georgia" panose="02040502050405020303" pitchFamily="18" charset="0"/>
              </a:rPr>
              <a:t>.</a:t>
            </a:r>
          </a:p>
          <a:p>
            <a:pPr>
              <a:buAutoNum type="arabicPeriod"/>
            </a:pPr>
            <a:r>
              <a:rPr lang="ru-RU" sz="1800" dirty="0">
                <a:latin typeface="Georgia" panose="02040502050405020303" pitchFamily="18" charset="0"/>
              </a:rPr>
              <a:t> Общая интеллектуальная и академическая одаренность</a:t>
            </a:r>
            <a:r>
              <a:rPr lang="ru-RU" sz="1800" dirty="0" smtClean="0">
                <a:latin typeface="Georgia" panose="02040502050405020303" pitchFamily="18" charset="0"/>
              </a:rPr>
              <a:t>.</a:t>
            </a:r>
          </a:p>
          <a:p>
            <a:pPr>
              <a:buAutoNum type="arabicPeriod"/>
            </a:pPr>
            <a:r>
              <a:rPr lang="ru-RU" sz="1800" dirty="0">
                <a:latin typeface="Georgia" panose="02040502050405020303" pitchFamily="18" charset="0"/>
              </a:rPr>
              <a:t>Творческая одаренность</a:t>
            </a:r>
            <a:r>
              <a:rPr lang="ru-RU" sz="1800" dirty="0" smtClean="0">
                <a:latin typeface="Georgia" panose="02040502050405020303" pitchFamily="18" charset="0"/>
              </a:rPr>
              <a:t>.</a:t>
            </a:r>
          </a:p>
          <a:p>
            <a:pPr>
              <a:buAutoNum type="arabicPeriod"/>
            </a:pPr>
            <a:r>
              <a:rPr lang="ru-RU" sz="1800" dirty="0">
                <a:latin typeface="Georgia" panose="02040502050405020303" pitchFamily="18" charset="0"/>
              </a:rPr>
              <a:t>Социальная </a:t>
            </a:r>
            <a:r>
              <a:rPr lang="ru-RU" sz="1800" dirty="0" smtClean="0">
                <a:latin typeface="Georgia" panose="02040502050405020303" pitchFamily="18" charset="0"/>
              </a:rPr>
              <a:t>одаренность.</a:t>
            </a:r>
          </a:p>
          <a:p>
            <a:pPr marL="0" indent="0">
              <a:buNone/>
            </a:pPr>
            <a:r>
              <a:rPr lang="ru-RU" sz="1800" dirty="0">
                <a:latin typeface="Georgia" panose="02040502050405020303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140020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latin typeface="Georgia" panose="02040502050405020303" pitchFamily="18" charset="0"/>
              </a:rPr>
              <a:t>	Творческая </a:t>
            </a:r>
            <a:r>
              <a:rPr lang="ru-RU" sz="1800" dirty="0">
                <a:latin typeface="Georgia" panose="02040502050405020303" pitchFamily="18" charset="0"/>
              </a:rPr>
              <a:t>одаренность. Одни специалисты полагают, что творчество и креативность являются неотъемлемыми элементами всех видов одаренности. Другие считают, что дети с творческой направленностью нередко обладают рядом поведенческих характеристик, которые вызывают отнюдь не положительные эмоции у окружающих людей; отсутствие внимания к условностям и авторитетам; независимость в суждениях; тонкое чувство юмора; яркий темперамент.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654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sz="1800" b="1" i="1" dirty="0">
                <a:latin typeface="Georgia" panose="02040502050405020303" pitchFamily="18" charset="0"/>
              </a:rPr>
              <a:t>Театр</a:t>
            </a:r>
            <a:r>
              <a:rPr lang="ru-RU" sz="1800" dirty="0">
                <a:latin typeface="Georgia" panose="02040502050405020303" pitchFamily="18" charset="0"/>
              </a:rPr>
              <a:t> - это синтез искусств, вобравший в себя практически все, что помогает развиваться полноценному человеку, умеющему воспринимать окружающий мир как живой единый организм.</a:t>
            </a:r>
          </a:p>
          <a:p>
            <a:pPr marL="0" indent="0">
              <a:buNone/>
            </a:pPr>
            <a:r>
              <a:rPr lang="ru-RU" sz="1800" b="1" i="1" dirty="0">
                <a:latin typeface="Georgia" panose="02040502050405020303" pitchFamily="18" charset="0"/>
              </a:rPr>
              <a:t>Театральная игра </a:t>
            </a:r>
            <a:r>
              <a:rPr lang="ru-RU" sz="1800" dirty="0">
                <a:latin typeface="Georgia" panose="02040502050405020303" pitchFamily="18" charset="0"/>
              </a:rPr>
              <a:t>— это исторически сложившееся общественное явление, самостоятельный вид деятельности, свойственный человеку.</a:t>
            </a:r>
          </a:p>
          <a:p>
            <a:pPr marL="0" indent="0">
              <a:buNone/>
            </a:pPr>
            <a:r>
              <a:rPr lang="ru-RU" sz="1800" b="1" i="1" dirty="0">
                <a:latin typeface="Georgia" panose="02040502050405020303" pitchFamily="18" charset="0"/>
              </a:rPr>
              <a:t>Театрализованная деятельность</a:t>
            </a:r>
            <a:r>
              <a:rPr lang="ru-RU" sz="1800" dirty="0">
                <a:latin typeface="Georgia" panose="02040502050405020303" pitchFamily="18" charset="0"/>
              </a:rPr>
              <a:t> — это самый распространенный вид детского творчества</a:t>
            </a:r>
            <a:r>
              <a:rPr lang="ru-RU" sz="1800" dirty="0" smtClean="0"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120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latin typeface="Georgia" panose="02040502050405020303" pitchFamily="18" charset="0"/>
              </a:rPr>
              <a:t>Большой развивающий потенциал театральной деятельности заключается в: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коллективности деятельности;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элементах игровой деятельности;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необходимости действовать и общаться;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самостоятельности выбора и организации собственного участия в деятельности;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необходимости активизации познавательных способностей.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79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Georgia" panose="02040502050405020303" pitchFamily="18" charset="0"/>
              </a:rPr>
              <a:t>Т</a:t>
            </a:r>
            <a:r>
              <a:rPr lang="ru-RU" sz="1800" dirty="0" smtClean="0">
                <a:latin typeface="Georgia" panose="02040502050405020303" pitchFamily="18" charset="0"/>
              </a:rPr>
              <a:t>еатрализованная деятельность помогает:</a:t>
            </a:r>
            <a:endParaRPr lang="ru-RU" sz="1800" dirty="0">
              <a:latin typeface="Georgia" panose="02040502050405020303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Georgia" panose="02040502050405020303" pitchFamily="18" charset="0"/>
              </a:rPr>
              <a:t>развитию </a:t>
            </a:r>
            <a:r>
              <a:rPr lang="ru-RU" sz="1800" dirty="0">
                <a:latin typeface="Georgia" panose="02040502050405020303" pitchFamily="18" charset="0"/>
              </a:rPr>
              <a:t>позитивного </a:t>
            </a:r>
            <a:r>
              <a:rPr lang="ru-RU" sz="1800" dirty="0" err="1">
                <a:latin typeface="Georgia" panose="02040502050405020303" pitchFamily="18" charset="0"/>
              </a:rPr>
              <a:t>самовосприятия</a:t>
            </a:r>
            <a:r>
              <a:rPr lang="ru-RU" sz="1800" dirty="0">
                <a:latin typeface="Georgia" panose="02040502050405020303" pitchFamily="18" charset="0"/>
              </a:rPr>
              <a:t>;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Georgia" panose="02040502050405020303" pitchFamily="18" charset="0"/>
              </a:rPr>
              <a:t>повышению </a:t>
            </a:r>
            <a:r>
              <a:rPr lang="ru-RU" sz="1800" dirty="0">
                <a:latin typeface="Georgia" panose="02040502050405020303" pitchFamily="18" charset="0"/>
              </a:rPr>
              <a:t>уверенности в себе и своих силах</a:t>
            </a:r>
            <a:r>
              <a:rPr lang="ru-RU" sz="1800" dirty="0" smtClean="0">
                <a:latin typeface="Georgia" panose="02040502050405020303" pitchFamily="18" charset="0"/>
              </a:rPr>
              <a:t>;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latin typeface="Georgia" panose="02040502050405020303" pitchFamily="18" charset="0"/>
              </a:rPr>
              <a:t>раскрыть талант каждого ребенка, дать ему возможность поверить в себя, почувствовать свою успешность.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8255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414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1800" dirty="0" smtClean="0">
                <a:latin typeface="Georgia" panose="02040502050405020303" pitchFamily="18" charset="0"/>
              </a:rPr>
              <a:t>Дети стали более уверенными в себе и своих силах, спокойно вступают со взрослым в диалог, отстаивая свою точку зрения. Ребята стали лучше понимать эмоциональное состояние другого человека, выражать своё.</a:t>
            </a:r>
          </a:p>
          <a:p>
            <a:pPr marL="0" indent="0">
              <a:buNone/>
            </a:pPr>
            <a:r>
              <a:rPr lang="ru-RU" sz="1800" dirty="0">
                <a:latin typeface="Georgia" panose="02040502050405020303" pitchFamily="18" charset="0"/>
              </a:rPr>
              <a:t>	</a:t>
            </a:r>
            <a:r>
              <a:rPr lang="ru-RU" sz="1800" dirty="0" smtClean="0">
                <a:latin typeface="Georgia" panose="02040502050405020303" pitchFamily="18" charset="0"/>
              </a:rPr>
              <a:t>У детей повысился интерес к театрализованной деятельности.</a:t>
            </a:r>
          </a:p>
          <a:p>
            <a:pPr marL="0" indent="0">
              <a:buNone/>
            </a:pPr>
            <a:r>
              <a:rPr lang="ru-RU" sz="1800" dirty="0" smtClean="0">
                <a:latin typeface="Georgia" panose="02040502050405020303" pitchFamily="18" charset="0"/>
              </a:rPr>
              <a:t>	Вовлечение детей в </a:t>
            </a:r>
            <a:r>
              <a:rPr lang="ru-RU" sz="1800" dirty="0">
                <a:latin typeface="Georgia" panose="02040502050405020303" pitchFamily="18" charset="0"/>
              </a:rPr>
              <a:t>театральную деятельность </a:t>
            </a:r>
            <a:r>
              <a:rPr lang="ru-RU" sz="1800" dirty="0" smtClean="0">
                <a:latin typeface="Georgia" panose="02040502050405020303" pitchFamily="18" charset="0"/>
              </a:rPr>
              <a:t>позволило развить их коммуникативные </a:t>
            </a:r>
            <a:r>
              <a:rPr lang="ru-RU" sz="1800" dirty="0">
                <a:latin typeface="Georgia" panose="02040502050405020303" pitchFamily="18" charset="0"/>
              </a:rPr>
              <a:t>навыки, расширить область социальных контактов, дать возможность проявить свои творческие способности, свои эмоции. </a:t>
            </a:r>
          </a:p>
        </p:txBody>
      </p:sp>
    </p:spTree>
    <p:extLst>
      <p:ext uri="{BB962C8B-B14F-4D97-AF65-F5344CB8AC3E}">
        <p14:creationId xmlns:p14="http://schemas.microsoft.com/office/powerpoint/2010/main" val="796579507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5192</TotalTime>
  <Words>102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Diseño predeterminado</vt:lpstr>
      <vt:lpstr>Использование театрализованной деятельности в работе с одаренными детьми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Zavdetsad</cp:lastModifiedBy>
  <cp:revision>745</cp:revision>
  <cp:lastPrinted>2016-05-20T09:27:09Z</cp:lastPrinted>
  <dcterms:created xsi:type="dcterms:W3CDTF">2010-05-23T14:28:12Z</dcterms:created>
  <dcterms:modified xsi:type="dcterms:W3CDTF">2016-05-20T09:29:37Z</dcterms:modified>
</cp:coreProperties>
</file>