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60" r:id="rId3"/>
    <p:sldId id="261" r:id="rId4"/>
    <p:sldId id="262" r:id="rId5"/>
    <p:sldId id="258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5" r:id="rId25"/>
    <p:sldId id="28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990000"/>
    <a:srgbClr val="FF6600"/>
    <a:srgbClr val="FFFFFF"/>
    <a:srgbClr val="CC0000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grpSp>
          <p:nvGrpSpPr>
            <p:cNvPr id="4403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403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3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3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4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5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6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6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grpSp>
            <p:nvGrpSpPr>
              <p:cNvPr id="4406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4063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4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5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6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7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8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69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0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1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2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3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4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5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6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77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44078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4079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0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44081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4082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3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4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5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6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7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8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89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4090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44091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2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3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4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5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6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7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4098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44099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nl-NL" noProof="0"/>
              <a:t>Образец заголовка</a:t>
            </a:r>
          </a:p>
        </p:txBody>
      </p:sp>
      <p:sp>
        <p:nvSpPr>
          <p:cNvPr id="44100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nl-NL" noProof="0"/>
              <a:t>Образец подзаголовка</a:t>
            </a:r>
          </a:p>
        </p:txBody>
      </p:sp>
      <p:sp>
        <p:nvSpPr>
          <p:cNvPr id="44101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44102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44103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26FB4BC-50F0-4916-A1EA-C7DFCC9143AC}" type="slidenum">
              <a:rPr lang="ru-RU" altLang="nl-NL"/>
              <a:pPr/>
              <a:t>‹#›</a:t>
            </a:fld>
            <a:endParaRPr lang="ru-RU" altLang="nl-N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99" grpId="0"/>
      <p:bldP spid="44100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10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1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1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D9A26-62B3-4978-9200-93EB166226BD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72968127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155F1-79EC-499A-A9ED-A705321CDD1B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257879646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37EA5-8F19-4A39-A588-888904ECA64B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251083485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00934-FC41-4FB8-A7F4-28B318390ED6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308736306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FEE9-CF4C-4B87-B878-4A93EA3DC539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312173231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0398B-F1B2-4076-93AC-900F40347226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67194804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59DFE-7CF3-4831-A1A8-0F2F7D112D8D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33542732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EF080-4DCF-4144-8C1E-70073AF35AF9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181204837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nl-NL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B5E63-BABC-4157-8240-405C9FB709AB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67366176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nl-NL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nl-NL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0F44-A464-4353-8550-2E1166427D78}" type="slidenum">
              <a:rPr lang="ru-RU" altLang="nl-NL"/>
              <a:pPr/>
              <a:t>‹#›</a:t>
            </a:fld>
            <a:endParaRPr lang="ru-RU" altLang="nl-NL"/>
          </a:p>
        </p:txBody>
      </p:sp>
    </p:spTree>
    <p:extLst>
      <p:ext uri="{BB962C8B-B14F-4D97-AF65-F5344CB8AC3E}">
        <p14:creationId xmlns:p14="http://schemas.microsoft.com/office/powerpoint/2010/main" val="66554909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3011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grpSp>
          <p:nvGrpSpPr>
            <p:cNvPr id="43012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3013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4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5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6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7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8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2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3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4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5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6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7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8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29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0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1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2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3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5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6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37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grpSp>
            <p:nvGrpSpPr>
              <p:cNvPr id="43038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303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4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43054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305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43057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05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5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4306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43067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68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69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70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71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72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73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3074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4307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nl-NL"/>
              <a:t>Образец заголовка</a:t>
            </a:r>
          </a:p>
        </p:txBody>
      </p:sp>
      <p:sp>
        <p:nvSpPr>
          <p:cNvPr id="4307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nl-NL"/>
          </a:p>
        </p:txBody>
      </p:sp>
      <p:sp>
        <p:nvSpPr>
          <p:cNvPr id="4307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nl-NL"/>
          </a:p>
        </p:txBody>
      </p:sp>
      <p:sp>
        <p:nvSpPr>
          <p:cNvPr id="4307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9DDB603-8D1B-4032-9599-DA2DED44828A}" type="slidenum">
              <a:rPr lang="ru-RU" altLang="nl-NL"/>
              <a:pPr/>
              <a:t>‹#›</a:t>
            </a:fld>
            <a:endParaRPr lang="ru-RU" altLang="nl-NL"/>
          </a:p>
        </p:txBody>
      </p:sp>
      <p:sp>
        <p:nvSpPr>
          <p:cNvPr id="43079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nl-NL"/>
              <a:t>Образец текста</a:t>
            </a:r>
          </a:p>
          <a:p>
            <a:pPr lvl="1"/>
            <a:r>
              <a:rPr lang="ru-RU" altLang="nl-NL"/>
              <a:t>Второй уровень</a:t>
            </a:r>
          </a:p>
          <a:p>
            <a:pPr lvl="2"/>
            <a:r>
              <a:rPr lang="ru-RU" altLang="nl-NL"/>
              <a:t>Третий уровень</a:t>
            </a:r>
          </a:p>
          <a:p>
            <a:pPr lvl="3"/>
            <a:r>
              <a:rPr lang="ru-RU" altLang="nl-NL"/>
              <a:t>Четвертый уровень</a:t>
            </a:r>
          </a:p>
          <a:p>
            <a:pPr lvl="4"/>
            <a:r>
              <a:rPr lang="ru-RU" altLang="nl-NL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5" grpId="0"/>
      <p:bldP spid="43079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7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836613"/>
            <a:ext cx="8226425" cy="1736725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Никола Тесла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068638"/>
            <a:ext cx="6400800" cy="1752600"/>
          </a:xfrm>
        </p:spPr>
        <p:txBody>
          <a:bodyPr/>
          <a:lstStyle/>
          <a:p>
            <a:r>
              <a:rPr lang="ru-RU" altLang="nl-NL" dirty="0">
                <a:latin typeface="Times New Roman" panose="02020603050405020304" pitchFamily="18" charset="0"/>
              </a:rPr>
              <a:t>(1856-1943)</a:t>
            </a:r>
          </a:p>
        </p:txBody>
      </p:sp>
      <p:pic>
        <p:nvPicPr>
          <p:cNvPr id="2052" name="Picture 4" descr="тЕСЛА - портр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376488" cy="299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AutoShape 5">
            <a:hlinkClick r:id="rId3" tooltip=" Каталог презентаций "/>
          </p:cNvPr>
          <p:cNvSpPr>
            <a:spLocks noChangeArrowheads="1"/>
          </p:cNvSpPr>
          <p:nvPr/>
        </p:nvSpPr>
        <p:spPr bwMode="auto">
          <a:xfrm>
            <a:off x="286633" y="5445224"/>
            <a:ext cx="5194501" cy="11382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FF">
                  <a:gamma/>
                  <a:shade val="87843"/>
                  <a:invGamma/>
                </a:srgbClr>
              </a:gs>
            </a:gsLst>
            <a:lin ang="5400000" scaled="1"/>
          </a:gradFill>
          <a:ln w="12700">
            <a:solidFill>
              <a:srgbClr val="33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8900" tIns="25400" rIns="88900" bIns="50800" anchor="ctr"/>
          <a:lstStyle/>
          <a:p>
            <a:pPr algn="ctr"/>
            <a:r>
              <a:rPr lang="ru-RU" altLang="nl-NL" u="sng" dirty="0">
                <a:solidFill>
                  <a:srgbClr val="3333CC"/>
                </a:solidFill>
              </a:rPr>
              <a:t>Создал </a:t>
            </a:r>
            <a:r>
              <a:rPr lang="ru-RU" altLang="nl-NL" u="sng" dirty="0" smtClean="0">
                <a:solidFill>
                  <a:srgbClr val="3333CC"/>
                </a:solidFill>
              </a:rPr>
              <a:t>презентацию </a:t>
            </a:r>
            <a:r>
              <a:rPr lang="ru-RU" altLang="nl-NL" u="sng" dirty="0">
                <a:solidFill>
                  <a:srgbClr val="3333CC"/>
                </a:solidFill>
              </a:rPr>
              <a:t>Орлов </a:t>
            </a:r>
            <a:r>
              <a:rPr lang="ru-RU" altLang="nl-NL" u="sng" dirty="0" smtClean="0">
                <a:solidFill>
                  <a:srgbClr val="3333CC"/>
                </a:solidFill>
              </a:rPr>
              <a:t>Д. </a:t>
            </a:r>
            <a:r>
              <a:rPr lang="ru-RU" altLang="nl-NL" u="sng" dirty="0">
                <a:solidFill>
                  <a:srgbClr val="3333CC"/>
                </a:solidFill>
              </a:rPr>
              <a:t> 9 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71450"/>
            <a:ext cx="8226425" cy="1143000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Проект «Ворденклиф»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908050"/>
            <a:ext cx="6300787" cy="62658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По приглашению Джона Пирпонта Моргана - основателя индустриальных гигантов США: “Америкэн Телефон-энд-Телеграф”, “Дженерал электрик”  и “Вестерн Юнион”, Тесла переезжает в Нью-Йорк для осуществления грандиозного проекта «Ворденклиф» - Всемирного центра беспроводной передачи информации. Морган выделил 150 тысяч долларов и участок в 200 акров на острове Лонг-Айленд.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Была построена грандиозная башня высотой 57 метров со стальной шахтой, углублённой в землю на 36 метров. На верхней части башни - 55-тонный металлический купол диаметром 20 метров.</a:t>
            </a:r>
          </a:p>
        </p:txBody>
      </p:sp>
      <p:pic>
        <p:nvPicPr>
          <p:cNvPr id="52229" name="Picture 5" descr="Башня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2952750" cy="576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724400"/>
            <a:ext cx="8640762" cy="2016125"/>
          </a:xfrm>
        </p:spPr>
        <p:txBody>
          <a:bodyPr/>
          <a:lstStyle/>
          <a:p>
            <a:r>
              <a:rPr lang="ru-RU" altLang="nl-NL" sz="2800">
                <a:latin typeface="Times New Roman" panose="02020603050405020304" pitchFamily="18" charset="0"/>
              </a:rPr>
              <a:t>Пробный пуск невиданного сооружения состоялся в 1905 году и произвёл потрясающий эффект. «Тесла зажёг небо над океаном на тысячи миль», - писали газеты. Это был триумф. 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6804025" y="1776413"/>
            <a:ext cx="18843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>
                <a:latin typeface="Times New Roman" panose="02020603050405020304" pitchFamily="18" charset="0"/>
              </a:rPr>
              <a:t>Так бы могла</a:t>
            </a:r>
          </a:p>
          <a:p>
            <a:r>
              <a:rPr lang="ru-RU" altLang="nl-NL">
                <a:latin typeface="Times New Roman" panose="02020603050405020304" pitchFamily="18" charset="0"/>
              </a:rPr>
              <a:t>работать башня</a:t>
            </a:r>
          </a:p>
          <a:p>
            <a:r>
              <a:rPr lang="ru-RU" altLang="nl-NL">
                <a:latin typeface="Times New Roman" panose="02020603050405020304" pitchFamily="18" charset="0"/>
              </a:rPr>
              <a:t>Тесла</a:t>
            </a:r>
            <a:r>
              <a:rPr lang="ru-RU" altLang="nl-NL" sz="1800"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53255" name="Picture 7" descr="Башня Тесла в рабо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6048375" cy="453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6425" cy="1143000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Его заслуги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732213"/>
            <a:ext cx="8358188" cy="31257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Такие изобретения Теслы, как генераторы переменного тока, индукционный двигатель, асинхронная машина, трехфазные и многофазные трансформаторы, кардинально изменили принципы использования электричества, существовавшие в то время, и до сих пор не потеряли своего значения.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И за это ему благодарно человечество. </a:t>
            </a:r>
          </a:p>
        </p:txBody>
      </p:sp>
      <p:pic>
        <p:nvPicPr>
          <p:cNvPr id="54276" name="Picture 4" descr="Никола Тесла и асинхронный двигат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" t="3989" r="1421" b="2254"/>
          <a:stretch>
            <a:fillRect/>
          </a:stretch>
        </p:blipFill>
        <p:spPr bwMode="auto">
          <a:xfrm>
            <a:off x="755650" y="1046163"/>
            <a:ext cx="4392613" cy="272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292725" y="1773238"/>
            <a:ext cx="369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nl-NL" sz="1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Никола Тесла и асинхронный</a:t>
            </a:r>
          </a:p>
          <a:p>
            <a:r>
              <a:rPr lang="ru-RU" altLang="nl-NL" sz="1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двигатель на почтовой марке США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6425" cy="1143000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«Дармовая» энергия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1557338"/>
            <a:ext cx="4932363" cy="36718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У Теслы есть еще более заманчивые проекты, которыми он обещал осчастливить людей, одарив «дармовой» энергией и властью над природой.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Эти секреты Теслы не раскрыты до сих пор.</a:t>
            </a:r>
          </a:p>
        </p:txBody>
      </p:sp>
      <p:pic>
        <p:nvPicPr>
          <p:cNvPr id="55301" name="Picture 5" descr="трансформатор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4392612" cy="56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500563" y="6096000"/>
            <a:ext cx="187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Катушка Теслы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6425" cy="59499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nl-NL" sz="2800">
                <a:latin typeface="Times New Roman" panose="02020603050405020304" pitchFamily="18" charset="0"/>
              </a:rPr>
              <a:t>Тесла писал: «... я уверен, что единый Космос объединен в материальном и духовном смысле. В космическом пространстве существует некое ядро, откуда мы черпаем всю силу, вдохновение, которое вечно притягивает нас, я чувствую его мощь и его ценности, посылаемые им по всей Вселенной и этим поддерживающие её в гармонии. Я не проник в тайну этого ядра, но знаю, что оно существует, и когда я хочу придать ему какой-либо материальный атрибут, то думаю, что это СВЕТ, а когда я пытаюсь постичь его духовное начало, тогда это - КРАСОТА и СОЧУВСТВИЕ. Тот, кто носит в себе эту веру, чувствует себя сильным, работает с радостью, ибо ощущает себя частью общей гармонии».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24413" y="260350"/>
            <a:ext cx="4319587" cy="6408738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Есть проекты Теслы, до сих пор будоражащие умы, несмотря на то, что они не имеют никаких секретов или технических тайн: это попытки передавать энергию по одному проводу или вообще без проводов.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Что интересно: установки, это демонстрирующие, Тесла не предавал тайне. Они и сейчас повсеместно воспроизводятся. </a:t>
            </a:r>
          </a:p>
        </p:txBody>
      </p:sp>
      <p:pic>
        <p:nvPicPr>
          <p:cNvPr id="58373" name="Picture 5" descr="трансформатор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897437" cy="648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 descr="Teslana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8424862" cy="439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2268538" y="5230813"/>
            <a:ext cx="4454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Система беспроводной передачи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информации на основе проекта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Ворденклиф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388" y="4797425"/>
            <a:ext cx="8226425" cy="2060575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Есть предположение, что «Тунгусский метеорит» – результат экспериментов Теслы по передаче энергии на большие расстояния.</a:t>
            </a:r>
          </a:p>
        </p:txBody>
      </p:sp>
      <p:pic>
        <p:nvPicPr>
          <p:cNvPr id="60423" name="Picture 7" descr="тунгусский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4032250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4" name="Picture 8" descr="тунгуска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8913"/>
            <a:ext cx="4464050" cy="301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4572000" y="3359150"/>
            <a:ext cx="34210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Последствия</a:t>
            </a:r>
            <a:r>
              <a:rPr lang="ru-RU" altLang="nl-NL" sz="1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Тунгусской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катастрофы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73225"/>
            <a:ext cx="8658225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nl-NL">
                <a:latin typeface="Times New Roman" panose="02020603050405020304" pitchFamily="18" charset="0"/>
              </a:rPr>
              <a:t>Самым загадочным и эффектным из демонстраций Теслы считается его автомобиль на «дармовой» энергии эфира. Оказывается, Тесла не только умозрительно «вычислил» что и как происходит с эфиром, но даже научился добывать из него энергию! Описания этой демонстрации везде очень сходны между собой и лаконичны. Они не позволяют всерьез судить о деталях и достоверности наблюдаемого, хотя и дают некоторую почву для размышлений.</a:t>
            </a:r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Электромобиль Теслы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284538"/>
            <a:ext cx="8153400" cy="3573462"/>
          </a:xfrm>
        </p:spPr>
        <p:txBody>
          <a:bodyPr/>
          <a:lstStyle/>
          <a:p>
            <a:r>
              <a:rPr lang="ru-RU" altLang="nl-NL" sz="2800">
                <a:latin typeface="Times New Roman" panose="02020603050405020304" pitchFamily="18" charset="0"/>
              </a:rPr>
              <a:t>При поддержке компаний Pierce-Arrow Co. and General Electric в 1931 году Тесла снял бензиновый двигатель с нового автомобиля фирмы «Pierce-Arrow» и заменил его электромотором переменного тока мощностью в 80 л.с. без каких бы то ни было традиционно известных внешних источников питания. </a:t>
            </a:r>
          </a:p>
        </p:txBody>
      </p:sp>
      <p:pic>
        <p:nvPicPr>
          <p:cNvPr id="63493" name="Picture 5" descr="картинки из гениальной головы Тесла которые были в сгоревшем Тесла блокно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60350"/>
            <a:ext cx="4608512" cy="305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6443663" y="1128713"/>
            <a:ext cx="2360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Электромобиль.</a:t>
            </a:r>
          </a:p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(рисунок  Н. Теслы)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6425" cy="620713"/>
          </a:xfrm>
        </p:spPr>
        <p:txBody>
          <a:bodyPr/>
          <a:lstStyle/>
          <a:p>
            <a:r>
              <a:rPr lang="ru-RU" altLang="nl-NL" sz="4000">
                <a:latin typeface="Times New Roman" panose="02020603050405020304" pitchFamily="18" charset="0"/>
              </a:rPr>
              <a:t>Биография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196975"/>
            <a:ext cx="7056437" cy="53990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>
                <a:latin typeface="Times New Roman" panose="02020603050405020304" pitchFamily="18" charset="0"/>
              </a:rPr>
              <a:t>. 	</a:t>
            </a:r>
            <a:r>
              <a:rPr lang="ru-RU" altLang="nl-NL" sz="2800">
                <a:latin typeface="Times New Roman" panose="02020603050405020304" pitchFamily="18" charset="0"/>
              </a:rPr>
              <a:t>	Никола Тесла родился 10 июля 1856 года в селе Смиляны (Хорватия) и был четвёртым ребёнком в семье сербского православного священника.</a:t>
            </a:r>
          </a:p>
        </p:txBody>
      </p:sp>
      <p:pic>
        <p:nvPicPr>
          <p:cNvPr id="29701" name="Picture 5" descr="Милутин Тесла сербский православный священник отец Николы Тес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2387600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627313" y="2997200"/>
            <a:ext cx="6265862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	Он много читал, даже по ночам. Герои книг, по его признанию, пробуждали в нём желание стать «существом высшего порядка». Воспитывая разными упражнениями силу воли, доводил себя до изнурения.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852738"/>
            <a:ext cx="9144000" cy="43211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В местном радио-магазине он купил 12 электронных ламп, немного проводов, горстку разномастных резисторов, и собрал все это хозяйство в коробочку длиной 60, шириной 30 и высотой 15 сантиметров с парой стержней длинной 7,5 сантиметров, торчащих снаружи. Укрепив коробочку сзади за сиденьем водителя, Тесла выдвинул стержни и возвестил: «Теперь у нас есть энергия!». После этого он ездил на машине неделю, гоняя ее на скорости до 150 км/ч. </a:t>
            </a:r>
          </a:p>
        </p:txBody>
      </p:sp>
      <p:pic>
        <p:nvPicPr>
          <p:cNvPr id="64517" name="Picture 5" descr="электрический автомобиль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597535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6443663" y="693738"/>
            <a:ext cx="222091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Современный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электромобиль,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реализующий</a:t>
            </a:r>
          </a:p>
          <a:p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идеи Тесла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964612" cy="67691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Поскольку на машине стоял двигатель переменного тока, и не имелось никаких батарей, справедливо возникает вопрос, откуда же в нем бралась энергия?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Популярные комментарии обвиняли Теслу «в черной магии» (как будто такое объяснение сразу расставляло все точки над «</a:t>
            </a:r>
            <a:r>
              <a:rPr lang="en-US" altLang="nl-NL" sz="2400">
                <a:latin typeface="Times New Roman" panose="02020603050405020304" pitchFamily="18" charset="0"/>
              </a:rPr>
              <a:t>i</a:t>
            </a:r>
            <a:r>
              <a:rPr lang="ru-RU" altLang="nl-NL" sz="2400">
                <a:latin typeface="Times New Roman" panose="02020603050405020304" pitchFamily="18" charset="0"/>
              </a:rPr>
              <a:t>»). «Чувствительному» гению не понравились скептические комментарии прессы. Он снял с машины таинственную коробочку и возвратился в свою лабораторию в Нью-Йорке. Тайна его источника энергии умерла вместе с ним.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Сразу стоит отметить, что Теслу ранимым и обидчивым никак не назовешь, вспомнив эпизоды его незаурядной решительной деятельности. Например, выигрыш коммерческого спора при внедрении механизмов переменного тока. Тут что-то схожее с эффектной демонстрацией, когда маэстро, рассчитывая на благосклонное понимание зрителей, не открывает секрет фокуса. Это очень соответствует духу сенсаций той эпохи.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3213100"/>
            <a:ext cx="6372225" cy="24479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Также одной из загадок Теслы является «луч смерти».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Тесла заявил, что с его помощью можно уничтожить 10000 самолётов на расстоянии до 400 километров.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</p:txBody>
      </p:sp>
      <p:pic>
        <p:nvPicPr>
          <p:cNvPr id="67589" name="Picture 5" descr="Примерная схема работы установки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3087687" cy="468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250825" y="5084763"/>
            <a:ext cx="23050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nl-NL">
                <a:latin typeface="Times New Roman" panose="02020603050405020304" pitchFamily="18" charset="0"/>
              </a:rPr>
              <a:t>Примерная схема работы </a:t>
            </a:r>
          </a:p>
          <a:p>
            <a:r>
              <a:rPr lang="ru-RU" altLang="nl-NL">
                <a:latin typeface="Times New Roman" panose="02020603050405020304" pitchFamily="18" charset="0"/>
              </a:rPr>
              <a:t>«Луча Смерти»</a:t>
            </a:r>
          </a:p>
        </p:txBody>
      </p:sp>
      <p:pic>
        <p:nvPicPr>
          <p:cNvPr id="67592" name="Picture 8" descr="луч смер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42888"/>
            <a:ext cx="4751388" cy="298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4211638" y="407988"/>
            <a:ext cx="1746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>
                <a:latin typeface="Times New Roman" panose="02020603050405020304" pitchFamily="18" charset="0"/>
              </a:rPr>
              <a:t>«Луч Смерти»</a:t>
            </a: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3348038" y="5445125"/>
            <a:ext cx="5662612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None/>
            </a:pPr>
            <a:r>
              <a:rPr lang="ru-RU" alt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7 января 1943 года  Никола Тесла умер и унёс эту тайну в могилу.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/>
      <p:bldP spid="67593" grpId="0"/>
      <p:bldP spid="675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476250"/>
            <a:ext cx="5478462" cy="1143000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Послесловие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724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Никола Тесла был разносторонне развитым человеком: владел восемью языками, великолепно разбирался в музыке, к его мнению прислушивались многие известные и влиятельные люди того времени. Но из-за сложного характера Никола не был женат и у него не было детей.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Многие считают его величайшим изобретателем в истории, незаслуженно редко упоминаемым в учебниках физики.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</a:t>
            </a:r>
          </a:p>
        </p:txBody>
      </p:sp>
      <p:pic>
        <p:nvPicPr>
          <p:cNvPr id="77828" name="Picture 4" descr="2 новых динара 1996 Югославия Николай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3960812" cy="186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68638"/>
            <a:ext cx="9144000" cy="42100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 Он открыл переменный ток, флюоресцентный свет, беспроводную передачу энергии; впервые разработал принципы дистанционного управления, основы лечения токами высокой частоты; построил первые электрические часы, двигатель на солнечной энергии и многое другое, получив на свои изобретения более 300 патентов в разных странах.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Он изобрёл радио раньше Маркони и Попова, получил трёхфазный ток раньше Доливо-Добровольского. Вся современная электроэнергетика была бы невозможна без его открытий.</a:t>
            </a:r>
          </a:p>
          <a:p>
            <a:pPr>
              <a:lnSpc>
                <a:spcPct val="80000"/>
              </a:lnSpc>
            </a:pPr>
            <a:endParaRPr lang="ru-RU" altLang="nl-NL" sz="2800">
              <a:latin typeface="Times New Roman" panose="02020603050405020304" pitchFamily="18" charset="0"/>
            </a:endParaRPr>
          </a:p>
        </p:txBody>
      </p:sp>
      <p:pic>
        <p:nvPicPr>
          <p:cNvPr id="83972" name="Picture 4" descr="Величайший гений 20 века сербский учёный Никола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88913"/>
            <a:ext cx="4248150" cy="297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395288" y="260350"/>
            <a:ext cx="8280400" cy="13649325"/>
            <a:chOff x="249" y="164"/>
            <a:chExt cx="5216" cy="8598"/>
          </a:xfrm>
        </p:grpSpPr>
        <p:sp>
          <p:nvSpPr>
            <p:cNvPr id="78853" name="Rectangle 5"/>
            <p:cNvSpPr>
              <a:spLocks noChangeArrowheads="1"/>
            </p:cNvSpPr>
            <p:nvPr/>
          </p:nvSpPr>
          <p:spPr bwMode="auto">
            <a:xfrm>
              <a:off x="249" y="4320"/>
              <a:ext cx="5216" cy="1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nl-NL" sz="40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Масштабы дарования Николы</a:t>
              </a:r>
            </a:p>
            <a:p>
              <a:pPr algn="ctr"/>
              <a:r>
                <a:rPr lang="ru-RU" altLang="nl-NL" sz="40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Теслы в современной истории</a:t>
              </a:r>
            </a:p>
            <a:p>
              <a:pPr algn="ctr"/>
              <a:r>
                <a:rPr lang="ru-RU" altLang="nl-NL" sz="40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науки сравнимы лишь с гением</a:t>
              </a:r>
            </a:p>
            <a:p>
              <a:pPr algn="ctr"/>
              <a:r>
                <a:rPr lang="ru-RU" altLang="nl-NL" sz="40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Леонардо Да Винчи.</a:t>
              </a:r>
            </a:p>
          </p:txBody>
        </p:sp>
        <p:pic>
          <p:nvPicPr>
            <p:cNvPr id="78854" name="Picture 6" descr="да винч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6242"/>
              <a:ext cx="1620" cy="2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855" name="Picture 7" descr="тЕСЛА - портрет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6242"/>
              <a:ext cx="1873" cy="2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852" name="Picture 4" descr="nikol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164"/>
              <a:ext cx="4309" cy="3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964613" cy="51117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>
                <a:latin typeface="Times New Roman" panose="02020603050405020304" pitchFamily="18" charset="0"/>
              </a:rPr>
              <a:t>		Закончил Политехнический институт в Граце, Пражский университет.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>
                <a:latin typeface="Times New Roman" panose="02020603050405020304" pitchFamily="18" charset="0"/>
              </a:rPr>
              <a:t> 		На втором курсе университета, в 1880 году, его осеняет идея индукционного генератора переменного тока. Профессор Пешль, с которым Тесла поделился идеей, счёл её бредовой. Но заключение профессора только подстегнуло изобретателя, и в 1882 году была построена действующая модель.</a:t>
            </a:r>
          </a:p>
          <a:p>
            <a:endParaRPr lang="ru-RU" altLang="nl-NL">
              <a:latin typeface="Times New Roman" panose="02020603050405020304" pitchFamily="18" charset="0"/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140575" cy="939800"/>
          </a:xfrm>
          <a:noFill/>
          <a:ln/>
        </p:spPr>
        <p:txBody>
          <a:bodyPr/>
          <a:lstStyle/>
          <a:p>
            <a:pPr algn="l"/>
            <a:r>
              <a:rPr lang="ru-RU" altLang="nl-NL">
                <a:latin typeface="Times New Roman" panose="02020603050405020304" pitchFamily="18" charset="0"/>
              </a:rPr>
              <a:t>Образование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nl-NL" sz="4000">
                <a:latin typeface="Times New Roman" panose="02020603050405020304" pitchFamily="18" charset="0"/>
              </a:rPr>
              <a:t>Как поведать миру о своём открытии, получить признание?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8688387" cy="47101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Самый верный способ - обсудить изобретение с великим Эдисоном, решает Никола, и... продаёт всё, что у него было, дабы купить билет на трансатлантический пароход. В 1884 году он прибывает в Нью-Йорк и прямо с пристани отправляется к Эдисону.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Все работы Эдисона в области электричества базировались на </a:t>
            </a:r>
            <a:r>
              <a:rPr lang="ru-RU" altLang="nl-NL" sz="2800" u="sng">
                <a:latin typeface="Times New Roman" panose="02020603050405020304" pitchFamily="18" charset="0"/>
              </a:rPr>
              <a:t>постоянном</a:t>
            </a:r>
            <a:r>
              <a:rPr lang="ru-RU" altLang="nl-NL" sz="2800">
                <a:latin typeface="Times New Roman" panose="02020603050405020304" pitchFamily="18" charset="0"/>
              </a:rPr>
              <a:t> токе. А тут какой-то серб с горящими глазами толкует про </a:t>
            </a:r>
            <a:r>
              <a:rPr lang="ru-RU" altLang="nl-NL" sz="2800" u="sng">
                <a:latin typeface="Times New Roman" panose="02020603050405020304" pitchFamily="18" charset="0"/>
              </a:rPr>
              <a:t>переменный</a:t>
            </a:r>
            <a:r>
              <a:rPr lang="ru-RU" altLang="nl-NL" sz="2800">
                <a:solidFill>
                  <a:srgbClr val="99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nl-NL" sz="2800">
                <a:latin typeface="Times New Roman" panose="02020603050405020304" pitchFamily="18" charset="0"/>
              </a:rPr>
              <a:t>ток.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Эдисон, тем не менее, предложил Тесле работу в своей компании. 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Приборы Николо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600000">
            <a:off x="1258888" y="260350"/>
            <a:ext cx="6264275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900113" y="260350"/>
            <a:ext cx="741680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ru-RU" altLang="nl-NL"/>
              <a:t>	</a:t>
            </a:r>
            <a:endParaRPr lang="ru-RU" altLang="nl-NL" b="1"/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9750" y="4595813"/>
            <a:ext cx="8226425" cy="2262187"/>
          </a:xfrm>
          <a:noFill/>
          <a:ln/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Работая на Эдисона, Тесла не прекратил совершенствования своей системы переменного тока и в октябре 1887 года получил на неё патент.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61928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</a:t>
            </a:r>
            <a:r>
              <a:rPr lang="ru-RU" altLang="nl-NL" sz="2400">
                <a:latin typeface="Times New Roman" panose="02020603050405020304" pitchFamily="18" charset="0"/>
              </a:rPr>
              <a:t>Между двумя великими изобретателями началась «холодная война». Эдисон, ругая про себя «неблагодарного приёмыша», стал публично и резко критиковать генераторы Теслы.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Тем не менее, Эдисон согласился опробовать генераторы Теслы и даже пообещал сопернику 50 тысяч долларов, если тому удастся электрифицировать своим способом один из его заводов. Он был убеждён, что это невозможно. Тесла подготовил двадцать четыре типа устройств и в короткое время осуществил задуманное. Экономический эффект превзошёл все ожидания 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nl-NL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8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 	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nl-NL" sz="2400">
              <a:latin typeface="Times New Roman" panose="02020603050405020304" pitchFamily="18" charset="0"/>
            </a:endParaRPr>
          </a:p>
        </p:txBody>
      </p:sp>
      <p:pic>
        <p:nvPicPr>
          <p:cNvPr id="46085" name="Picture 5" descr="генератор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5905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6516688" y="333375"/>
            <a:ext cx="1439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Генератор Теслы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60800"/>
            <a:ext cx="914400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В апреле 1887 года Тесла при финансовой поддержке Джеймса Кармена открыл собственную фирму «Тесла Электрик Лайт Компани».</a:t>
            </a:r>
          </a:p>
        </p:txBody>
      </p:sp>
      <p:pic>
        <p:nvPicPr>
          <p:cNvPr id="49156" name="Picture 4" descr="акция компании Тес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6192837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7054850" y="2276475"/>
            <a:ext cx="20161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nl-NL">
                <a:latin typeface="Times New Roman" panose="02020603050405020304" pitchFamily="18" charset="0"/>
              </a:rPr>
              <a:t>Акция компании</a:t>
            </a:r>
          </a:p>
          <a:p>
            <a:r>
              <a:rPr lang="ru-RU" altLang="nl-NL">
                <a:latin typeface="Times New Roman" panose="02020603050405020304" pitchFamily="18" charset="0"/>
              </a:rPr>
              <a:t>Теслы</a:t>
            </a:r>
            <a:r>
              <a:rPr lang="ru-RU" altLang="nl-NL"/>
              <a:t> 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468313" y="4940300"/>
            <a:ext cx="8964612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None/>
            </a:pPr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А через год в его жизни наступил день, ставший поистине судьбоносным. 16 мая 1888 года Тесла сделал доклад и продемонстрировал своё изобретение в Американском институте инженеров-электриков. Среди присутствующих в зале оказался миллионер Джордж Вестингауз.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87350"/>
            <a:ext cx="8226425" cy="1143000"/>
          </a:xfrm>
        </p:spPr>
        <p:txBody>
          <a:bodyPr/>
          <a:lstStyle/>
          <a:p>
            <a:r>
              <a:rPr lang="ru-RU" altLang="nl-NL">
                <a:latin typeface="Times New Roman" panose="02020603050405020304" pitchFamily="18" charset="0"/>
              </a:rPr>
              <a:t>Финансовая независимость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3429000"/>
            <a:ext cx="9396413" cy="38163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nl-NL" sz="2800">
                <a:latin typeface="Times New Roman" panose="02020603050405020304" pitchFamily="18" charset="0"/>
              </a:rPr>
              <a:t>		</a:t>
            </a:r>
            <a:r>
              <a:rPr lang="ru-RU" altLang="nl-NL" sz="2000">
                <a:latin typeface="Times New Roman" panose="02020603050405020304" pitchFamily="18" charset="0"/>
              </a:rPr>
              <a:t>Выступление Теслы потрясло Вестингауза. Он предложил изобретателю миллион долларов за его патенты плюс авторские отчисления. Был заключён договор, и компания «Вестингауз Электрик» реализовала разработки Теслы, построив на Ниагарском водопаде первую в мире ГЭС.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nl-NL" sz="2000">
                <a:latin typeface="Times New Roman" panose="02020603050405020304" pitchFamily="18" charset="0"/>
              </a:rPr>
              <a:t>		Получив финансовую независимость, Тесла продолжает свои исследования. В 1888 году он открывает явление вращающегося магнитного поля и строит электрогенераторы высокой и сверхвысокой частот. В 1891 году создаёт резонансный трансформатор, позволяющий получать высокочастотное напряжение с амплитудой до нескольких миллионов вольт.</a:t>
            </a:r>
          </a:p>
        </p:txBody>
      </p:sp>
      <p:pic>
        <p:nvPicPr>
          <p:cNvPr id="50180" name="Picture 4" descr="Первый трансформатор компании Вестингауз электр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3241675" cy="28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4" name="Picture 8" descr="трансформатор Тесла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76250"/>
            <a:ext cx="5219700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635375" y="476250"/>
            <a:ext cx="2233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nl-NL">
                <a:solidFill>
                  <a:srgbClr val="080808"/>
                </a:solidFill>
                <a:latin typeface="Times New Roman" panose="02020603050405020304" pitchFamily="18" charset="0"/>
              </a:rPr>
              <a:t>Трансформатор</a:t>
            </a:r>
          </a:p>
          <a:p>
            <a:r>
              <a:rPr lang="ru-RU" altLang="nl-NL">
                <a:solidFill>
                  <a:srgbClr val="080808"/>
                </a:solidFill>
                <a:latin typeface="Times New Roman" panose="02020603050405020304" pitchFamily="18" charset="0"/>
              </a:rPr>
              <a:t>Теслы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-327025" y="3752850"/>
            <a:ext cx="9324975" cy="22320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	Потрясенные посетители Всемирной выставки 1893 года в Чикаго смотрели на непонятное и страшное представление: Тесла подключал к себе напряжение в два миллиона вольт. При этом он, как ни в чём не бывало, улыбался, и в его руках ярко горели лампочки Эдисона...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nl-NL" sz="2400">
                <a:latin typeface="Times New Roman" panose="02020603050405020304" pitchFamily="18" charset="0"/>
              </a:rPr>
              <a:t>	</a:t>
            </a:r>
          </a:p>
        </p:txBody>
      </p:sp>
      <p:pic>
        <p:nvPicPr>
          <p:cNvPr id="51207" name="Picture 7" descr="Тесла демонстрирует ламп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5888"/>
            <a:ext cx="3201987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4284663" y="1128713"/>
            <a:ext cx="26749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Тесла, демонстрирует</a:t>
            </a:r>
          </a:p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электрические</a:t>
            </a:r>
          </a:p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лампы, горящие у него</a:t>
            </a:r>
          </a:p>
          <a:p>
            <a:r>
              <a:rPr lang="ru-RU" altLang="nl-NL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руках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5451475"/>
            <a:ext cx="929005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anose="05000000000000000000" pitchFamily="2" charset="2"/>
              <a:buNone/>
            </a:pPr>
            <a:r>
              <a:rPr lang="ru-RU" altLang="nl-NL" sz="2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Это теперь мы знаем, что убивает не напряжение, а ток и что ток высокой частоты проходит только по поверхностным покровам. В эпоху младенчества электричества подобный фокус казался чудом.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/>
      <p:bldP spid="51209" grpId="0"/>
    </p:bld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1254</TotalTime>
  <Words>527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Сетка с тенью</vt:lpstr>
      <vt:lpstr>Никола Тесла</vt:lpstr>
      <vt:lpstr>Биография</vt:lpstr>
      <vt:lpstr>Образование</vt:lpstr>
      <vt:lpstr>Как поведать миру о своём открытии, получить признание? </vt:lpstr>
      <vt:lpstr>Презентация PowerPoint</vt:lpstr>
      <vt:lpstr>Презентация PowerPoint</vt:lpstr>
      <vt:lpstr>Презентация PowerPoint</vt:lpstr>
      <vt:lpstr>Финансовая независимость</vt:lpstr>
      <vt:lpstr>Презентация PowerPoint</vt:lpstr>
      <vt:lpstr>Проект «Ворденклиф»</vt:lpstr>
      <vt:lpstr>Презентация PowerPoint</vt:lpstr>
      <vt:lpstr>Его заслуги </vt:lpstr>
      <vt:lpstr>«Дармовая» энергия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Электромобиль Теслы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Послесловие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 Тесла</dc:title>
  <dc:creator>В.В</dc:creator>
  <cp:lastModifiedBy>1</cp:lastModifiedBy>
  <cp:revision>24</cp:revision>
  <dcterms:created xsi:type="dcterms:W3CDTF">2007-03-18T09:42:42Z</dcterms:created>
  <dcterms:modified xsi:type="dcterms:W3CDTF">2017-01-02T10:29:07Z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0008001408000000000001024140</vt:lpwstr>
  </property>
</Properties>
</file>