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5697" autoAdjust="0"/>
    <p:restoredTop sz="94671" autoAdjust="0"/>
  </p:normalViewPr>
  <p:slideViewPr>
    <p:cSldViewPr>
      <p:cViewPr>
        <p:scale>
          <a:sx n="50" d="100"/>
          <a:sy n="50" d="100"/>
        </p:scale>
        <p:origin x="-696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B27CE-3877-4BE3-9505-380DC1EB3E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7FFB2-A0A2-4BE2-8500-6E3925B17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C9DDD-D83F-4501-A6F1-62758C142A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B79DD-34AA-49E0-BE7A-FE19979C3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AFB13-2C5B-4F95-B537-845FD1AE7E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24775-966A-4AD5-A396-592B36858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A6421-7801-47A6-B6ED-80CCE80E1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8582C-0FF6-43F8-8F43-E6FEFDE157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F77CB-63C1-43AA-B74D-CC6240646B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D6800-E741-44AB-9F56-A7A410E702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AF671A-1C69-4F2D-B8C6-85B22A8030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9289044-804E-4507-9D99-A84F407543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4213" y="3141663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006666"/>
                </a:solidFill>
              </a:rPr>
              <a:t>Мягкий знак после шипящих на конце наречий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514600" y="5410200"/>
            <a:ext cx="6400800" cy="960438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smtClean="0">
                <a:solidFill>
                  <a:srgbClr val="006666"/>
                </a:solidFill>
              </a:rPr>
              <a:t>Тренировочные упражнения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r>
              <a:rPr lang="ru-RU" sz="2400" smtClean="0">
                <a:solidFill>
                  <a:srgbClr val="006666"/>
                </a:solidFill>
              </a:rPr>
              <a:t>Работа по учебнику: с. 120, упражнение 263.</a:t>
            </a:r>
          </a:p>
          <a:p>
            <a:endParaRPr lang="ru-RU" sz="2400" smtClean="0">
              <a:solidFill>
                <a:srgbClr val="006666"/>
              </a:solidFill>
            </a:endParaRPr>
          </a:p>
          <a:p>
            <a:r>
              <a:rPr lang="ru-RU" sz="2400" smtClean="0">
                <a:solidFill>
                  <a:srgbClr val="006666"/>
                </a:solidFill>
              </a:rPr>
              <a:t>Проверим себя!</a:t>
            </a:r>
          </a:p>
          <a:p>
            <a:endParaRPr lang="ru-RU" sz="2400" smtClean="0">
              <a:solidFill>
                <a:srgbClr val="006666"/>
              </a:solidFill>
            </a:endParaRPr>
          </a:p>
          <a:p>
            <a:r>
              <a:rPr lang="ru-RU" sz="2400" smtClean="0">
                <a:solidFill>
                  <a:srgbClr val="006666"/>
                </a:solidFill>
              </a:rPr>
              <a:t>Мчатся вскачь, открывается настежь, сплошь усыпано, выйти замуж, уйти прочь, ударить наотмашь, упасть навзничь.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4419600"/>
            <a:ext cx="2852738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4419600"/>
            <a:ext cx="952500" cy="165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smtClean="0">
                <a:solidFill>
                  <a:srgbClr val="006666"/>
                </a:solidFill>
              </a:rPr>
              <a:t>Тренировочные упражнения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1470025"/>
          </a:xfrm>
        </p:spPr>
        <p:txBody>
          <a:bodyPr/>
          <a:lstStyle/>
          <a:p>
            <a:r>
              <a:rPr lang="ru-RU" smtClean="0">
                <a:solidFill>
                  <a:srgbClr val="006666"/>
                </a:solidFill>
              </a:rPr>
              <a:t>В каком ряду во всех словах на месте пропуска пишется Ь?</a:t>
            </a:r>
          </a:p>
          <a:p>
            <a:endParaRPr lang="ru-RU" smtClean="0">
              <a:solidFill>
                <a:srgbClr val="006666"/>
              </a:solidFill>
            </a:endParaRPr>
          </a:p>
          <a:p>
            <a:pPr>
              <a:buFontTx/>
              <a:buNone/>
            </a:pPr>
            <a:r>
              <a:rPr lang="ru-RU" smtClean="0">
                <a:solidFill>
                  <a:srgbClr val="006666"/>
                </a:solidFill>
              </a:rPr>
              <a:t>А) навзнич…, сплош…, настеж…</a:t>
            </a:r>
          </a:p>
          <a:p>
            <a:pPr>
              <a:buFontTx/>
              <a:buNone/>
            </a:pPr>
            <a:r>
              <a:rPr lang="ru-RU" smtClean="0">
                <a:solidFill>
                  <a:srgbClr val="006666"/>
                </a:solidFill>
              </a:rPr>
              <a:t>Б) невтерпеж…, стереч…, горяч…</a:t>
            </a:r>
          </a:p>
          <a:p>
            <a:pPr>
              <a:buFontTx/>
              <a:buNone/>
            </a:pPr>
            <a:r>
              <a:rPr lang="ru-RU" smtClean="0">
                <a:solidFill>
                  <a:srgbClr val="006666"/>
                </a:solidFill>
              </a:rPr>
              <a:t>В) кирпич…, роскош…, нет рощ…</a:t>
            </a:r>
          </a:p>
          <a:p>
            <a:endParaRPr lang="ru-RU" sz="2400" smtClean="0">
              <a:solidFill>
                <a:srgbClr val="006666"/>
              </a:solidFill>
            </a:endParaRPr>
          </a:p>
          <a:p>
            <a:endParaRPr lang="ru-RU" sz="2400" smtClean="0">
              <a:solidFill>
                <a:srgbClr val="006666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315200" y="4724400"/>
            <a:ext cx="11430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600" b="1" kern="0" dirty="0">
                <a:solidFill>
                  <a:srgbClr val="006666"/>
                </a:solidFill>
                <a:latin typeface="+mj-lt"/>
                <a:ea typeface="+mj-ea"/>
                <a:cs typeface="+mj-cs"/>
              </a:rPr>
              <a:t>А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ru-RU" smtClean="0">
                <a:solidFill>
                  <a:srgbClr val="006666"/>
                </a:solidFill>
              </a:rPr>
              <a:t>Работа с учебником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609600"/>
          </a:xfrm>
        </p:spPr>
        <p:txBody>
          <a:bodyPr/>
          <a:lstStyle/>
          <a:p>
            <a:r>
              <a:rPr lang="ru-RU" smtClean="0">
                <a:solidFill>
                  <a:srgbClr val="006666"/>
                </a:solidFill>
              </a:rPr>
              <a:t>С. 120, упражнение 265.</a:t>
            </a:r>
          </a:p>
          <a:p>
            <a:r>
              <a:rPr lang="ru-RU" smtClean="0">
                <a:solidFill>
                  <a:srgbClr val="006666"/>
                </a:solidFill>
              </a:rPr>
              <a:t>Выпишите из всех данных слов только наречия по изученной орфограмме.</a:t>
            </a:r>
          </a:p>
          <a:p>
            <a:pPr>
              <a:buFontTx/>
              <a:buNone/>
            </a:pPr>
            <a:endParaRPr lang="ru-RU" smtClean="0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077032">
            <a:off x="1744663" y="3605213"/>
            <a:ext cx="2070100" cy="274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229283">
            <a:off x="4724400" y="39624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/>
          <a:lstStyle/>
          <a:p>
            <a:r>
              <a:rPr lang="ru-RU" sz="3600" smtClean="0"/>
              <a:t>Взаимопроверка</a:t>
            </a:r>
            <a:br>
              <a:rPr lang="ru-RU" sz="3600" smtClean="0"/>
            </a:br>
            <a:endParaRPr lang="ru-RU" sz="36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Невтерпеж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971800"/>
            <a:ext cx="4191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229600" cy="655638"/>
          </a:xfrm>
        </p:spPr>
        <p:txBody>
          <a:bodyPr/>
          <a:lstStyle/>
          <a:p>
            <a:r>
              <a:rPr lang="ru-RU" smtClean="0">
                <a:solidFill>
                  <a:srgbClr val="006666"/>
                </a:solidFill>
              </a:rPr>
              <a:t>Итог урока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66800"/>
          </a:xfrm>
        </p:spPr>
        <p:txBody>
          <a:bodyPr/>
          <a:lstStyle/>
          <a:p>
            <a:r>
              <a:rPr lang="ru-RU" smtClean="0">
                <a:solidFill>
                  <a:srgbClr val="006666"/>
                </a:solidFill>
              </a:rPr>
              <a:t>В каких случаях на конце наречий пишется мягкий знак?</a:t>
            </a:r>
          </a:p>
          <a:p>
            <a:r>
              <a:rPr lang="ru-RU" smtClean="0">
                <a:solidFill>
                  <a:srgbClr val="006666"/>
                </a:solidFill>
              </a:rPr>
              <a:t>Приведите примеры.</a:t>
            </a:r>
          </a:p>
          <a:p>
            <a:r>
              <a:rPr lang="ru-RU" smtClean="0">
                <a:solidFill>
                  <a:srgbClr val="006666"/>
                </a:solidFill>
              </a:rPr>
              <a:t>В каких случаях мягкий знак на конце наречий не ставится?</a:t>
            </a:r>
          </a:p>
          <a:p>
            <a:r>
              <a:rPr lang="ru-RU" smtClean="0">
                <a:solidFill>
                  <a:srgbClr val="006666"/>
                </a:solidFill>
              </a:rPr>
              <a:t>Приведите примеры.</a:t>
            </a: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4114800"/>
            <a:ext cx="1600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5052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55638"/>
          </a:xfrm>
        </p:spPr>
        <p:txBody>
          <a:bodyPr/>
          <a:lstStyle/>
          <a:p>
            <a:r>
              <a:rPr lang="ru-RU" smtClean="0">
                <a:solidFill>
                  <a:srgbClr val="006666"/>
                </a:solidFill>
              </a:rPr>
              <a:t>Мы знаем!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600200"/>
            <a:ext cx="7162800" cy="29718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 шипящих на конце наречий пишется Ь, </a:t>
            </a:r>
          </a:p>
          <a:p>
            <a:pPr algn="ctr">
              <a:buFontTx/>
              <a:buNone/>
            </a:pPr>
            <a:r>
              <a:rPr lang="ru-RU" sz="36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кроме слов-исключений:</a:t>
            </a:r>
          </a:p>
          <a:p>
            <a:pPr algn="ctr">
              <a:buFontTx/>
              <a:buNone/>
            </a:pPr>
            <a:r>
              <a:rPr lang="ru-RU" sz="36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уж, замуж, невтерпеж.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228600"/>
            <a:ext cx="2139950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400800" cy="655638"/>
          </a:xfrm>
        </p:spPr>
        <p:txBody>
          <a:bodyPr/>
          <a:lstStyle/>
          <a:p>
            <a:r>
              <a:rPr lang="ru-RU" smtClean="0">
                <a:solidFill>
                  <a:srgbClr val="006666"/>
                </a:solidFill>
              </a:rPr>
              <a:t>Домашнее задание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05000"/>
          </a:xfrm>
        </p:spPr>
        <p:txBody>
          <a:bodyPr/>
          <a:lstStyle/>
          <a:p>
            <a:r>
              <a:rPr lang="ru-RU" smtClean="0">
                <a:solidFill>
                  <a:srgbClr val="006666"/>
                </a:solidFill>
              </a:rPr>
              <a:t>С.120, п.44, выучить правило.</a:t>
            </a:r>
          </a:p>
          <a:p>
            <a:r>
              <a:rPr lang="ru-RU" smtClean="0">
                <a:solidFill>
                  <a:srgbClr val="006666"/>
                </a:solidFill>
              </a:rPr>
              <a:t>С.121, выполнить упражнение 266.</a:t>
            </a:r>
          </a:p>
          <a:p>
            <a:endParaRPr lang="ru-RU" smtClean="0">
              <a:solidFill>
                <a:srgbClr val="006666"/>
              </a:solidFill>
            </a:endParaRPr>
          </a:p>
          <a:p>
            <a:endParaRPr lang="ru-RU" smtClean="0">
              <a:solidFill>
                <a:srgbClr val="006666"/>
              </a:solidFill>
            </a:endParaRPr>
          </a:p>
          <a:p>
            <a:pPr algn="ctr">
              <a:buFontTx/>
              <a:buNone/>
            </a:pPr>
            <a:r>
              <a:rPr lang="ru-RU" smtClean="0">
                <a:solidFill>
                  <a:srgbClr val="006666"/>
                </a:solidFill>
              </a:rPr>
              <a:t>Спасибо за урок!</a:t>
            </a:r>
          </a:p>
          <a:p>
            <a:pPr algn="ctr">
              <a:buFontTx/>
              <a:buNone/>
            </a:pPr>
            <a:r>
              <a:rPr lang="ru-RU" smtClean="0">
                <a:solidFill>
                  <a:srgbClr val="006666"/>
                </a:solidFill>
              </a:rPr>
              <a:t>Успехов!</a:t>
            </a:r>
          </a:p>
        </p:txBody>
      </p:sp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8862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err="1" smtClean="0"/>
              <a:t>Дьёрдь</a:t>
            </a:r>
            <a:r>
              <a:rPr lang="ru-RU" sz="3200" dirty="0" smtClean="0"/>
              <a:t> Пойа, венгерский  математик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«…если хотите научиться плавать, то смело входите в воду, если хотите научиться  решать задачи, то решайте их…» </a:t>
            </a:r>
          </a:p>
          <a:p>
            <a:endParaRPr lang="ru-RU" dirty="0" smtClean="0"/>
          </a:p>
          <a:p>
            <a:r>
              <a:rPr lang="ru-RU" dirty="0" smtClean="0"/>
              <a:t>«… если хотите научиться правильно говорить и грамотно писать, то…»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6666"/>
                </a:solidFill>
              </a:rPr>
              <a:t>Корректурная проба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96975"/>
            <a:ext cx="8610600" cy="4929188"/>
          </a:xfrm>
        </p:spPr>
        <p:txBody>
          <a:bodyPr/>
          <a:lstStyle/>
          <a:p>
            <a:pPr algn="just"/>
            <a:r>
              <a:rPr lang="ru-RU" sz="4000" dirty="0" smtClean="0">
                <a:solidFill>
                  <a:srgbClr val="006666"/>
                </a:solidFill>
              </a:rPr>
              <a:t>Выпал </a:t>
            </a:r>
            <a:r>
              <a:rPr lang="ru-RU" sz="4000" dirty="0" err="1" smtClean="0">
                <a:solidFill>
                  <a:srgbClr val="006666"/>
                </a:solidFill>
              </a:rPr>
              <a:t>мяхкий</a:t>
            </a:r>
            <a:r>
              <a:rPr lang="ru-RU" sz="4000" dirty="0" smtClean="0">
                <a:solidFill>
                  <a:srgbClr val="006666"/>
                </a:solidFill>
              </a:rPr>
              <a:t> белый </a:t>
            </a:r>
            <a:r>
              <a:rPr lang="ru-RU" sz="4000" dirty="0" err="1" smtClean="0">
                <a:solidFill>
                  <a:srgbClr val="006666"/>
                </a:solidFill>
              </a:rPr>
              <a:t>снежёк</a:t>
            </a:r>
            <a:r>
              <a:rPr lang="ru-RU" sz="4000" dirty="0" smtClean="0">
                <a:solidFill>
                  <a:srgbClr val="006666"/>
                </a:solidFill>
              </a:rPr>
              <a:t>. </a:t>
            </a:r>
            <a:r>
              <a:rPr lang="ru-RU" sz="4000" dirty="0" err="1" smtClean="0">
                <a:solidFill>
                  <a:srgbClr val="006666"/>
                </a:solidFill>
              </a:rPr>
              <a:t>Сабака</a:t>
            </a:r>
            <a:r>
              <a:rPr lang="ru-RU" sz="4000" dirty="0" smtClean="0">
                <a:solidFill>
                  <a:srgbClr val="006666"/>
                </a:solidFill>
              </a:rPr>
              <a:t> </a:t>
            </a:r>
            <a:r>
              <a:rPr lang="ru-RU" sz="4000" dirty="0" err="1" smtClean="0">
                <a:solidFill>
                  <a:srgbClr val="006666"/>
                </a:solidFill>
              </a:rPr>
              <a:t>ярастна</a:t>
            </a:r>
            <a:r>
              <a:rPr lang="ru-RU" sz="4000" dirty="0" smtClean="0">
                <a:solidFill>
                  <a:srgbClr val="006666"/>
                </a:solidFill>
              </a:rPr>
              <a:t> </a:t>
            </a:r>
            <a:r>
              <a:rPr lang="ru-RU" sz="4000" dirty="0" err="1" smtClean="0">
                <a:solidFill>
                  <a:srgbClr val="006666"/>
                </a:solidFill>
              </a:rPr>
              <a:t>лаила</a:t>
            </a:r>
            <a:r>
              <a:rPr lang="ru-RU" sz="4000" dirty="0" smtClean="0">
                <a:solidFill>
                  <a:srgbClr val="006666"/>
                </a:solidFill>
              </a:rPr>
              <a:t> на </a:t>
            </a:r>
            <a:r>
              <a:rPr lang="ru-RU" sz="4000" dirty="0" err="1" smtClean="0">
                <a:solidFill>
                  <a:srgbClr val="006666"/>
                </a:solidFill>
              </a:rPr>
              <a:t>прахожих</a:t>
            </a:r>
            <a:r>
              <a:rPr lang="ru-RU" sz="4000" dirty="0" smtClean="0">
                <a:solidFill>
                  <a:srgbClr val="006666"/>
                </a:solidFill>
              </a:rPr>
              <a:t>.  </a:t>
            </a:r>
            <a:r>
              <a:rPr lang="ru-RU" sz="4000" dirty="0" err="1" smtClean="0">
                <a:solidFill>
                  <a:srgbClr val="006666"/>
                </a:solidFill>
              </a:rPr>
              <a:t>Тяжолые</a:t>
            </a:r>
            <a:r>
              <a:rPr lang="ru-RU" sz="4000" dirty="0" smtClean="0">
                <a:solidFill>
                  <a:srgbClr val="006666"/>
                </a:solidFill>
              </a:rPr>
              <a:t> ветки </a:t>
            </a:r>
            <a:r>
              <a:rPr lang="ru-RU" sz="4000" dirty="0" err="1" smtClean="0">
                <a:solidFill>
                  <a:srgbClr val="006666"/>
                </a:solidFill>
              </a:rPr>
              <a:t>ребины</a:t>
            </a:r>
            <a:r>
              <a:rPr lang="ru-RU" sz="4000" dirty="0" smtClean="0">
                <a:solidFill>
                  <a:srgbClr val="006666"/>
                </a:solidFill>
              </a:rPr>
              <a:t>, </a:t>
            </a:r>
            <a:r>
              <a:rPr lang="ru-RU" sz="4000" dirty="0" err="1" smtClean="0">
                <a:solidFill>
                  <a:srgbClr val="006666"/>
                </a:solidFill>
              </a:rPr>
              <a:t>припорошеные</a:t>
            </a:r>
            <a:r>
              <a:rPr lang="ru-RU" sz="4000" dirty="0" smtClean="0">
                <a:solidFill>
                  <a:srgbClr val="006666"/>
                </a:solidFill>
              </a:rPr>
              <a:t> снегам, сгибались до </a:t>
            </a:r>
            <a:r>
              <a:rPr lang="ru-RU" sz="4000" dirty="0" err="1" smtClean="0">
                <a:solidFill>
                  <a:srgbClr val="006666"/>
                </a:solidFill>
              </a:rPr>
              <a:t>бальших</a:t>
            </a:r>
            <a:r>
              <a:rPr lang="ru-RU" sz="4000" dirty="0" smtClean="0">
                <a:solidFill>
                  <a:srgbClr val="006666"/>
                </a:solidFill>
              </a:rPr>
              <a:t> </a:t>
            </a:r>
            <a:r>
              <a:rPr lang="ru-RU" sz="4000" dirty="0" err="1" smtClean="0">
                <a:solidFill>
                  <a:srgbClr val="006666"/>
                </a:solidFill>
              </a:rPr>
              <a:t>пушыстых</a:t>
            </a:r>
            <a:r>
              <a:rPr lang="ru-RU" sz="4000" dirty="0" smtClean="0">
                <a:solidFill>
                  <a:srgbClr val="006666"/>
                </a:solidFill>
              </a:rPr>
              <a:t> </a:t>
            </a:r>
            <a:r>
              <a:rPr lang="ru-RU" sz="4000" dirty="0" err="1" smtClean="0">
                <a:solidFill>
                  <a:srgbClr val="006666"/>
                </a:solidFill>
              </a:rPr>
              <a:t>сугробоф</a:t>
            </a:r>
            <a:r>
              <a:rPr lang="ru-RU" sz="4000" dirty="0" smtClean="0">
                <a:solidFill>
                  <a:srgbClr val="006666"/>
                </a:solidFill>
              </a:rPr>
              <a:t>. 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191000"/>
            <a:ext cx="21240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6666"/>
                </a:solidFill>
              </a:rPr>
              <a:t>Проверь себя!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endParaRPr lang="ru-RU" sz="3600" smtClean="0">
              <a:solidFill>
                <a:srgbClr val="006666"/>
              </a:solidFill>
            </a:endParaRPr>
          </a:p>
          <a:p>
            <a:r>
              <a:rPr lang="ru-RU" sz="3600" smtClean="0">
                <a:solidFill>
                  <a:srgbClr val="006666"/>
                </a:solidFill>
              </a:rPr>
              <a:t>Выпал мя</a:t>
            </a:r>
            <a:r>
              <a:rPr lang="ru-RU" sz="3600" smtClean="0">
                <a:solidFill>
                  <a:srgbClr val="FF0000"/>
                </a:solidFill>
              </a:rPr>
              <a:t>г</a:t>
            </a:r>
            <a:r>
              <a:rPr lang="ru-RU" sz="3600" smtClean="0">
                <a:solidFill>
                  <a:srgbClr val="006666"/>
                </a:solidFill>
              </a:rPr>
              <a:t>кий белый снеж</a:t>
            </a:r>
            <a:r>
              <a:rPr lang="ru-RU" sz="3600" smtClean="0">
                <a:solidFill>
                  <a:srgbClr val="FF0000"/>
                </a:solidFill>
              </a:rPr>
              <a:t>о</a:t>
            </a:r>
            <a:r>
              <a:rPr lang="ru-RU" sz="3600" smtClean="0">
                <a:solidFill>
                  <a:srgbClr val="006666"/>
                </a:solidFill>
              </a:rPr>
              <a:t>к. С</a:t>
            </a:r>
            <a:r>
              <a:rPr lang="ru-RU" sz="3600" smtClean="0">
                <a:solidFill>
                  <a:srgbClr val="FF0000"/>
                </a:solidFill>
              </a:rPr>
              <a:t>о</a:t>
            </a:r>
            <a:r>
              <a:rPr lang="ru-RU" sz="3600" smtClean="0">
                <a:solidFill>
                  <a:srgbClr val="006666"/>
                </a:solidFill>
              </a:rPr>
              <a:t>бака яр</a:t>
            </a:r>
            <a:r>
              <a:rPr lang="ru-RU" sz="3600" smtClean="0">
                <a:solidFill>
                  <a:srgbClr val="FF0000"/>
                </a:solidFill>
              </a:rPr>
              <a:t>о</a:t>
            </a:r>
            <a:r>
              <a:rPr lang="ru-RU" sz="3600" smtClean="0">
                <a:solidFill>
                  <a:srgbClr val="006666"/>
                </a:solidFill>
              </a:rPr>
              <a:t>стн</a:t>
            </a:r>
            <a:r>
              <a:rPr lang="ru-RU" sz="3600" smtClean="0">
                <a:solidFill>
                  <a:srgbClr val="FF0000"/>
                </a:solidFill>
              </a:rPr>
              <a:t>о</a:t>
            </a:r>
            <a:r>
              <a:rPr lang="ru-RU" sz="3600" smtClean="0">
                <a:solidFill>
                  <a:srgbClr val="006666"/>
                </a:solidFill>
              </a:rPr>
              <a:t> ла</a:t>
            </a:r>
            <a:r>
              <a:rPr lang="ru-RU" sz="3600" smtClean="0">
                <a:solidFill>
                  <a:srgbClr val="FF0000"/>
                </a:solidFill>
              </a:rPr>
              <a:t>я</a:t>
            </a:r>
            <a:r>
              <a:rPr lang="ru-RU" sz="3600" smtClean="0">
                <a:solidFill>
                  <a:srgbClr val="006666"/>
                </a:solidFill>
              </a:rPr>
              <a:t>ла на пр</a:t>
            </a:r>
            <a:r>
              <a:rPr lang="ru-RU" sz="3600" smtClean="0">
                <a:solidFill>
                  <a:srgbClr val="FF0000"/>
                </a:solidFill>
              </a:rPr>
              <a:t>о</a:t>
            </a:r>
            <a:r>
              <a:rPr lang="ru-RU" sz="3600" smtClean="0">
                <a:solidFill>
                  <a:srgbClr val="006666"/>
                </a:solidFill>
              </a:rPr>
              <a:t>хожих.  Тяж</a:t>
            </a:r>
            <a:r>
              <a:rPr lang="ru-RU" sz="3600" smtClean="0">
                <a:solidFill>
                  <a:srgbClr val="FF0000"/>
                </a:solidFill>
              </a:rPr>
              <a:t>ё</a:t>
            </a:r>
            <a:r>
              <a:rPr lang="ru-RU" sz="3600" smtClean="0">
                <a:solidFill>
                  <a:srgbClr val="006666"/>
                </a:solidFill>
              </a:rPr>
              <a:t>лые ветки р</a:t>
            </a:r>
            <a:r>
              <a:rPr lang="ru-RU" sz="3600" smtClean="0">
                <a:solidFill>
                  <a:srgbClr val="FF0000"/>
                </a:solidFill>
              </a:rPr>
              <a:t>я</a:t>
            </a:r>
            <a:r>
              <a:rPr lang="ru-RU" sz="3600" smtClean="0">
                <a:solidFill>
                  <a:srgbClr val="006666"/>
                </a:solidFill>
              </a:rPr>
              <a:t>бины, припорошен</a:t>
            </a:r>
            <a:r>
              <a:rPr lang="ru-RU" sz="3600" smtClean="0">
                <a:solidFill>
                  <a:srgbClr val="FF0000"/>
                </a:solidFill>
              </a:rPr>
              <a:t>н</a:t>
            </a:r>
            <a:r>
              <a:rPr lang="ru-RU" sz="3600" smtClean="0">
                <a:solidFill>
                  <a:srgbClr val="006666"/>
                </a:solidFill>
              </a:rPr>
              <a:t>ые снег</a:t>
            </a:r>
            <a:r>
              <a:rPr lang="ru-RU" sz="3600" smtClean="0">
                <a:solidFill>
                  <a:srgbClr val="FF0000"/>
                </a:solidFill>
              </a:rPr>
              <a:t>о</a:t>
            </a:r>
            <a:r>
              <a:rPr lang="ru-RU" sz="3600" smtClean="0">
                <a:solidFill>
                  <a:srgbClr val="006666"/>
                </a:solidFill>
              </a:rPr>
              <a:t>м, сгибались до б</a:t>
            </a:r>
            <a:r>
              <a:rPr lang="ru-RU" sz="3600" smtClean="0">
                <a:solidFill>
                  <a:srgbClr val="FF0000"/>
                </a:solidFill>
              </a:rPr>
              <a:t>о</a:t>
            </a:r>
            <a:r>
              <a:rPr lang="ru-RU" sz="3600" smtClean="0">
                <a:solidFill>
                  <a:srgbClr val="006666"/>
                </a:solidFill>
              </a:rPr>
              <a:t>льших пуш</a:t>
            </a:r>
            <a:r>
              <a:rPr lang="ru-RU" sz="3600" smtClean="0">
                <a:solidFill>
                  <a:srgbClr val="FF0000"/>
                </a:solidFill>
              </a:rPr>
              <a:t>и</a:t>
            </a:r>
            <a:r>
              <a:rPr lang="ru-RU" sz="3600" smtClean="0">
                <a:solidFill>
                  <a:srgbClr val="006666"/>
                </a:solidFill>
              </a:rPr>
              <a:t>стых сугробо</a:t>
            </a:r>
            <a:r>
              <a:rPr lang="ru-RU" sz="3600" smtClean="0">
                <a:solidFill>
                  <a:srgbClr val="FF0000"/>
                </a:solidFill>
              </a:rPr>
              <a:t>в</a:t>
            </a:r>
            <a:r>
              <a:rPr lang="ru-RU" sz="3600" smtClean="0">
                <a:solidFill>
                  <a:srgbClr val="006666"/>
                </a:solidFill>
              </a:rPr>
              <a:t>. </a:t>
            </a:r>
          </a:p>
          <a:p>
            <a:endParaRPr lang="ru-RU" sz="3600" smtClean="0">
              <a:solidFill>
                <a:srgbClr val="006666"/>
              </a:solidFill>
            </a:endParaRP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4572000"/>
            <a:ext cx="1343025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smtClean="0">
                <a:solidFill>
                  <a:srgbClr val="006666"/>
                </a:solidFill>
              </a:rPr>
              <a:t>Повторим!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r>
              <a:rPr lang="ru-RU" sz="2400" dirty="0" smtClean="0">
                <a:solidFill>
                  <a:srgbClr val="006666"/>
                </a:solidFill>
              </a:rPr>
              <a:t>Запишите словарные слова.</a:t>
            </a:r>
          </a:p>
          <a:p>
            <a:endParaRPr lang="ru-RU" sz="2400" dirty="0" smtClean="0">
              <a:solidFill>
                <a:srgbClr val="006666"/>
              </a:solidFill>
            </a:endParaRPr>
          </a:p>
          <a:p>
            <a:endParaRPr lang="ru-RU" sz="2400" dirty="0" smtClean="0">
              <a:solidFill>
                <a:srgbClr val="006666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/>
              <a:t>(</a:t>
            </a:r>
            <a:r>
              <a:rPr lang="ru-RU" dirty="0" err="1" smtClean="0"/>
              <a:t>Давным</a:t>
            </a:r>
            <a:r>
              <a:rPr lang="ru-RU" dirty="0" smtClean="0"/>
              <a:t>)давно, (на)миг, (в)миг, (до)смерти, (под)силу, (на)глазок, (с)разбегу, </a:t>
            </a:r>
            <a:r>
              <a:rPr lang="ru-RU" dirty="0" err="1" smtClean="0"/>
              <a:t>точь</a:t>
            </a:r>
            <a:r>
              <a:rPr lang="ru-RU" dirty="0" smtClean="0"/>
              <a:t>(в)</a:t>
            </a:r>
            <a:r>
              <a:rPr lang="ru-RU" dirty="0" err="1" smtClean="0"/>
              <a:t>точь</a:t>
            </a:r>
            <a:r>
              <a:rPr lang="ru-RU" dirty="0" smtClean="0"/>
              <a:t>, (</a:t>
            </a:r>
            <a:r>
              <a:rPr lang="ru-RU" dirty="0" err="1" smtClean="0"/>
              <a:t>в</a:t>
            </a:r>
            <a:r>
              <a:rPr lang="ru-RU" dirty="0" smtClean="0"/>
              <a:t>)верх</a:t>
            </a:r>
          </a:p>
          <a:p>
            <a:pPr>
              <a:buFontTx/>
              <a:buNone/>
            </a:pPr>
            <a:endParaRPr lang="ru-RU" dirty="0" smtClean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1066800"/>
            <a:ext cx="14859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smtClean="0">
                <a:solidFill>
                  <a:srgbClr val="006666"/>
                </a:solidFill>
              </a:rPr>
              <a:t>Проверь друга!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838200"/>
            <a:ext cx="8229600" cy="441960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sz="2400" dirty="0" smtClean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>Давным-давно,        на миг,                         вмиг, </a:t>
            </a:r>
          </a:p>
          <a:p>
            <a:r>
              <a:rPr lang="ru-RU" sz="2400" dirty="0" smtClean="0"/>
              <a:t>до смерти,                под силу,                     на глазок,</a:t>
            </a:r>
          </a:p>
          <a:p>
            <a:r>
              <a:rPr lang="ru-RU" sz="2400" dirty="0" smtClean="0"/>
              <a:t>с разбегу,                 точь-в-точь.                 вверх.</a:t>
            </a:r>
          </a:p>
          <a:p>
            <a:pPr>
              <a:lnSpc>
                <a:spcPct val="150000"/>
              </a:lnSpc>
              <a:buFontTx/>
              <a:buNone/>
            </a:pPr>
            <a:endParaRPr lang="ru-RU" dirty="0" smtClean="0">
              <a:solidFill>
                <a:srgbClr val="006666"/>
              </a:solidFill>
            </a:endParaRP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4349750"/>
            <a:ext cx="213360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35052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3200" b="1" smtClean="0">
                <a:solidFill>
                  <a:srgbClr val="006666"/>
                </a:solidFill>
              </a:rPr>
              <a:t>Повторим!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108902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smtClean="0">
                <a:solidFill>
                  <a:srgbClr val="006666"/>
                </a:solidFill>
              </a:rPr>
              <a:t>Солнце светит по-зимнему. </a:t>
            </a:r>
          </a:p>
          <a:p>
            <a:pPr>
              <a:buFont typeface="Wingdings" pitchFamily="2" charset="2"/>
              <a:buChar char="Ø"/>
            </a:pPr>
            <a:r>
              <a:rPr lang="ru-RU" sz="2400" smtClean="0">
                <a:solidFill>
                  <a:srgbClr val="006666"/>
                </a:solidFill>
              </a:rPr>
              <a:t>По зимнему небу плывут облака.</a:t>
            </a:r>
          </a:p>
          <a:p>
            <a:endParaRPr lang="ru-RU" sz="2400" smtClean="0">
              <a:solidFill>
                <a:srgbClr val="006666"/>
              </a:solidFill>
            </a:endParaRPr>
          </a:p>
          <a:p>
            <a:r>
              <a:rPr lang="ru-RU" sz="2400" smtClean="0">
                <a:solidFill>
                  <a:srgbClr val="006666"/>
                </a:solidFill>
              </a:rPr>
              <a:t>В каком предложении наречие с приставкой?</a:t>
            </a:r>
          </a:p>
          <a:p>
            <a:pPr>
              <a:buFontTx/>
              <a:buNone/>
            </a:pPr>
            <a:r>
              <a:rPr lang="ru-RU" sz="2400" smtClean="0">
                <a:solidFill>
                  <a:srgbClr val="006666"/>
                </a:solidFill>
              </a:rPr>
              <a:t>Солнце светит по-зимнему. </a:t>
            </a:r>
          </a:p>
          <a:p>
            <a:endParaRPr lang="ru-RU" sz="2400" smtClean="0">
              <a:solidFill>
                <a:srgbClr val="006666"/>
              </a:solidFill>
            </a:endParaRPr>
          </a:p>
          <a:p>
            <a:r>
              <a:rPr lang="ru-RU" sz="2400" smtClean="0">
                <a:solidFill>
                  <a:srgbClr val="006666"/>
                </a:solidFill>
              </a:rPr>
              <a:t>Какое правило мы здесь используем?</a:t>
            </a:r>
          </a:p>
          <a:p>
            <a:pPr>
              <a:buFontTx/>
              <a:buNone/>
            </a:pPr>
            <a:r>
              <a:rPr lang="ru-RU" sz="2400" smtClean="0">
                <a:solidFill>
                  <a:srgbClr val="006666"/>
                </a:solidFill>
              </a:rPr>
              <a:t>Дефис между частями слова в наречиях.</a:t>
            </a:r>
          </a:p>
          <a:p>
            <a:pPr>
              <a:buFontTx/>
              <a:buNone/>
            </a:pPr>
            <a:endParaRPr lang="ru-RU" sz="2400" smtClean="0">
              <a:solidFill>
                <a:srgbClr val="006666"/>
              </a:solidFill>
            </a:endParaRPr>
          </a:p>
          <a:p>
            <a:r>
              <a:rPr lang="ru-RU" sz="2400" smtClean="0">
                <a:solidFill>
                  <a:srgbClr val="006666"/>
                </a:solidFill>
              </a:rPr>
              <a:t>Назовите это правило.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3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/>
          <a:lstStyle/>
          <a:p>
            <a:r>
              <a:rPr lang="ru-RU" smtClean="0"/>
              <a:t>Дефис в наречиях пишется:</a:t>
            </a:r>
            <a:br>
              <a:rPr lang="ru-RU" smtClean="0"/>
            </a:br>
            <a:endParaRPr lang="ru-RU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sz="2400" smtClean="0"/>
          </a:p>
          <a:p>
            <a:pPr>
              <a:buFont typeface="Wingdings" pitchFamily="2" charset="2"/>
              <a:buChar char="v"/>
            </a:pPr>
            <a:r>
              <a:rPr lang="ru-RU" sz="2400" smtClean="0"/>
              <a:t>после приставок по-, в-(во-),</a:t>
            </a:r>
          </a:p>
          <a:p>
            <a:pPr>
              <a:buFont typeface="Wingdings" pitchFamily="2" charset="2"/>
              <a:buChar char="v"/>
            </a:pPr>
            <a:r>
              <a:rPr lang="ru-RU" sz="2400" smtClean="0"/>
              <a:t>если в слове есть суффиксы –ому (-ему), -ых (-их), -и.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endParaRPr lang="ru-RU" sz="2400" smtClean="0"/>
          </a:p>
          <a:p>
            <a:pPr>
              <a:buFont typeface="Wingdings" pitchFamily="2" charset="2"/>
              <a:buChar char="v"/>
            </a:pPr>
            <a:r>
              <a:rPr lang="ru-RU" sz="2400" smtClean="0"/>
              <a:t>после приставки кое-;</a:t>
            </a:r>
          </a:p>
          <a:p>
            <a:pPr>
              <a:buFont typeface="Wingdings" pitchFamily="2" charset="2"/>
              <a:buChar char="v"/>
            </a:pPr>
            <a:r>
              <a:rPr lang="ru-RU" sz="2400" smtClean="0"/>
              <a:t>перед суффиксами -то, -либо, -нибудь;</a:t>
            </a:r>
          </a:p>
          <a:p>
            <a:pPr>
              <a:buFont typeface="Wingdings" pitchFamily="2" charset="2"/>
              <a:buChar char="v"/>
            </a:pPr>
            <a:r>
              <a:rPr lang="ru-RU" sz="2400" smtClean="0"/>
              <a:t>В сложных наречиях, образованных с помощью однокоренных слов или повторений. (еле-еле)</a:t>
            </a: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4419600"/>
            <a:ext cx="3276600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8263" y="3806825"/>
            <a:ext cx="2220912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28600"/>
            <a:ext cx="11334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143000" y="990600"/>
            <a:ext cx="7696200" cy="2667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274638"/>
            <a:ext cx="4800600" cy="633412"/>
          </a:xfrm>
        </p:spPr>
        <p:txBody>
          <a:bodyPr/>
          <a:lstStyle/>
          <a:p>
            <a:r>
              <a:rPr lang="ru-RU" sz="3200" b="1" smtClean="0">
                <a:solidFill>
                  <a:srgbClr val="006666"/>
                </a:solidFill>
              </a:rPr>
              <a:t>Внимание – новое!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990600"/>
            <a:ext cx="7620000" cy="26670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 шипящих на конце наречий пишется Ь, </a:t>
            </a:r>
          </a:p>
          <a:p>
            <a:pPr algn="ctr">
              <a:buFontTx/>
              <a:buNone/>
            </a:pPr>
            <a:r>
              <a:rPr lang="ru-RU" sz="36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кроме слов-исключений:</a:t>
            </a:r>
          </a:p>
          <a:p>
            <a:pPr algn="ctr">
              <a:buFontTx/>
              <a:buNone/>
            </a:pPr>
            <a:r>
              <a:rPr lang="ru-RU" sz="36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уж, замуж, невтерпеж.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57200" y="4267200"/>
            <a:ext cx="5562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3200" b="1" kern="0" dirty="0">
                <a:solidFill>
                  <a:srgbClr val="006666"/>
                </a:solidFill>
                <a:latin typeface="+mj-lt"/>
                <a:ea typeface="+mj-ea"/>
                <a:cs typeface="+mj-cs"/>
              </a:rPr>
              <a:t>Вскачь, замуж, сплошь.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  <p:bldP spid="8" grpId="0"/>
    </p:bldLst>
  </p:timing>
</p:sld>
</file>

<file path=ppt/theme/theme1.xml><?xml version="1.0" encoding="utf-8"?>
<a:theme xmlns:a="http://schemas.openxmlformats.org/drawingml/2006/main" name="Учебная">
  <a:themeElements>
    <a:clrScheme name="Учебна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Учебн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Учебна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Учебная</Template>
  <TotalTime>244</TotalTime>
  <Words>457</Words>
  <Application>Microsoft Office PowerPoint</Application>
  <PresentationFormat>Экран (4:3)</PresentationFormat>
  <Paragraphs>81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Учебная</vt:lpstr>
      <vt:lpstr>Мягкий знак после шипящих на конце наречий</vt:lpstr>
      <vt:lpstr>Дьёрдь Пойа, венгерский  математик: </vt:lpstr>
      <vt:lpstr>Корректурная проба</vt:lpstr>
      <vt:lpstr>Проверь себя!</vt:lpstr>
      <vt:lpstr>Повторим!</vt:lpstr>
      <vt:lpstr>Проверь друга!</vt:lpstr>
      <vt:lpstr>Повторим!</vt:lpstr>
      <vt:lpstr>Дефис в наречиях пишется: </vt:lpstr>
      <vt:lpstr>Внимание – новое!</vt:lpstr>
      <vt:lpstr>Тренировочные упражнения</vt:lpstr>
      <vt:lpstr>Тренировочные упражнения</vt:lpstr>
      <vt:lpstr>Работа с учебником</vt:lpstr>
      <vt:lpstr>Взаимопроверка </vt:lpstr>
      <vt:lpstr>Итог урока</vt:lpstr>
      <vt:lpstr>Мы знаем!</vt:lpstr>
      <vt:lpstr>Домашнее задание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Мягкий знак после шипящих на конце наречий</dc:title>
  <dc:creator>3</dc:creator>
  <cp:lastModifiedBy>Admin1</cp:lastModifiedBy>
  <cp:revision>32</cp:revision>
  <dcterms:created xsi:type="dcterms:W3CDTF">2010-12-08T13:03:39Z</dcterms:created>
  <dcterms:modified xsi:type="dcterms:W3CDTF">2016-02-22T07:42:35Z</dcterms:modified>
</cp:coreProperties>
</file>