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315" r:id="rId2"/>
    <p:sldId id="257" r:id="rId3"/>
    <p:sldId id="314" r:id="rId4"/>
    <p:sldId id="258" r:id="rId5"/>
    <p:sldId id="260" r:id="rId6"/>
    <p:sldId id="261" r:id="rId7"/>
    <p:sldId id="269" r:id="rId8"/>
    <p:sldId id="268" r:id="rId9"/>
    <p:sldId id="273" r:id="rId10"/>
    <p:sldId id="308" r:id="rId11"/>
    <p:sldId id="307" r:id="rId12"/>
    <p:sldId id="266" r:id="rId13"/>
    <p:sldId id="271" r:id="rId14"/>
    <p:sldId id="281" r:id="rId15"/>
    <p:sldId id="275" r:id="rId16"/>
    <p:sldId id="282" r:id="rId17"/>
    <p:sldId id="283" r:id="rId18"/>
    <p:sldId id="299" r:id="rId19"/>
    <p:sldId id="300" r:id="rId20"/>
    <p:sldId id="301" r:id="rId21"/>
    <p:sldId id="305" r:id="rId22"/>
    <p:sldId id="284" r:id="rId23"/>
    <p:sldId id="302" r:id="rId24"/>
    <p:sldId id="303" r:id="rId25"/>
    <p:sldId id="304" r:id="rId26"/>
    <p:sldId id="311" r:id="rId27"/>
    <p:sldId id="313" r:id="rId28"/>
    <p:sldId id="312" r:id="rId29"/>
    <p:sldId id="285" r:id="rId30"/>
    <p:sldId id="309" r:id="rId31"/>
    <p:sldId id="294" r:id="rId32"/>
    <p:sldId id="297" r:id="rId33"/>
    <p:sldId id="289" r:id="rId34"/>
    <p:sldId id="278" r:id="rId35"/>
    <p:sldId id="277" r:id="rId36"/>
    <p:sldId id="280" r:id="rId37"/>
    <p:sldId id="290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14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1\Desktop\&#1064;&#1072;&#1075;%20&#1074;%20&#1073;&#1091;&#1076;&#1091;&#1097;&#1077;&#1077;\&#1050;&#1085;&#1080;&#1075;&#1072;%203.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Перевес учебника</c:v>
                </c:pt>
              </c:strCache>
            </c:strRef>
          </c:tx>
          <c:invertIfNegative val="0"/>
          <c:cat>
            <c:strRef>
              <c:f>Лист1!$B$1:$H$1</c:f>
              <c:strCache>
                <c:ptCount val="7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  <c:pt idx="3">
                  <c:v>4 класс</c:v>
                </c:pt>
                <c:pt idx="4">
                  <c:v>5 класс</c:v>
                </c:pt>
                <c:pt idx="5">
                  <c:v>6 класс</c:v>
                </c:pt>
                <c:pt idx="6">
                  <c:v>7 класс</c:v>
                </c:pt>
              </c:strCache>
            </c:strRef>
          </c:cat>
          <c:val>
            <c:numRef>
              <c:f>Лист1!$B$2:$H$2</c:f>
              <c:numCache>
                <c:formatCode>General</c:formatCode>
                <c:ptCount val="7"/>
                <c:pt idx="0">
                  <c:v>300</c:v>
                </c:pt>
                <c:pt idx="1">
                  <c:v>450</c:v>
                </c:pt>
                <c:pt idx="2">
                  <c:v>300</c:v>
                </c:pt>
                <c:pt idx="3">
                  <c:v>450</c:v>
                </c:pt>
                <c:pt idx="4">
                  <c:v>450</c:v>
                </c:pt>
                <c:pt idx="5">
                  <c:v>450</c:v>
                </c:pt>
                <c:pt idx="6">
                  <c:v>450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Норма</c:v>
                </c:pt>
              </c:strCache>
            </c:strRef>
          </c:tx>
          <c:invertIfNegative val="0"/>
          <c:cat>
            <c:strRef>
              <c:f>Лист1!$B$1:$H$1</c:f>
              <c:strCache>
                <c:ptCount val="7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  <c:pt idx="3">
                  <c:v>4 класс</c:v>
                </c:pt>
                <c:pt idx="4">
                  <c:v>5 класс</c:v>
                </c:pt>
                <c:pt idx="5">
                  <c:v>6 класс</c:v>
                </c:pt>
                <c:pt idx="6">
                  <c:v>7 класс</c:v>
                </c:pt>
              </c:strCache>
            </c:strRef>
          </c:cat>
          <c:val>
            <c:numRef>
              <c:f>Лист1!$B$3:$H$3</c:f>
              <c:numCache>
                <c:formatCode>General</c:formatCode>
                <c:ptCount val="7"/>
                <c:pt idx="0">
                  <c:v>300</c:v>
                </c:pt>
                <c:pt idx="1">
                  <c:v>300</c:v>
                </c:pt>
                <c:pt idx="2">
                  <c:v>300</c:v>
                </c:pt>
                <c:pt idx="3">
                  <c:v>300</c:v>
                </c:pt>
                <c:pt idx="4">
                  <c:v>400</c:v>
                </c:pt>
                <c:pt idx="5">
                  <c:v>400</c:v>
                </c:pt>
                <c:pt idx="6">
                  <c:v>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0901760"/>
        <c:axId val="109832448"/>
        <c:axId val="0"/>
      </c:bar3DChart>
      <c:catAx>
        <c:axId val="1109017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9832448"/>
        <c:crosses val="autoZero"/>
        <c:auto val="1"/>
        <c:lblAlgn val="ctr"/>
        <c:lblOffset val="100"/>
        <c:noMultiLvlLbl val="0"/>
      </c:catAx>
      <c:valAx>
        <c:axId val="109832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1090176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Соответствие</a:t>
            </a:r>
            <a:r>
              <a:rPr lang="ru-RU" baseline="0"/>
              <a:t> веса портфеля с нормами СанПин</a:t>
            </a:r>
            <a:endParaRPr lang="ru-RU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Вес полного портфеля</c:v>
                </c:pt>
              </c:strCache>
            </c:strRef>
          </c:tx>
          <c:invertIfNegative val="0"/>
          <c:cat>
            <c:strRef>
              <c:f>Лист1!$B$1:$H$1</c:f>
              <c:strCache>
                <c:ptCount val="7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  <c:pt idx="3">
                  <c:v>4 класс</c:v>
                </c:pt>
                <c:pt idx="4">
                  <c:v>5 класс</c:v>
                </c:pt>
                <c:pt idx="5">
                  <c:v>6 класс</c:v>
                </c:pt>
                <c:pt idx="6">
                  <c:v>7 класс</c:v>
                </c:pt>
              </c:strCache>
            </c:strRef>
          </c:cat>
          <c:val>
            <c:numRef>
              <c:f>Лист1!$B$2:$H$2</c:f>
              <c:numCache>
                <c:formatCode>General</c:formatCode>
                <c:ptCount val="7"/>
                <c:pt idx="0">
                  <c:v>3.2</c:v>
                </c:pt>
                <c:pt idx="1">
                  <c:v>3.75</c:v>
                </c:pt>
                <c:pt idx="2">
                  <c:v>4</c:v>
                </c:pt>
                <c:pt idx="3">
                  <c:v>4</c:v>
                </c:pt>
                <c:pt idx="4">
                  <c:v>4.2</c:v>
                </c:pt>
                <c:pt idx="5" formatCode="0.00">
                  <c:v>4.3</c:v>
                </c:pt>
                <c:pt idx="6">
                  <c:v>4.5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Норма Санпин</c:v>
                </c:pt>
              </c:strCache>
            </c:strRef>
          </c:tx>
          <c:invertIfNegative val="0"/>
          <c:cat>
            <c:strRef>
              <c:f>Лист1!$B$1:$H$1</c:f>
              <c:strCache>
                <c:ptCount val="7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  <c:pt idx="3">
                  <c:v>4 класс</c:v>
                </c:pt>
                <c:pt idx="4">
                  <c:v>5 класс</c:v>
                </c:pt>
                <c:pt idx="5">
                  <c:v>6 класс</c:v>
                </c:pt>
                <c:pt idx="6">
                  <c:v>7 класс</c:v>
                </c:pt>
              </c:strCache>
            </c:strRef>
          </c:cat>
          <c:val>
            <c:numRef>
              <c:f>Лист1!$B$3:$H$3</c:f>
              <c:numCache>
                <c:formatCode>General</c:formatCode>
                <c:ptCount val="7"/>
                <c:pt idx="0">
                  <c:v>2.5</c:v>
                </c:pt>
                <c:pt idx="1">
                  <c:v>2.5</c:v>
                </c:pt>
                <c:pt idx="2">
                  <c:v>3.2</c:v>
                </c:pt>
                <c:pt idx="3">
                  <c:v>3.2</c:v>
                </c:pt>
                <c:pt idx="4">
                  <c:v>4.2</c:v>
                </c:pt>
                <c:pt idx="5" formatCode="@">
                  <c:v>4.2</c:v>
                </c:pt>
                <c:pt idx="6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4909440"/>
        <c:axId val="109830144"/>
        <c:axId val="0"/>
      </c:bar3DChart>
      <c:catAx>
        <c:axId val="1349094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09830144"/>
        <c:crosses val="autoZero"/>
        <c:auto val="1"/>
        <c:lblAlgn val="ctr"/>
        <c:lblOffset val="100"/>
        <c:noMultiLvlLbl val="0"/>
      </c:catAx>
      <c:valAx>
        <c:axId val="109830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 b="1"/>
            </a:pPr>
            <a:endParaRPr lang="ru-RU"/>
          </a:p>
        </c:txPr>
        <c:crossAx val="1349094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Класс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Понедельник</c:v>
                </c:pt>
                <c:pt idx="1">
                  <c:v>Норма</c:v>
                </c:pt>
                <c:pt idx="2">
                  <c:v>Вторник</c:v>
                </c:pt>
                <c:pt idx="3">
                  <c:v>Норма</c:v>
                </c:pt>
                <c:pt idx="4">
                  <c:v>Среда</c:v>
                </c:pt>
                <c:pt idx="5">
                  <c:v>Норма</c:v>
                </c:pt>
                <c:pt idx="6">
                  <c:v>Четверг</c:v>
                </c:pt>
                <c:pt idx="7">
                  <c:v>Норма</c:v>
                </c:pt>
                <c:pt idx="8">
                  <c:v>Пятница</c:v>
                </c:pt>
                <c:pt idx="9">
                  <c:v>Норма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2.6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2.8</c:v>
                </c:pt>
                <c:pt idx="5">
                  <c:v>2.5</c:v>
                </c:pt>
                <c:pt idx="6">
                  <c:v>2.8</c:v>
                </c:pt>
                <c:pt idx="7">
                  <c:v>2.5</c:v>
                </c:pt>
                <c:pt idx="8">
                  <c:v>2.6</c:v>
                </c:pt>
                <c:pt idx="9">
                  <c:v>2.5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 класс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Понедельник</c:v>
                </c:pt>
                <c:pt idx="1">
                  <c:v>Норма</c:v>
                </c:pt>
                <c:pt idx="2">
                  <c:v>Вторник</c:v>
                </c:pt>
                <c:pt idx="3">
                  <c:v>Норма</c:v>
                </c:pt>
                <c:pt idx="4">
                  <c:v>Среда</c:v>
                </c:pt>
                <c:pt idx="5">
                  <c:v>Норма</c:v>
                </c:pt>
                <c:pt idx="6">
                  <c:v>Четверг</c:v>
                </c:pt>
                <c:pt idx="7">
                  <c:v>Норма</c:v>
                </c:pt>
                <c:pt idx="8">
                  <c:v>Пятница</c:v>
                </c:pt>
                <c:pt idx="9">
                  <c:v>Норма</c:v>
                </c:pt>
              </c:strCache>
            </c:strRef>
          </c:cat>
          <c:val>
            <c:numRef>
              <c:f>Лист1!$C$2:$C$11</c:f>
              <c:numCache>
                <c:formatCode>0.00</c:formatCode>
                <c:ptCount val="10"/>
                <c:pt idx="0" formatCode="General">
                  <c:v>3.8</c:v>
                </c:pt>
                <c:pt idx="1">
                  <c:v>2.5</c:v>
                </c:pt>
                <c:pt idx="2" formatCode="General">
                  <c:v>3.8</c:v>
                </c:pt>
                <c:pt idx="3" formatCode="General">
                  <c:v>2.5</c:v>
                </c:pt>
                <c:pt idx="4" formatCode="General">
                  <c:v>3.7</c:v>
                </c:pt>
                <c:pt idx="5" formatCode="General">
                  <c:v>2.5</c:v>
                </c:pt>
                <c:pt idx="6" formatCode="General">
                  <c:v>3.5</c:v>
                </c:pt>
                <c:pt idx="7" formatCode="General">
                  <c:v>2.5</c:v>
                </c:pt>
                <c:pt idx="8" formatCode="General">
                  <c:v>3.4</c:v>
                </c:pt>
                <c:pt idx="9" formatCode="General">
                  <c:v>2.5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 класс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Понедельник</c:v>
                </c:pt>
                <c:pt idx="1">
                  <c:v>Норма</c:v>
                </c:pt>
                <c:pt idx="2">
                  <c:v>Вторник</c:v>
                </c:pt>
                <c:pt idx="3">
                  <c:v>Норма</c:v>
                </c:pt>
                <c:pt idx="4">
                  <c:v>Среда</c:v>
                </c:pt>
                <c:pt idx="5">
                  <c:v>Норма</c:v>
                </c:pt>
                <c:pt idx="6">
                  <c:v>Четверг</c:v>
                </c:pt>
                <c:pt idx="7">
                  <c:v>Норма</c:v>
                </c:pt>
                <c:pt idx="8">
                  <c:v>Пятница</c:v>
                </c:pt>
                <c:pt idx="9">
                  <c:v>Норма</c:v>
                </c:pt>
              </c:strCache>
            </c:strRef>
          </c:cat>
          <c:val>
            <c:numRef>
              <c:f>Лист1!$D$2:$D$11</c:f>
              <c:numCache>
                <c:formatCode>General</c:formatCode>
                <c:ptCount val="10"/>
                <c:pt idx="0">
                  <c:v>3.7</c:v>
                </c:pt>
                <c:pt idx="1">
                  <c:v>2.5</c:v>
                </c:pt>
                <c:pt idx="2">
                  <c:v>3.7</c:v>
                </c:pt>
                <c:pt idx="3">
                  <c:v>2.5</c:v>
                </c:pt>
                <c:pt idx="4">
                  <c:v>3.9</c:v>
                </c:pt>
                <c:pt idx="5">
                  <c:v>2.5</c:v>
                </c:pt>
                <c:pt idx="6">
                  <c:v>2.9</c:v>
                </c:pt>
                <c:pt idx="7">
                  <c:v>2.5</c:v>
                </c:pt>
                <c:pt idx="8" formatCode="0.00">
                  <c:v>3.3</c:v>
                </c:pt>
                <c:pt idx="9">
                  <c:v>2.5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4 класс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Понедельник</c:v>
                </c:pt>
                <c:pt idx="1">
                  <c:v>Норма</c:v>
                </c:pt>
                <c:pt idx="2">
                  <c:v>Вторник</c:v>
                </c:pt>
                <c:pt idx="3">
                  <c:v>Норма</c:v>
                </c:pt>
                <c:pt idx="4">
                  <c:v>Среда</c:v>
                </c:pt>
                <c:pt idx="5">
                  <c:v>Норма</c:v>
                </c:pt>
                <c:pt idx="6">
                  <c:v>Четверг</c:v>
                </c:pt>
                <c:pt idx="7">
                  <c:v>Норма</c:v>
                </c:pt>
                <c:pt idx="8">
                  <c:v>Пятница</c:v>
                </c:pt>
                <c:pt idx="9">
                  <c:v>Норма</c:v>
                </c:pt>
              </c:strCache>
            </c:strRef>
          </c:cat>
          <c:val>
            <c:numRef>
              <c:f>Лист1!$E$2:$E$11</c:f>
              <c:numCache>
                <c:formatCode>General</c:formatCode>
                <c:ptCount val="10"/>
                <c:pt idx="0">
                  <c:v>3.8</c:v>
                </c:pt>
                <c:pt idx="1">
                  <c:v>2.5</c:v>
                </c:pt>
                <c:pt idx="2">
                  <c:v>3.7</c:v>
                </c:pt>
                <c:pt idx="3">
                  <c:v>2.5</c:v>
                </c:pt>
                <c:pt idx="4">
                  <c:v>3.9</c:v>
                </c:pt>
                <c:pt idx="5">
                  <c:v>2.5</c:v>
                </c:pt>
                <c:pt idx="6">
                  <c:v>4.8</c:v>
                </c:pt>
                <c:pt idx="7">
                  <c:v>2.5</c:v>
                </c:pt>
                <c:pt idx="8">
                  <c:v>4.8</c:v>
                </c:pt>
                <c:pt idx="9">
                  <c:v>4.5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5 класс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Понедельник</c:v>
                </c:pt>
                <c:pt idx="1">
                  <c:v>Норма</c:v>
                </c:pt>
                <c:pt idx="2">
                  <c:v>Вторник</c:v>
                </c:pt>
                <c:pt idx="3">
                  <c:v>Норма</c:v>
                </c:pt>
                <c:pt idx="4">
                  <c:v>Среда</c:v>
                </c:pt>
                <c:pt idx="5">
                  <c:v>Норма</c:v>
                </c:pt>
                <c:pt idx="6">
                  <c:v>Четверг</c:v>
                </c:pt>
                <c:pt idx="7">
                  <c:v>Норма</c:v>
                </c:pt>
                <c:pt idx="8">
                  <c:v>Пятница</c:v>
                </c:pt>
                <c:pt idx="9">
                  <c:v>Норма</c:v>
                </c:pt>
              </c:strCache>
            </c:strRef>
          </c:cat>
          <c:val>
            <c:numRef>
              <c:f>Лист1!$F$2:$F$11</c:f>
              <c:numCache>
                <c:formatCode>General</c:formatCode>
                <c:ptCount val="10"/>
                <c:pt idx="0" formatCode="0.00">
                  <c:v>3.2</c:v>
                </c:pt>
                <c:pt idx="1">
                  <c:v>3.2</c:v>
                </c:pt>
                <c:pt idx="2">
                  <c:v>3.5</c:v>
                </c:pt>
                <c:pt idx="3">
                  <c:v>3.2</c:v>
                </c:pt>
                <c:pt idx="4">
                  <c:v>3.7</c:v>
                </c:pt>
                <c:pt idx="5">
                  <c:v>3.2</c:v>
                </c:pt>
                <c:pt idx="6">
                  <c:v>3.8</c:v>
                </c:pt>
                <c:pt idx="7">
                  <c:v>3.2</c:v>
                </c:pt>
                <c:pt idx="8">
                  <c:v>3.3</c:v>
                </c:pt>
                <c:pt idx="9">
                  <c:v>3.2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6 класс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Понедельник</c:v>
                </c:pt>
                <c:pt idx="1">
                  <c:v>Норма</c:v>
                </c:pt>
                <c:pt idx="2">
                  <c:v>Вторник</c:v>
                </c:pt>
                <c:pt idx="3">
                  <c:v>Норма</c:v>
                </c:pt>
                <c:pt idx="4">
                  <c:v>Среда</c:v>
                </c:pt>
                <c:pt idx="5">
                  <c:v>Норма</c:v>
                </c:pt>
                <c:pt idx="6">
                  <c:v>Четверг</c:v>
                </c:pt>
                <c:pt idx="7">
                  <c:v>Норма</c:v>
                </c:pt>
                <c:pt idx="8">
                  <c:v>Пятница</c:v>
                </c:pt>
                <c:pt idx="9">
                  <c:v>Норма</c:v>
                </c:pt>
              </c:strCache>
            </c:strRef>
          </c:cat>
          <c:val>
            <c:numRef>
              <c:f>Лист1!$G$2:$G$11</c:f>
              <c:numCache>
                <c:formatCode>General</c:formatCode>
                <c:ptCount val="10"/>
                <c:pt idx="0">
                  <c:v>3.3</c:v>
                </c:pt>
                <c:pt idx="1">
                  <c:v>3.2</c:v>
                </c:pt>
                <c:pt idx="2">
                  <c:v>3.7</c:v>
                </c:pt>
                <c:pt idx="3">
                  <c:v>3.2</c:v>
                </c:pt>
                <c:pt idx="4">
                  <c:v>3.1</c:v>
                </c:pt>
                <c:pt idx="5">
                  <c:v>3.2</c:v>
                </c:pt>
                <c:pt idx="6">
                  <c:v>3.4</c:v>
                </c:pt>
                <c:pt idx="7">
                  <c:v>3.2</c:v>
                </c:pt>
                <c:pt idx="8">
                  <c:v>3.7</c:v>
                </c:pt>
                <c:pt idx="9">
                  <c:v>3.2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7 класс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Понедельник</c:v>
                </c:pt>
                <c:pt idx="1">
                  <c:v>Норма</c:v>
                </c:pt>
                <c:pt idx="2">
                  <c:v>Вторник</c:v>
                </c:pt>
                <c:pt idx="3">
                  <c:v>Норма</c:v>
                </c:pt>
                <c:pt idx="4">
                  <c:v>Среда</c:v>
                </c:pt>
                <c:pt idx="5">
                  <c:v>Норма</c:v>
                </c:pt>
                <c:pt idx="6">
                  <c:v>Четверг</c:v>
                </c:pt>
                <c:pt idx="7">
                  <c:v>Норма</c:v>
                </c:pt>
                <c:pt idx="8">
                  <c:v>Пятница</c:v>
                </c:pt>
                <c:pt idx="9">
                  <c:v>Норма</c:v>
                </c:pt>
              </c:strCache>
            </c:strRef>
          </c:cat>
          <c:val>
            <c:numRef>
              <c:f>Лист1!$H$2:$H$11</c:f>
              <c:numCache>
                <c:formatCode>General</c:formatCode>
                <c:ptCount val="10"/>
                <c:pt idx="0">
                  <c:v>4.5</c:v>
                </c:pt>
                <c:pt idx="1">
                  <c:v>4.2</c:v>
                </c:pt>
                <c:pt idx="2">
                  <c:v>3.8</c:v>
                </c:pt>
                <c:pt idx="3">
                  <c:v>4.2</c:v>
                </c:pt>
                <c:pt idx="4">
                  <c:v>4.7</c:v>
                </c:pt>
                <c:pt idx="5">
                  <c:v>4.2</c:v>
                </c:pt>
                <c:pt idx="6">
                  <c:v>5.2</c:v>
                </c:pt>
                <c:pt idx="7">
                  <c:v>4.2</c:v>
                </c:pt>
                <c:pt idx="8">
                  <c:v>4.8</c:v>
                </c:pt>
                <c:pt idx="9">
                  <c:v>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041728"/>
        <c:axId val="139756096"/>
      </c:barChart>
      <c:catAx>
        <c:axId val="1400417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39756096"/>
        <c:crosses val="autoZero"/>
        <c:auto val="1"/>
        <c:lblAlgn val="ctr"/>
        <c:lblOffset val="100"/>
        <c:noMultiLvlLbl val="0"/>
      </c:catAx>
      <c:valAx>
        <c:axId val="1397560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400417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652440921171837"/>
          <c:y val="0.17941504435290861"/>
          <c:w val="0.11162374077982062"/>
          <c:h val="0.53807709989368724"/>
        </c:manualLayout>
      </c:layout>
      <c:overlay val="0"/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b="1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sz="1400"/>
              <a:t>На</a:t>
            </a:r>
            <a:r>
              <a:rPr lang="ru-RU" sz="1400" baseline="0"/>
              <a:t> каком плече носите школьную сумку</a:t>
            </a:r>
            <a:r>
              <a:rPr lang="ru-RU" sz="2000" baseline="0"/>
              <a:t>?</a:t>
            </a:r>
            <a:endParaRPr lang="ru-RU" sz="2000"/>
          </a:p>
        </c:rich>
      </c:tx>
      <c:layout>
        <c:manualLayout>
          <c:xMode val="edge"/>
          <c:yMode val="edge"/>
          <c:x val="0.21579795641155175"/>
          <c:y val="1.9772642783280489E-2"/>
        </c:manualLayout>
      </c:layout>
      <c:overlay val="1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7929108505763529E-2"/>
          <c:y val="2.2775514259099416E-2"/>
          <c:w val="0.74926790498742291"/>
          <c:h val="0.74738388590661742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3">
                <a:lumMod val="50000"/>
              </a:schemeClr>
            </a:solidFill>
          </c:spPr>
          <c:invertIfNegative val="0"/>
          <c:cat>
            <c:strRef>
              <c:f>Лист1!$A$1:$C$1</c:f>
              <c:strCache>
                <c:ptCount val="3"/>
                <c:pt idx="0">
                  <c:v>Правое плечо</c:v>
                </c:pt>
                <c:pt idx="1">
                  <c:v>Левое плечо</c:v>
                </c:pt>
                <c:pt idx="2">
                  <c:v>На плечах</c:v>
                </c:pt>
              </c:strCache>
            </c:strRef>
          </c:cat>
          <c:val>
            <c:numRef>
              <c:f>Лист1!$A$2:$C$2</c:f>
              <c:numCache>
                <c:formatCode>General</c:formatCode>
                <c:ptCount val="3"/>
                <c:pt idx="0" formatCode="0.00">
                  <c:v>42</c:v>
                </c:pt>
                <c:pt idx="1">
                  <c:v>15</c:v>
                </c:pt>
                <c:pt idx="2">
                  <c:v>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07722240"/>
        <c:axId val="93147648"/>
        <c:axId val="0"/>
      </c:bar3DChart>
      <c:catAx>
        <c:axId val="1077222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93147648"/>
        <c:crosses val="autoZero"/>
        <c:auto val="1"/>
        <c:lblAlgn val="ctr"/>
        <c:lblOffset val="100"/>
        <c:noMultiLvlLbl val="0"/>
      </c:catAx>
      <c:valAx>
        <c:axId val="93147648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ru-RU"/>
          </a:p>
        </c:txPr>
        <c:crossAx val="1077222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/>
          <a:lstStyle/>
          <a:p>
            <a:pPr>
              <a:defRPr>
                <a:solidFill>
                  <a:srgbClr val="C00000"/>
                </a:solidFill>
              </a:defRPr>
            </a:pPr>
            <a:r>
              <a:rPr lang="ru-RU" dirty="0">
                <a:solidFill>
                  <a:srgbClr val="C00000"/>
                </a:solidFill>
              </a:rPr>
              <a:t>Правильна ли ваша </a:t>
            </a:r>
            <a:r>
              <a:rPr lang="ru-RU" dirty="0" smtClean="0">
                <a:solidFill>
                  <a:srgbClr val="C00000"/>
                </a:solidFill>
              </a:rPr>
              <a:t>осанка?</a:t>
            </a:r>
            <a:endParaRPr lang="ru-RU" dirty="0">
              <a:solidFill>
                <a:srgbClr val="C00000"/>
              </a:solidFill>
            </a:endParaRPr>
          </a:p>
        </c:rich>
      </c:tx>
      <c:layout>
        <c:manualLayout>
          <c:xMode val="edge"/>
          <c:yMode val="edge"/>
          <c:x val="0.2693309764850822"/>
          <c:y val="2.2440396011145985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cat>
            <c:strRef>
              <c:f>Лист1!$A$1:$B$1</c:f>
              <c:strCache>
                <c:ptCount val="2"/>
                <c:pt idx="0">
                  <c:v>Удалось</c:v>
                </c:pt>
                <c:pt idx="1">
                  <c:v>Не удалось</c:v>
                </c:pt>
              </c:strCache>
            </c:strRef>
          </c:cat>
          <c:val>
            <c:numRef>
              <c:f>Лист1!$A$2:$B$2</c:f>
              <c:numCache>
                <c:formatCode>General</c:formatCode>
                <c:ptCount val="2"/>
                <c:pt idx="0">
                  <c:v>64</c:v>
                </c:pt>
                <c:pt idx="1">
                  <c:v>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146610176"/>
        <c:axId val="139761856"/>
        <c:axId val="0"/>
      </c:bar3DChart>
      <c:catAx>
        <c:axId val="1466101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139761856"/>
        <c:crosses val="autoZero"/>
        <c:auto val="1"/>
        <c:lblAlgn val="ctr"/>
        <c:lblOffset val="100"/>
        <c:noMultiLvlLbl val="0"/>
      </c:catAx>
      <c:valAx>
        <c:axId val="139761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4661017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5E52C3-07F8-495B-8BFD-B6BE85670A14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EBC228-DA47-47D4-B6E4-E0AC590A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948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BC228-DA47-47D4-B6E4-E0AC590A48C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210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BC228-DA47-47D4-B6E4-E0AC590A48C5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463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8F42-898A-4680-ADA1-87DFE8B588F7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2F88-D98C-441B-AB8F-A50CC1903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901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8F42-898A-4680-ADA1-87DFE8B588F7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2F88-D98C-441B-AB8F-A50CC1903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454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8F42-898A-4680-ADA1-87DFE8B588F7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2F88-D98C-441B-AB8F-A50CC1903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069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8F42-898A-4680-ADA1-87DFE8B588F7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2F88-D98C-441B-AB8F-A50CC1903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019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8F42-898A-4680-ADA1-87DFE8B588F7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2F88-D98C-441B-AB8F-A50CC1903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864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8F42-898A-4680-ADA1-87DFE8B588F7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2F88-D98C-441B-AB8F-A50CC1903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702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8F42-898A-4680-ADA1-87DFE8B588F7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2F88-D98C-441B-AB8F-A50CC1903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967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8F42-898A-4680-ADA1-87DFE8B588F7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2F88-D98C-441B-AB8F-A50CC1903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047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8F42-898A-4680-ADA1-87DFE8B588F7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2F88-D98C-441B-AB8F-A50CC1903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987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8F42-898A-4680-ADA1-87DFE8B588F7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2F88-D98C-441B-AB8F-A50CC1903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551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8F42-898A-4680-ADA1-87DFE8B588F7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2F88-D98C-441B-AB8F-A50CC1903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021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C8F42-898A-4680-ADA1-87DFE8B588F7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32F88-D98C-441B-AB8F-A50CC1903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850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rodfm.ru/broadcast/broadcast.135/date.20051222/" TargetMode="External"/><Relationship Id="rId2" Type="http://schemas.openxmlformats.org/officeDocument/2006/relationships/hyperlink" Target="http://kp.ru/daily/24147.5/364245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nakanune.ru/articles/15322/" TargetMode="External"/><Relationship Id="rId4" Type="http://schemas.openxmlformats.org/officeDocument/2006/relationships/hyperlink" Target="http://festival.1september.ru/articles/580223/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04856" cy="1080119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</a:t>
            </a:r>
            <a:r>
              <a:rPr lang="ru-RU" sz="1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общеобразовательная школа </a:t>
            </a:r>
            <a:r>
              <a:rPr lang="ru-RU" sz="1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5»,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Мирнинский район, Республика Саха Якутия, п. Айхал</a:t>
            </a:r>
            <a:endParaRPr lang="ru-RU" sz="1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276872"/>
            <a:ext cx="7560840" cy="3888432"/>
          </a:xfrm>
        </p:spPr>
        <p:txBody>
          <a:bodyPr>
            <a:normAutofit fontScale="25000" lnSpcReduction="20000"/>
          </a:bodyPr>
          <a:lstStyle/>
          <a:p>
            <a:r>
              <a:rPr lang="ru-RU" sz="8600" b="1" i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 на тему: </a:t>
            </a:r>
          </a:p>
          <a:p>
            <a:r>
              <a:rPr lang="ru-RU" sz="9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«Сколиоз от школьного рюкзака»</a:t>
            </a:r>
            <a:r>
              <a:rPr lang="ru-RU" sz="135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</a:p>
          <a:p>
            <a:pPr algn="r"/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5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 ученицы 7 </a:t>
            </a:r>
            <a:r>
              <a:rPr lang="ru-RU" sz="5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5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класса  МБОУ «СОШ №5» </a:t>
            </a:r>
          </a:p>
          <a:p>
            <a:pPr algn="r"/>
            <a:r>
              <a:rPr lang="ru-RU" sz="5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Иванова Сааскыйа и Никифорова Милена.</a:t>
            </a:r>
          </a:p>
          <a:p>
            <a:pPr algn="r"/>
            <a:endParaRPr lang="ru-RU" sz="5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5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Руководители: Петякшева Валентина Петровна  </a:t>
            </a:r>
          </a:p>
          <a:p>
            <a:pPr algn="r"/>
            <a:r>
              <a:rPr lang="ru-RU" sz="5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Паршина Ирина Сергеевна</a:t>
            </a:r>
          </a:p>
          <a:p>
            <a:pPr algn="r"/>
            <a:r>
              <a:rPr lang="ru-RU" sz="5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5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чителя математики </a:t>
            </a:r>
            <a:r>
              <a:rPr lang="en-US" sz="5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5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категории  МБОУ «СОШ №5»</a:t>
            </a:r>
          </a:p>
          <a:p>
            <a:pPr algn="r"/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3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Айхал</a:t>
            </a:r>
          </a:p>
          <a:p>
            <a:endParaRPr lang="ru-RU" sz="4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г</a:t>
            </a:r>
          </a:p>
        </p:txBody>
      </p:sp>
      <p:pic>
        <p:nvPicPr>
          <p:cNvPr id="4" name="Рисунок 3" descr="http://ridnashkola.net/images/school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789041"/>
            <a:ext cx="1467614" cy="1440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257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3.infourok.ru/uploads/ex/04c0/000079ef-45439d06/4/img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2320"/>
            <a:ext cx="7992887" cy="59649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644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s://ds03.infourok.ru/uploads/ex/04c0/000079ef-45439d06/4/img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80920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288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469" y="18864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все есть свои нормы.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ello_html_m7758c2a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842" y="3140968"/>
            <a:ext cx="4350534" cy="3252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ello_html_m3e86892e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2448272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635896" y="1412776"/>
            <a:ext cx="4752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Главный санитарный врач России Геннадий Онищенко определил максимальный вес школьного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портфеля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83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Формула массы школьного рюкзака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dokak.ru/uploads/posts/2013-03-16/image_56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7704856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279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Наблюдения.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начальными классами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7357" y="1196752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Мы много раз видели, как ученики первых или вторых классов идут, согнувшись под тяжестью своего ранца. На себе мы тоже испытали тяжесть ученического портфеля. Осанку школьникам портят тяжелые ранцы и особенно - портфели. Неравномерная нагрузка на неокрепший позвоночник приводит к неприятностям на всю дальнейшую жизнь.</a:t>
            </a:r>
          </a:p>
        </p:txBody>
      </p:sp>
      <p:pic>
        <p:nvPicPr>
          <p:cNvPr id="4" name="Рисунок 3" descr="http://uslide.ru/images/4/10872/736/img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57" y="3068960"/>
            <a:ext cx="3600400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1\Desktop\Новая папка\DSCF32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068960"/>
            <a:ext cx="3528392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875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Наблюдения в среднем звене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84784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давно наблюдаем,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ученики нашей школы носят свои учебники в разных сумках. Чаще всего встречаются ранцы у младших школьников. В среднем и старшем звене предпочитают сумки большого объёма с ручками и лямками, чтобы можно было носить их в руках или на плече.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9" name="Рисунок 8" descr="C:\Users\1\Desktop\Новая папка\DSCF319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40969"/>
            <a:ext cx="2538730" cy="21602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C:\Users\1\Desktop\Новая папка\DSCF319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140969"/>
            <a:ext cx="2448272" cy="21602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C:\Users\1\Desktop\Новая папка\DSCF320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140970"/>
            <a:ext cx="2520280" cy="21602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543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Этап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Изучив 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различную </a:t>
            </a: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литературу и закончив наблюдения,  </a:t>
            </a: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перешли к исследованиям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1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7474" y="1628800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Мы сделали следующие измерения: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узнали 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медсестры нашей школы информацию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 состоянии опорно-двигательной системы, в частности об осанке, ребят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школы №5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взвесили ранцы без школьных принадлежностей у учеников с 1 по 7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класс 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узнали массу учебников, которые приходиться носить в школу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сравнили их с гигиеническими нормами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подвели итоги по позициям: правильные ранцы с принадлежностями, тяжелые ранцы с принадлежностями, правильный пустой ранец.</a:t>
            </a:r>
          </a:p>
        </p:txBody>
      </p:sp>
    </p:spTree>
    <p:extLst>
      <p:ext uri="{BB962C8B-B14F-4D97-AF65-F5344CB8AC3E}">
        <p14:creationId xmlns:p14="http://schemas.microsoft.com/office/powerpoint/2010/main" val="183734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медицинских осмотров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484784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жегодные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медицинские осмотры показывают возрастающий процент нарушения осанки у детей младшего школьного возраста и сколиоза у старшеклассников.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медицинским осмотрам выявлено из 800 учащихся 98 страдают от сколиоза, это составляет 12% от общего количества.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Рисунок 1" descr="Описание: hello_html_2a25d7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255" y="3284984"/>
            <a:ext cx="4332908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973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27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Исследование. Соответствие веса учебника с нормами СанПин</a:t>
            </a:r>
            <a:b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веса каждого учебника 1 – 4 классы  (в граммах)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Норма веса учебника 300 г для 1 - 4 классов</a:t>
            </a:r>
            <a:r>
              <a:rPr lang="ru-RU" sz="700" dirty="0">
                <a:latin typeface="Arial" pitchFamily="34" charset="0"/>
                <a:cs typeface="Arial" pitchFamily="34" charset="0"/>
              </a:rPr>
              <a:t/>
            </a:r>
            <a:br>
              <a:rPr lang="ru-RU" sz="700" dirty="0">
                <a:latin typeface="Arial" pitchFamily="34" charset="0"/>
                <a:cs typeface="Arial" pitchFamily="34" charset="0"/>
              </a:rPr>
            </a:br>
            <a:r>
              <a:rPr lang="ru-RU" sz="5300" dirty="0">
                <a:latin typeface="Arial" pitchFamily="34" charset="0"/>
                <a:cs typeface="Arial" pitchFamily="34" charset="0"/>
              </a:rPr>
              <a:t/>
            </a:r>
            <a:br>
              <a:rPr lang="ru-RU" sz="5300" dirty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697210"/>
              </p:ext>
            </p:extLst>
          </p:nvPr>
        </p:nvGraphicFramePr>
        <p:xfrm>
          <a:off x="971599" y="1484784"/>
          <a:ext cx="6656195" cy="18002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5264"/>
                <a:gridCol w="631361"/>
                <a:gridCol w="693709"/>
                <a:gridCol w="890599"/>
                <a:gridCol w="881411"/>
                <a:gridCol w="548667"/>
                <a:gridCol w="626766"/>
                <a:gridCol w="981825"/>
                <a:gridCol w="806593"/>
              </a:tblGrid>
              <a:tr h="918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Классы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Русский язык </a:t>
                      </a:r>
                      <a:endParaRPr lang="ru-RU" sz="11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Рабочая тетрадь по русскому языку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Математика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Рабочая тетрадь по математике.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Лит. чтение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Тетрадь </a:t>
                      </a:r>
                      <a:endParaRPr lang="ru-RU" sz="11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по лит. чтению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Окружающий мир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Рабочая тетрадь по </a:t>
                      </a:r>
                      <a:r>
                        <a:rPr lang="ru-RU" sz="1000" b="1" dirty="0" err="1">
                          <a:effectLst/>
                        </a:rPr>
                        <a:t>окр</a:t>
                      </a:r>
                      <a:r>
                        <a:rPr lang="ru-RU" sz="1000" b="1" dirty="0">
                          <a:effectLst/>
                        </a:rPr>
                        <a:t>. миру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4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1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210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80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250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30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250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100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200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80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4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2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250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84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250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30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350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110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300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80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4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3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200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84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300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30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250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110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300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80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4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250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84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300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30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350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110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250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80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19842"/>
              </p:ext>
            </p:extLst>
          </p:nvPr>
        </p:nvGraphicFramePr>
        <p:xfrm>
          <a:off x="971600" y="3933056"/>
          <a:ext cx="6624737" cy="23762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3261"/>
                <a:gridCol w="1170460"/>
                <a:gridCol w="1480615"/>
                <a:gridCol w="1297014"/>
                <a:gridCol w="1034070"/>
                <a:gridCol w="999317"/>
              </a:tblGrid>
              <a:tr h="14944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/>
                        </a:rPr>
                        <a:t>Классы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/>
                        </a:rPr>
                        <a:t>Технология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/>
                        </a:rPr>
                        <a:t>Рабочая тетрадь по технологии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Английский язык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Рабочая тетрадь по английскому языку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Сборник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упражнений по английскому языку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4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1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250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/>
                        </a:rPr>
                        <a:t>100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4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2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250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/>
                        </a:rPr>
                        <a:t>100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250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250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150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4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3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/>
                        </a:rPr>
                        <a:t>250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/>
                        </a:rPr>
                        <a:t>100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/>
                        </a:rPr>
                        <a:t>250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250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150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4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200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100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/>
                        </a:rPr>
                        <a:t>250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/>
                        </a:rPr>
                        <a:t>250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/>
                        </a:rPr>
                        <a:t>150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729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Норма веса учебника 400 г для 5 - 6 классов;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500 г для 7 - 9 классов;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310545"/>
              </p:ext>
            </p:extLst>
          </p:nvPr>
        </p:nvGraphicFramePr>
        <p:xfrm>
          <a:off x="827584" y="1556792"/>
          <a:ext cx="6438901" cy="1402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9526"/>
                <a:gridCol w="617611"/>
                <a:gridCol w="738849"/>
                <a:gridCol w="723615"/>
                <a:gridCol w="629672"/>
                <a:gridCol w="540172"/>
                <a:gridCol w="629672"/>
                <a:gridCol w="629672"/>
                <a:gridCol w="669026"/>
                <a:gridCol w="68108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Классы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Русский язык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Математика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Рабочая тетрадь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Алгебра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Геометрия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Рабочая тетрадь по геометрии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Литература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История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Рабочая тетрадь по истории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428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426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80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408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458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134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372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486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80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380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428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140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378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-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-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375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464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250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386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452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162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352550" y="3162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866831"/>
              </p:ext>
            </p:extLst>
          </p:nvPr>
        </p:nvGraphicFramePr>
        <p:xfrm>
          <a:off x="827584" y="2996952"/>
          <a:ext cx="6438993" cy="1752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9184"/>
                <a:gridCol w="617246"/>
                <a:gridCol w="738412"/>
                <a:gridCol w="723187"/>
                <a:gridCol w="629299"/>
                <a:gridCol w="629934"/>
                <a:gridCol w="539218"/>
                <a:gridCol w="93980"/>
                <a:gridCol w="539218"/>
                <a:gridCol w="668631"/>
                <a:gridCol w="68068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Классы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Физика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Английский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Рабочая тетрадь по английскому языку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Книга для чтения по английскому языку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Сборник задач по физике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География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Контурная карта по географии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Атлас по географии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Обществоведение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548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250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60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510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250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180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-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335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70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150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300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340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465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250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180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266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508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70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150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304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507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1412776"/>
            <a:ext cx="4572000" cy="47459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dirty="0" smtClean="0"/>
              <a:t>	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Нарушение осанки в детстве приводит в дальнейшем к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искривлению позвоночного столба – сколиозу.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 последние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года, по данным диспансеризации учащихся нашей школы, вырос процент заболеваний, связанных с нарушением осанки. Это может привести к различным тяжелым болезням и даже к инвалидности.  Проблема повреждения позвоночника и осанки у подростков волнует всех медиков, учителей и родителей, поэтому эта  тема особенно актуальна.</a:t>
            </a:r>
          </a:p>
          <a:p>
            <a:pPr>
              <a:lnSpc>
                <a:spcPct val="90000"/>
              </a:lnSpc>
            </a:pPr>
            <a:endParaRPr lang="ru-RU" b="1" dirty="0" smtClean="0"/>
          </a:p>
        </p:txBody>
      </p:sp>
      <p:pic>
        <p:nvPicPr>
          <p:cNvPr id="5" name="Рисунок 4" descr="http://heaclub.ru/images/heaclub/2016/01/skolioz-1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2808312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513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Школьные принадлежности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958895"/>
              </p:ext>
            </p:extLst>
          </p:nvPr>
        </p:nvGraphicFramePr>
        <p:xfrm>
          <a:off x="1259632" y="1279503"/>
          <a:ext cx="6077585" cy="2531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9135"/>
                <a:gridCol w="572770"/>
                <a:gridCol w="1158875"/>
                <a:gridCol w="1215390"/>
                <a:gridCol w="1215390"/>
                <a:gridCol w="121602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Классы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Общая тетрадь (48л)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Букварь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Дневник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Пенал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Альбом для рисования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84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1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260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200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246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152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2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-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200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246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152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3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-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200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246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152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4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200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246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152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7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5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-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200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246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152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22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6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-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236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255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152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85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7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102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-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236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260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152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84641"/>
              </p:ext>
            </p:extLst>
          </p:nvPr>
        </p:nvGraphicFramePr>
        <p:xfrm>
          <a:off x="2339752" y="4653136"/>
          <a:ext cx="3669030" cy="1962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8840"/>
                <a:gridCol w="2790190"/>
              </a:tblGrid>
              <a:tr h="1111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Классы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Общий перевес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</a:rPr>
                        <a:t>1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норма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</a:rPr>
                        <a:t>2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4</a:t>
                      </a:r>
                      <a:r>
                        <a:rPr lang="ru-RU" sz="1400" b="1" dirty="0" smtClean="0">
                          <a:effectLst/>
                        </a:rPr>
                        <a:t>50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</a:rPr>
                        <a:t>3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норма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</a:rPr>
                        <a:t>4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4</a:t>
                      </a:r>
                      <a:r>
                        <a:rPr lang="ru-RU" sz="1400" b="1" dirty="0" smtClean="0">
                          <a:effectLst/>
                        </a:rPr>
                        <a:t>50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</a:rPr>
                        <a:t>5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4</a:t>
                      </a:r>
                      <a:r>
                        <a:rPr lang="ru-RU" sz="1400" b="1" dirty="0" smtClean="0">
                          <a:effectLst/>
                        </a:rPr>
                        <a:t>50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</a:rPr>
                        <a:t>6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450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</a:rPr>
                        <a:t>7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3</a:t>
                      </a:r>
                      <a:r>
                        <a:rPr lang="ru-RU" sz="1400" b="1" dirty="0" smtClean="0">
                          <a:effectLst/>
                        </a:rPr>
                        <a:t>50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131840" y="3945799"/>
            <a:ext cx="226185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Вывод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76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Перевес учебника и норма СанПин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641060629"/>
              </p:ext>
            </p:extLst>
          </p:nvPr>
        </p:nvGraphicFramePr>
        <p:xfrm>
          <a:off x="1043608" y="1556792"/>
          <a:ext cx="7056784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190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4369842"/>
              </p:ext>
            </p:extLst>
          </p:nvPr>
        </p:nvGraphicFramePr>
        <p:xfrm>
          <a:off x="395536" y="116632"/>
          <a:ext cx="8568952" cy="6729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  <a:gridCol w="648072"/>
                <a:gridCol w="936104"/>
                <a:gridCol w="1656184"/>
                <a:gridCol w="2160240"/>
                <a:gridCol w="2808312"/>
              </a:tblGrid>
              <a:tr h="301310"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71675" algn="r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2.Исследование.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Соответствие веса школьного рюкзака с нормами  СанПин                   </a:t>
                      </a:r>
                      <a:endParaRPr lang="ru-RU" sz="18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3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Класс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Вес пустого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Рюкзака (кг)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Вес рюкзака с школьными принадлежностями (кг)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Норма САНПИН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Норма 2кг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000 - 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2кг 5 00г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Причины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0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0,7 – 1,2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1кг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600г – 2,200г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Превышает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У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большинства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учащихся вес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пустого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портфеля и с принадлежностями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превышает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норму.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з-за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лишнего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груза 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портфеле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превышают нормы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САНПИН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( 1- 4 классы лишние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школьные принадлежности,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материал для уроков технологии, ИЗО, спортивная форма. В среднем звене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учебник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музыки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и технологии ,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сборники письменных работ,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которые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можно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оставлять в школе).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32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Норма 2кг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 000 - 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2кг 5 00г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24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0,75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– 1, 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2кг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900г – 3кг 750г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Превышает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3935"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Норма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2кг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 000 - 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2кг 5 00г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4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0,75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– 1, 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2кг 800г – 4кг 000г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Превышает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Норма 2кг 500г – 3кг 200г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0,8 – 1,5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3кг 500г  – 4кг 00кг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Превышает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Норма 2кг 500г – 3кг 200г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0,8 – 1,5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3кг 700г – 4кг 200г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Превышает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31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Норма 3кг 500г – 4кг 200г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 – 1,5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3кг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800г – 4кг 300г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Превышает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18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Норма 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3кг 500г – 4кг 200г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261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 – 1,5</a:t>
                      </a:r>
                    </a:p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3кг 800г – 4кг 500г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Превышает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360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Соответствие веса полного рюкзака  с нормами СанПин                 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750248102"/>
              </p:ext>
            </p:extLst>
          </p:nvPr>
        </p:nvGraphicFramePr>
        <p:xfrm>
          <a:off x="683568" y="908721"/>
          <a:ext cx="8064896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056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3. Исследование</a:t>
            </a:r>
            <a:r>
              <a:rPr lang="ru-RU" sz="2400" b="1" dirty="0" smtClean="0">
                <a:solidFill>
                  <a:srgbClr val="C00000"/>
                </a:solidFill>
              </a:rPr>
              <a:t>. </a:t>
            </a:r>
            <a:r>
              <a:rPr lang="ru-RU" sz="2200" b="1" dirty="0" smtClean="0">
                <a:solidFill>
                  <a:srgbClr val="C00000"/>
                </a:solidFill>
              </a:rPr>
              <a:t>Исходя </a:t>
            </a:r>
            <a:r>
              <a:rPr lang="ru-RU" sz="2200" b="1" dirty="0">
                <a:solidFill>
                  <a:srgbClr val="C00000"/>
                </a:solidFill>
              </a:rPr>
              <a:t>из расписания на каждый день,  рассчитали вес школьных учебников и принадлежностей  в портфеле </a:t>
            </a:r>
            <a:endParaRPr lang="ru-RU" sz="2200" dirty="0">
              <a:solidFill>
                <a:srgbClr val="C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114627"/>
              </p:ext>
            </p:extLst>
          </p:nvPr>
        </p:nvGraphicFramePr>
        <p:xfrm>
          <a:off x="539552" y="1628798"/>
          <a:ext cx="7848871" cy="43924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8394"/>
                <a:gridCol w="1335070"/>
                <a:gridCol w="871733"/>
                <a:gridCol w="871733"/>
                <a:gridCol w="871733"/>
                <a:gridCol w="872552"/>
                <a:gridCol w="872552"/>
                <a:gridCol w="872552"/>
                <a:gridCol w="872552"/>
              </a:tblGrid>
              <a:tr h="6274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№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Дни недели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1 класс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2 класс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3 класс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4 класс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5 класс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6 класс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7 класс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74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/>
                        </a:rPr>
                        <a:t>Понедельник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2610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3765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3670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3820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3200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3300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3430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74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Вторник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2510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3750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3670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3730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3500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3650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3200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74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Среда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2510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3690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3950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3850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3650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3132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2600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74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Четверг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2820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3500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2950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4800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3835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3365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3350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74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</a:rPr>
                        <a:t>Пятница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2610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3380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3330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4500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3130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3660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3050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74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/>
                        </a:rPr>
                        <a:t>Суббота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-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-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-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-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-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2805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3000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120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Сравнение веса полного портфеля на каждый день по расписанию с нормами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СанПин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70719147"/>
              </p:ext>
            </p:extLst>
          </p:nvPr>
        </p:nvGraphicFramePr>
        <p:xfrm>
          <a:off x="611560" y="1484784"/>
          <a:ext cx="799288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6265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/>
              <a:t>4. Исследование.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rgbClr val="C00000"/>
                </a:solidFill>
              </a:rPr>
              <a:t>Социологический опрос</a:t>
            </a:r>
            <a:r>
              <a:rPr lang="ru-RU" sz="2400" dirty="0">
                <a:solidFill>
                  <a:srgbClr val="C00000"/>
                </a:solidFill>
              </a:rPr>
              <a:t/>
            </a:r>
            <a:br>
              <a:rPr lang="ru-RU" sz="2400" dirty="0">
                <a:solidFill>
                  <a:srgbClr val="C00000"/>
                </a:solidFill>
              </a:rPr>
            </a:br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101226954"/>
              </p:ext>
            </p:extLst>
          </p:nvPr>
        </p:nvGraphicFramePr>
        <p:xfrm>
          <a:off x="611560" y="2780928"/>
          <a:ext cx="7632848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23528" y="836712"/>
            <a:ext cx="820891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В какой руке Вы предпочитаете носить портфель, школьную сумку?</a:t>
            </a:r>
          </a:p>
          <a:p>
            <a:r>
              <a:rPr lang="ru-RU" sz="1400" b="1" dirty="0"/>
              <a:t>Из 120 опрошенных школьников ответили, что предпочтение отдают ношению школьной сумки</a:t>
            </a:r>
          </a:p>
          <a:p>
            <a:r>
              <a:rPr lang="ru-RU" sz="1400" b="1" dirty="0"/>
              <a:t>В правой руке</a:t>
            </a:r>
          </a:p>
          <a:p>
            <a:r>
              <a:rPr lang="ru-RU" sz="1400" b="1" dirty="0"/>
              <a:t>(на правом плече) – 50 уч. - 42%</a:t>
            </a:r>
          </a:p>
          <a:p>
            <a:r>
              <a:rPr lang="ru-RU" sz="1400" b="1" dirty="0"/>
              <a:t>В левой руке (на левом плече)  -18 уч. - 15%</a:t>
            </a:r>
          </a:p>
          <a:p>
            <a:r>
              <a:rPr lang="ru-RU" sz="1400" b="1" dirty="0"/>
              <a:t>Ранец за плечами –52 уч. -  43% </a:t>
            </a:r>
          </a:p>
          <a:p>
            <a:r>
              <a:rPr lang="ru-RU" dirty="0"/>
              <a:t> 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Считаем, что одной из причин нарушения опорно-двигательной системы является также неправильное ношение портфеля.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19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3200" b="1" dirty="0"/>
              <a:t>Исследование 5.</a:t>
            </a:r>
            <a:r>
              <a:rPr lang="ru-RU" sz="3200" b="1" i="1" dirty="0"/>
              <a:t> </a:t>
            </a:r>
            <a:r>
              <a:rPr lang="ru-RU" sz="3200" b="1" dirty="0">
                <a:solidFill>
                  <a:srgbClr val="C00000"/>
                </a:solidFill>
              </a:rPr>
              <a:t>Правильна ли ваша осанка?</a:t>
            </a:r>
            <a:r>
              <a:rPr lang="ru-RU" sz="3200" dirty="0">
                <a:solidFill>
                  <a:srgbClr val="C00000"/>
                </a:solidFill>
              </a:rPr>
              <a:t/>
            </a:r>
            <a:br>
              <a:rPr lang="ru-RU" sz="3200" dirty="0">
                <a:solidFill>
                  <a:srgbClr val="C00000"/>
                </a:solidFill>
              </a:rPr>
            </a:br>
            <a:endParaRPr lang="ru-RU" sz="3200" dirty="0"/>
          </a:p>
        </p:txBody>
      </p:sp>
      <p:pic>
        <p:nvPicPr>
          <p:cNvPr id="3" name="Рисунок 2" descr="C:\Users\1\Desktop\Новая папка\DSCF320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2160239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1\Desktop\Новая папка\DSCF320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556" y="2420888"/>
            <a:ext cx="2160239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1\Desktop\Новая папка\DSCF321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4437111"/>
            <a:ext cx="2160238" cy="1586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1\Desktop\Новая папка\DSCF321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551" y="4437110"/>
            <a:ext cx="2232247" cy="1586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39552" y="908720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Это простое упражнение мы предложили каждому испытуемому. Нужно было пройти по классу с книгой на голове. Результат нас не порадовал. Практически каждому второму не удалось удержать книгу на голове. Значит, осанка у большинства неправильна или нарушена.</a:t>
            </a:r>
          </a:p>
        </p:txBody>
      </p:sp>
    </p:spTree>
    <p:extLst>
      <p:ext uri="{BB962C8B-B14F-4D97-AF65-F5344CB8AC3E}">
        <p14:creationId xmlns:p14="http://schemas.microsoft.com/office/powerpoint/2010/main" val="6922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Исследование </a:t>
            </a:r>
            <a:r>
              <a:rPr lang="ru-RU" sz="3200" b="1" dirty="0" smtClean="0"/>
              <a:t>5.</a:t>
            </a:r>
            <a:r>
              <a:rPr lang="ru-RU" sz="3200" b="1" i="1" dirty="0"/>
              <a:t> </a:t>
            </a:r>
            <a:r>
              <a:rPr lang="ru-RU" sz="3200" b="1" dirty="0">
                <a:solidFill>
                  <a:srgbClr val="C00000"/>
                </a:solidFill>
              </a:rPr>
              <a:t>Правильна ли ваша осанка?</a:t>
            </a:r>
            <a:r>
              <a:rPr lang="ru-RU" sz="3200" dirty="0">
                <a:solidFill>
                  <a:srgbClr val="C00000"/>
                </a:solidFill>
              </a:rPr>
              <a:t/>
            </a:r>
            <a:br>
              <a:rPr lang="ru-RU" sz="3200" dirty="0">
                <a:solidFill>
                  <a:srgbClr val="C00000"/>
                </a:solidFill>
              </a:rPr>
            </a:b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340768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 50 испытуемых 18 не удалось удержать книгу на голове. Это значит, 36% из 50 участников с нарушением осанки. 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26714182"/>
              </p:ext>
            </p:extLst>
          </p:nvPr>
        </p:nvGraphicFramePr>
        <p:xfrm>
          <a:off x="899592" y="2060848"/>
          <a:ext cx="705678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169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268760"/>
            <a:ext cx="7848872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результатам исследования следует,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у учеников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1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7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классы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вес полного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портфеля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соответствует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гигиеническим нормам, то есть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превышает условного веса относительно массы тела. Портфели - тяжеловесы могут стать причиной различных патологий в развитии опорно-двигательной и сердечно-сосудистой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систем, тем самым искривлению позвоночного столба – сколиозу.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ходе нашего исследования все поставленные перед нами задачи были выполнены, поэтому мы считаем, что достигли цели. Нам удалось выявить причины, вызывающие нарушения осанки школьников. В нашей школе это:  слишком большое количество учебников, которое дети вынуждены носить ежедневно и  преобладание «сумок над ранцами» в среднем звене.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Также мы считаем, что выдвинутая гипотеза о том, что нарушение осанки у школьников и возникновение сколиоза у подрастающего поколения, подтвердилась</a:t>
            </a:r>
          </a:p>
        </p:txBody>
      </p:sp>
    </p:spTree>
    <p:extLst>
      <p:ext uri="{BB962C8B-B14F-4D97-AF65-F5344CB8AC3E}">
        <p14:creationId xmlns:p14="http://schemas.microsoft.com/office/powerpoint/2010/main" val="49137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188640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тяжёлые сумки с неправильными лямками оказывают вредное воздействие на осанку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учащихся,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/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приводящие  к искривлению позвоночного столба – сколиозу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House\Desktop\000hxd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37" t="8621" r="60397" b="29311"/>
          <a:stretch>
            <a:fillRect/>
          </a:stretch>
        </p:blipFill>
        <p:spPr bwMode="auto">
          <a:xfrm>
            <a:off x="755576" y="2564904"/>
            <a:ext cx="2086196" cy="27363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19873" y="2708920"/>
            <a:ext cx="5135988" cy="2360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Практическая значимость исследования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состоит в разработке рекомендаций по укреплению состояния опорно-двигательного аппарата школьников.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	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592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s://fs00.infourok.ru/images/doc/217/247007/img3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496944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239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778098"/>
          </a:xfrm>
        </p:spPr>
        <p:txBody>
          <a:bodyPr>
            <a:prstTxWarp prst="textPlain">
              <a:avLst/>
            </a:prstTxWarp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Профилактика развития сколиоза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305342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Профилактика развития нарушений осанки и сколиоза должна быть комплексной. Эффект достижим только при совместном выполнении всех мероприятий. Причем, наши наблюдения показали, что школа прилагает немалые усилия со своей стороны, это: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ежегодные медицинские осмотры; постоянный контроль учителей за осанкой учащихся, особенно в младшем звене; попытка снизить нагрузки от длительного сидения за партой (проведение физкультминуток, правильный подбор мебели);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проведение бесед по пропаганде ЗОЖ. </a:t>
            </a:r>
          </a:p>
        </p:txBody>
      </p:sp>
    </p:spTree>
    <p:extLst>
      <p:ext uri="{BB962C8B-B14F-4D97-AF65-F5344CB8AC3E}">
        <p14:creationId xmlns:p14="http://schemas.microsoft.com/office/powerpoint/2010/main" val="80606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778098"/>
          </a:xfrm>
        </p:spPr>
        <p:txBody>
          <a:bodyPr>
            <a:prstTxWarp prst="textWave1">
              <a:avLst/>
            </a:prstTxWarp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Перспектива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268760"/>
            <a:ext cx="882741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дальнейшем мы продолжим исследования в старшем звене и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ассмотрим, как влияют на формирование осанки: </a:t>
            </a:r>
          </a:p>
          <a:p>
            <a:pPr marL="342900" indent="-342900">
              <a:buFont typeface="Symbol"/>
              <a:buChar char="×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хронические заболевания; </a:t>
            </a:r>
          </a:p>
          <a:p>
            <a:pPr marL="342900" indent="-342900">
              <a:buFont typeface="Symbol"/>
              <a:buChar char="×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  <a:sym typeface="Symbol"/>
              </a:rPr>
              <a:t>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едостаточный по времени отдых и пассивные формы его проведения; </a:t>
            </a:r>
          </a:p>
          <a:p>
            <a:pPr marL="342900" indent="-342900">
              <a:buFont typeface="Symbol"/>
              <a:buChar char="×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  <a:sym typeface="Symbol"/>
              </a:rPr>
              <a:t>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еправильные положения тела во время занятий; </a:t>
            </a:r>
          </a:p>
          <a:p>
            <a:pPr marL="342900" indent="-342900">
              <a:buFont typeface="Symbol"/>
              <a:buChar char="×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  <a:sym typeface="Symbol"/>
              </a:rPr>
              <a:t>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е соответствующий росту мебель; </a:t>
            </a:r>
          </a:p>
          <a:p>
            <a:pPr marL="342900" indent="-342900">
              <a:buFont typeface="Symbol"/>
              <a:buChar char="×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  <a:sym typeface="Symbol"/>
              </a:rPr>
              <a:t>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е  удобная обувь и одежда; </a:t>
            </a:r>
          </a:p>
          <a:p>
            <a:pPr marL="342900" indent="-342900">
              <a:buFont typeface="Symbol"/>
              <a:buChar char="×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  <a:sym typeface="Symbol"/>
              </a:rPr>
              <a:t>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еправильное  питание.</a:t>
            </a:r>
          </a:p>
          <a:p>
            <a:pPr marL="342900" indent="-342900">
              <a:buFont typeface="Symbol"/>
              <a:buChar char="×"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4131082"/>
            <a:ext cx="8064896" cy="1026110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Наши исследования будут продолжены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330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РЕКОМЕНДАЦИИ  УЧЕНИКАМ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052736"/>
            <a:ext cx="806489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спина не была кривой, носи портфель свой за спиной.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Школьный ранец должен плотно прилегать к обоим плечам и оканчиваться у костей таза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Ранец тяжёлый не надо носить, чтоб сколиоз не получить.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Проверяйте ранец ежедневно и не забывайте вытаскивать из  него    ненужные учебники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носите лишние предметы в ранце.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Вес должен распределяться в ранце равномерно, для того чтобы избежать односторонней нагрузки на позвоночник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Тяжелые книги необходимо размещать вплотную к спине, ближе к плечам. Более легкие вещи, такие как тетради и пеналы необходимо размещать впереди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Необходимо соблюдать баланс между правой и левой сторонами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57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РЕКОМЕНДАЦИИ УЧИТЕЛЯМ И РАБОТНИКАМ ШКОЛ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556792"/>
            <a:ext cx="748883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☺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ИСПОЛЬЗОВАТЬ ТОЛЬКО ТЕ УЧЕБНИКИ И ПОСОБИЯ, КОТОРЫЕ ПРОШЛИ ГИГИЕНИЧЕСКУЮ ЭКСПЕРТИЗУ</a:t>
            </a:r>
          </a:p>
          <a:p>
            <a:pPr>
              <a:lnSpc>
                <a:spcPct val="80000"/>
              </a:lnSpc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НАЙТИ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ВОЗМОЖНОСТЬ (В НАЧАЛЬНОЙ ШКОЛЕ) ИСПОЛЬЗОВАТЬ ДВА КОМПЛЕКТА УЧЕБНИКОВ (ОДИН В ШКОЛЕ И ОДИН – ДОМА)</a:t>
            </a:r>
          </a:p>
          <a:p>
            <a:pPr>
              <a:lnSpc>
                <a:spcPct val="80000"/>
              </a:lnSpc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 СОСТАВЛЕНИИ ШКОЛЬНОГО РАСПИСАНИЯ УЧИТЫВАТЬ ГИГИЕНИЧЕСКИЕ ТРЕБОВАНИЯ К ВЕСУ ЕЖЕДНЕВНЫХ УЧЕБНЫХ КОМПЛЕКТОВ</a:t>
            </a:r>
          </a:p>
          <a:p>
            <a:pPr>
              <a:lnSpc>
                <a:spcPct val="80000"/>
              </a:lnSpc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ОРГАНИЗОВЫВАТЬ ХРАНЕНИЕ СМЕННОЙ ОБУВИ, СПОРТИВНОГО ИНВЕНТАРЯ, ПРИНАДЛЕЖНОСТЕЙ ДЛЯ УРОКОВ ТРУДА, ИЗОБРАЗИТЕЛЬНОГО ИСКУССТАВА И Т. П. В ПОМЕЩЕНИИ ШКОЛЫ</a:t>
            </a:r>
          </a:p>
          <a:p>
            <a:pPr>
              <a:lnSpc>
                <a:spcPct val="80000"/>
              </a:lnSpc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ОРГАНИЗОВЫВАТЬ В КЛАССЕ БИБЛИОТЕКУ НЕОБХОДИМЫХ КНИГ ДЛЯ ДОПОЛНИТЕЛЬНОГО ЧТЕНИЯ</a:t>
            </a:r>
          </a:p>
        </p:txBody>
      </p:sp>
    </p:spTree>
    <p:extLst>
      <p:ext uri="{BB962C8B-B14F-4D97-AF65-F5344CB8AC3E}">
        <p14:creationId xmlns:p14="http://schemas.microsoft.com/office/powerpoint/2010/main" val="322625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РЕКОМЕНДАЦИИ РОДИТЕЛЯМ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222242"/>
            <a:ext cx="6984776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ПРОСИМ ВАС: НЕ ПОКУПАЙТЕ ТЯЖЁЛЫЕ РАНЦЫ!	</a:t>
            </a:r>
          </a:p>
          <a:p>
            <a:pPr>
              <a:lnSpc>
                <a:spcPct val="12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	ВРАЧИ РЕКОМЕНДУЮТ СРЕДНИЙ ВЕС ПУСТОГО РАНЦА ДЛЯ УЧЕНИКА НАЧАЛЬНОЙ ШКОЛЫ –500 Г.</a:t>
            </a:r>
          </a:p>
          <a:p>
            <a:pPr>
              <a:lnSpc>
                <a:spcPct val="120000"/>
              </a:lnSpc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ВАШИ ДЕТИ БЫСТРЕЕ УСТАЮТ, ТАСКАЯ ЗА СВОЕЙ СПИНОЙ ТЯЖЕЛОВЕСЫ</a:t>
            </a:r>
          </a:p>
          <a:p>
            <a:pPr>
              <a:lnSpc>
                <a:spcPct val="120000"/>
              </a:lnSpc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☺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ПОЖАЛУЙСТА, ПОЗАБОТЬТЕСЬ О ВАШИХ ДЕТЯХ И ОБ ИХ ЗДОРОВЬЕ!</a:t>
            </a:r>
          </a:p>
          <a:p>
            <a:pPr>
              <a:lnSpc>
                <a:spcPct val="120000"/>
              </a:lnSpc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РАССКАЖИТЕ ДЕТЯМ СКАЗКУ О ЗЛОМ СКОЛИОЗЕ И НАПОМИНАЙТЕ О НЕОБХОДИМОСТИ СЛЕДИТЬ ЗА СВОЕЙ ОСАНКОЙ </a:t>
            </a:r>
          </a:p>
        </p:txBody>
      </p:sp>
    </p:spTree>
    <p:extLst>
      <p:ext uri="{BB962C8B-B14F-4D97-AF65-F5344CB8AC3E}">
        <p14:creationId xmlns:p14="http://schemas.microsoft.com/office/powerpoint/2010/main" val="399441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Литература: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5185" y="1700808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Практическое пособие для работников общеобразовательных учреждений. – 4-е изд.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испр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и доп. – М.: АРКТИ, 2007, 80 с. (Методическая библиотека).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Сказки о здоровье. – Управление федеральной службы по надзору в сфере защиты прав потребителей и благополучия человека по новосибирской области. Новосибирск, 2008.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Проекты и исследования. // Начальная школа, 2008. - №5, с22 – 24.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Медицинская энциклопедия;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Редкол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.:Е.Б.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Еновская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(отв. ред.), А.А.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Горчицина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М.В.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Гонгарта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(пер. с англ.). – Тверь: «Мой мир», ОАО «Тверской полиграфический комбинат»,  2004. – 414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17146" y="3933056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  <a:hlinkClick r:id="rId2"/>
              </a:rPr>
              <a:t>http://kp.ru/daily/24147.5/364245/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  <a:hlinkClick r:id="rId3"/>
              </a:rPr>
              <a:t>http://www.gorodfm.ru/broadcast/broadcast.135/date.20051222/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  <a:hlinkClick r:id="rId4"/>
              </a:rPr>
              <a:t>http://festival.1september.ru/articles/580223/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  <a:hlinkClick r:id="rId5"/>
              </a:rPr>
              <a:t>http://www.nakanune.ru/articles/15322/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Фотографии из личного архива</a:t>
            </a:r>
          </a:p>
        </p:txBody>
      </p:sp>
    </p:spTree>
    <p:extLst>
      <p:ext uri="{BB962C8B-B14F-4D97-AF65-F5344CB8AC3E}">
        <p14:creationId xmlns:p14="http://schemas.microsoft.com/office/powerpoint/2010/main" val="130628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>
            <a:off x="420076" y="1196752"/>
            <a:ext cx="8353425" cy="17272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200" b="1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Дорогие ребята! Ваша осанка в ваших руках!</a:t>
            </a:r>
          </a:p>
        </p:txBody>
      </p:sp>
      <p:pic>
        <p:nvPicPr>
          <p:cNvPr id="4" name="Рисунок 3" descr="http://mamipapi.ru/sites/default/files/image/expert/66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708920"/>
            <a:ext cx="2952328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047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</a:t>
            </a: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772816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lusana.ru/files/4782/573/1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95" t="47197" r="29346" b="9233"/>
          <a:stretch/>
        </p:blipFill>
        <p:spPr bwMode="auto">
          <a:xfrm>
            <a:off x="3923928" y="4653136"/>
            <a:ext cx="2880320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331640" y="1484784"/>
            <a:ext cx="69847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познакомиться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 заболеванием подросткового сколиоза;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изучить влияния тяжёлого портфеля, ранца, сумки на осанку школьника,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выяснить действительно ли  тяжелые школьные портфели ведут к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искривлению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позвоночного столба -  сколиозу.</a:t>
            </a:r>
          </a:p>
        </p:txBody>
      </p:sp>
    </p:spTree>
    <p:extLst>
      <p:ext uri="{BB962C8B-B14F-4D97-AF65-F5344CB8AC3E}">
        <p14:creationId xmlns:p14="http://schemas.microsoft.com/office/powerpoint/2010/main" val="88100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340768"/>
            <a:ext cx="784887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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Выявить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наиболее распространенные  виды сумок, которыми пользуются ученики нашей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школы; </a:t>
            </a:r>
          </a:p>
          <a:p>
            <a:pPr lvl="0"/>
            <a:r>
              <a:rPr lang="ru-RU" sz="2000" dirty="0" smtClean="0"/>
              <a:t> </a:t>
            </a:r>
            <a:r>
              <a:rPr lang="ru-RU" sz="2000" dirty="0" smtClean="0">
                <a:sym typeface="Symbol"/>
              </a:rPr>
              <a:t>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Описать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как влияют тяжелые ранцы на растущий организм ребёнка, к каким последствиям это приводит.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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Доказать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что тяжёлый портфель вредит здоровью.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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Дать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практические рекомендации о том, какие виды школьных сумок использовать;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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Предложить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лечебный комплекс спортивных упражнений для профилактики  заболеваний позвоночника.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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Выявить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массу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школьных сумок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нашей школе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40110" y="5301208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Объект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современные школьные ранцы  и ученики с 1 – 7 классы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МБОУ  «СОШ №5».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40110" y="4593322"/>
            <a:ext cx="71287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осанка школьника – основа здоровья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60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340768"/>
            <a:ext cx="85689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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анализ, математические расчёты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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Теоретический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анализ и обобщение литературных источников, отражающих состояние исследуемой проблемы;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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Сбор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обработка данных о состоянии осанки и здоровья;</a:t>
            </a:r>
          </a:p>
          <a:p>
            <a:pPr lvl="0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тестирование;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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полученных результатов, выведение закономерностей.</a:t>
            </a:r>
          </a:p>
        </p:txBody>
      </p:sp>
    </p:spTree>
    <p:extLst>
      <p:ext uri="{BB962C8B-B14F-4D97-AF65-F5344CB8AC3E}">
        <p14:creationId xmlns:p14="http://schemas.microsoft.com/office/powerpoint/2010/main" val="175169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844824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</a:t>
            </a:r>
            <a:r>
              <a:rPr lang="ru-RU" sz="2400" b="1" i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информации о сколиозе и внешнего влияния школьного рюкзака на осанку человека </a:t>
            </a:r>
            <a:endParaRPr lang="ru-RU" sz="2400" b="1" i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этап. </a:t>
            </a:r>
            <a:r>
              <a:rPr lang="ru-RU" sz="2400" b="1" i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</a:t>
            </a:r>
            <a:r>
              <a:rPr lang="ru-RU" sz="2400" b="1" i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исследования.</a:t>
            </a:r>
            <a:endParaRPr lang="ru-RU" sz="2400" b="1" i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</a:t>
            </a:r>
            <a:r>
              <a:rPr lang="ru-RU" sz="2400" b="1" i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Провести анализ полученных результатов и изученной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416322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424936" cy="2088232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этап.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узнали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сколиозе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внешнего влияния школьного рюкзака на осанку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человека»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564904"/>
            <a:ext cx="8496944" cy="156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Сколиоз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искривление позвоночного столба.</a:t>
            </a:r>
          </a:p>
          <a:p>
            <a:pPr>
              <a:lnSpc>
                <a:spcPct val="9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	При  этом заболевании человек испытывает постоянную сильную боль в спине, фигура становится некрасивой, меняется походка. Человек не может вести полноценный образ жизни: заниматься физическим трудом, спортом, танцами. Кроме того, нарушается работа внутренних органов – лёгких, сердца, почек и т.д.</a:t>
            </a:r>
          </a:p>
        </p:txBody>
      </p:sp>
      <p:pic>
        <p:nvPicPr>
          <p:cNvPr id="4" name="i-main-pic" descr="Картинка 3 из 4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861048"/>
            <a:ext cx="4032448" cy="2835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091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Вред здоровью вес школьного рюкзака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ppt4web.ru/images/1344/33518/310/img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68760"/>
            <a:ext cx="6840760" cy="4968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pravdoryb.info/upload/editor/image/4091048_1_kopie_von_o_unterricht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564904"/>
            <a:ext cx="2520280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565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1550</TotalTime>
  <Words>1950</Words>
  <Application>Microsoft Office PowerPoint</Application>
  <PresentationFormat>Экран (4:3)</PresentationFormat>
  <Paragraphs>510</Paragraphs>
  <Slides>37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Муниципальное бюджетное общеобразовательное учреждение  «Средняя общеобразовательная школа № 5», Мирнинский район, Республика Саха Якутия, п. Айхал</vt:lpstr>
      <vt:lpstr>Актуальность</vt:lpstr>
      <vt:lpstr>Презентация PowerPoint</vt:lpstr>
      <vt:lpstr>Цели работы:</vt:lpstr>
      <vt:lpstr>Задачи:</vt:lpstr>
      <vt:lpstr>Методы исследования:</vt:lpstr>
      <vt:lpstr>План работы:</vt:lpstr>
      <vt:lpstr>1 этап.  «Что мы узнали о сколиозе  и внешнего влияния школьного рюкзака на осанку человека» </vt:lpstr>
      <vt:lpstr>Вред здоровью вес школьного рюкзака</vt:lpstr>
      <vt:lpstr>Презентация PowerPoint</vt:lpstr>
      <vt:lpstr>Презентация PowerPoint</vt:lpstr>
      <vt:lpstr>На все есть свои нормы.</vt:lpstr>
      <vt:lpstr>Формула массы школьного рюкзака</vt:lpstr>
      <vt:lpstr> Наблюдения. За начальными классами</vt:lpstr>
      <vt:lpstr>Наблюдения в среднем звене</vt:lpstr>
      <vt:lpstr> 2. Этап. Изучив различную литературу и закончив наблюдения,  мы перешли к исследованиям.</vt:lpstr>
      <vt:lpstr>Результаты медицинских осмотров</vt:lpstr>
      <vt:lpstr>   1. Исследование. Соответствие веса учебника с нормами СанПин Таблица веса каждого учебника 1 – 4 классы  (в граммах)  Норма веса учебника 300 г для 1 - 4 классов  </vt:lpstr>
      <vt:lpstr>Норма веса учебника 400 г для 5 - 6 классов; 500 г для 7 - 9 классов; </vt:lpstr>
      <vt:lpstr>Школьные принадлежности</vt:lpstr>
      <vt:lpstr>Перевес учебника и норма СанПин</vt:lpstr>
      <vt:lpstr>Презентация PowerPoint</vt:lpstr>
      <vt:lpstr>Соответствие веса полного рюкзака  с нормами СанПин                  </vt:lpstr>
      <vt:lpstr>3. Исследование. Исходя из расписания на каждый день,  рассчитали вес школьных учебников и принадлежностей  в портфеле </vt:lpstr>
      <vt:lpstr>Сравнение веса полного портфеля на каждый день по расписанию с нормами СанПин</vt:lpstr>
      <vt:lpstr>4. Исследование. Социологический опрос </vt:lpstr>
      <vt:lpstr>Исследование 5. Правильна ли ваша осанка? </vt:lpstr>
      <vt:lpstr>Исследование 5. Правильна ли ваша осанка? </vt:lpstr>
      <vt:lpstr>Заключение</vt:lpstr>
      <vt:lpstr>Презентация PowerPoint</vt:lpstr>
      <vt:lpstr>Профилактика развития сколиоза</vt:lpstr>
      <vt:lpstr>Перспектива</vt:lpstr>
      <vt:lpstr>РЕКОМЕНДАЦИИ  УЧЕНИКАМ </vt:lpstr>
      <vt:lpstr>РЕКОМЕНДАЦИИ УЧИТЕЛЯМ И РАБОТНИКАМ ШКОЛ</vt:lpstr>
      <vt:lpstr>РЕКОМЕНДАЦИИ РОДИТЕЛЯМ</vt:lpstr>
      <vt:lpstr>Литература: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 средняя общеобразовательная школа № 5, Мирнинский район, Республика Саха Якутия, п. Айхал</dc:title>
  <dc:creator>1</dc:creator>
  <cp:lastModifiedBy>1</cp:lastModifiedBy>
  <cp:revision>100</cp:revision>
  <dcterms:created xsi:type="dcterms:W3CDTF">2016-11-15T05:50:15Z</dcterms:created>
  <dcterms:modified xsi:type="dcterms:W3CDTF">2016-12-07T00:53:15Z</dcterms:modified>
</cp:coreProperties>
</file>