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66" r:id="rId3"/>
    <p:sldId id="259" r:id="rId4"/>
    <p:sldId id="265" r:id="rId5"/>
    <p:sldId id="269" r:id="rId6"/>
    <p:sldId id="262" r:id="rId7"/>
    <p:sldId id="263" r:id="rId8"/>
    <p:sldId id="271" r:id="rId9"/>
    <p:sldId id="264" r:id="rId10"/>
    <p:sldId id="270" r:id="rId11"/>
    <p:sldId id="267" r:id="rId12"/>
    <p:sldId id="272" r:id="rId13"/>
    <p:sldId id="273" r:id="rId14"/>
    <p:sldId id="261" r:id="rId15"/>
    <p:sldId id="25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2F3DB-A245-4BDC-95F0-6B55596C9C74}" type="datetimeFigureOut">
              <a:rPr lang="ru-RU" smtClean="0"/>
              <a:pPr/>
              <a:t>22.10.2016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04D4B-F78C-4D7B-B92F-C80B6A8485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2F3DB-A245-4BDC-95F0-6B55596C9C74}" type="datetimeFigureOut">
              <a:rPr lang="ru-RU" smtClean="0"/>
              <a:pPr/>
              <a:t>22.10.2016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04D4B-F78C-4D7B-B92F-C80B6A8485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2F3DB-A245-4BDC-95F0-6B55596C9C74}" type="datetimeFigureOut">
              <a:rPr lang="ru-RU" smtClean="0"/>
              <a:pPr/>
              <a:t>22.10.2016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04D4B-F78C-4D7B-B92F-C80B6A8485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2F3DB-A245-4BDC-95F0-6B55596C9C74}" type="datetimeFigureOut">
              <a:rPr lang="ru-RU" smtClean="0"/>
              <a:pPr/>
              <a:t>22.10.2016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04D4B-F78C-4D7B-B92F-C80B6A8485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2F3DB-A245-4BDC-95F0-6B55596C9C74}" type="datetimeFigureOut">
              <a:rPr lang="ru-RU" smtClean="0"/>
              <a:pPr/>
              <a:t>22.10.2016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04D4B-F78C-4D7B-B92F-C80B6A8485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2F3DB-A245-4BDC-95F0-6B55596C9C74}" type="datetimeFigureOut">
              <a:rPr lang="ru-RU" smtClean="0"/>
              <a:pPr/>
              <a:t>22.10.2016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04D4B-F78C-4D7B-B92F-C80B6A8485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2F3DB-A245-4BDC-95F0-6B55596C9C74}" type="datetimeFigureOut">
              <a:rPr lang="ru-RU" smtClean="0"/>
              <a:pPr/>
              <a:t>22.10.2016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04D4B-F78C-4D7B-B92F-C80B6A8485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2F3DB-A245-4BDC-95F0-6B55596C9C74}" type="datetimeFigureOut">
              <a:rPr lang="ru-RU" smtClean="0"/>
              <a:pPr/>
              <a:t>22.10.2016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04D4B-F78C-4D7B-B92F-C80B6A8485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2F3DB-A245-4BDC-95F0-6B55596C9C74}" type="datetimeFigureOut">
              <a:rPr lang="ru-RU" smtClean="0"/>
              <a:pPr/>
              <a:t>22.10.2016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04D4B-F78C-4D7B-B92F-C80B6A8485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2F3DB-A245-4BDC-95F0-6B55596C9C74}" type="datetimeFigureOut">
              <a:rPr lang="ru-RU" smtClean="0"/>
              <a:pPr/>
              <a:t>22.10.2016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04D4B-F78C-4D7B-B92F-C80B6A8485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2F3DB-A245-4BDC-95F0-6B55596C9C74}" type="datetimeFigureOut">
              <a:rPr lang="ru-RU" smtClean="0"/>
              <a:pPr/>
              <a:t>22.10.2016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04D4B-F78C-4D7B-B92F-C80B6A8485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32F3DB-A245-4BDC-95F0-6B55596C9C74}" type="datetimeFigureOut">
              <a:rPr lang="ru-RU" smtClean="0"/>
              <a:pPr/>
              <a:t>22.10.2016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704D4B-F78C-4D7B-B92F-C80B6A84850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ast6627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57364"/>
            <a:ext cx="3101970" cy="4714884"/>
          </a:xfrm>
          <a:prstGeom prst="rect">
            <a:avLst/>
          </a:prstGeom>
          <a:noFill/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85852" y="714356"/>
            <a:ext cx="6335712" cy="1752600"/>
          </a:xfrm>
        </p:spPr>
        <p:txBody>
          <a:bodyPr/>
          <a:lstStyle/>
          <a:p>
            <a:r>
              <a:rPr lang="ru-RU" b="1" i="1" dirty="0">
                <a:latin typeface="Georgia" pitchFamily="18" charset="0"/>
              </a:rPr>
              <a:t>Д. И. Фонвизин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28860" y="4143380"/>
            <a:ext cx="6477000" cy="1981200"/>
          </a:xfrm>
          <a:noFill/>
        </p:spPr>
        <p:txBody>
          <a:bodyPr>
            <a:normAutofit fontScale="92500" lnSpcReduction="20000"/>
          </a:bodyPr>
          <a:lstStyle/>
          <a:p>
            <a:r>
              <a:rPr lang="ru-RU" sz="3600" b="1" i="1" dirty="0">
                <a:latin typeface="Georgia" pitchFamily="18" charset="0"/>
              </a:rPr>
              <a:t>«</a:t>
            </a:r>
            <a:r>
              <a:rPr lang="ru-RU" sz="3600" b="1" i="1" dirty="0">
                <a:solidFill>
                  <a:srgbClr val="FF0000"/>
                </a:solidFill>
                <a:latin typeface="Georgia" pitchFamily="18" charset="0"/>
              </a:rPr>
              <a:t>НЕДОРОСЛЬ</a:t>
            </a:r>
            <a:r>
              <a:rPr lang="ru-RU" sz="3600" b="1" i="1" dirty="0" smtClean="0">
                <a:solidFill>
                  <a:srgbClr val="FF0000"/>
                </a:solidFill>
                <a:latin typeface="Georgia" pitchFamily="18" charset="0"/>
              </a:rPr>
              <a:t>» как аргумент к сочинению </a:t>
            </a:r>
          </a:p>
          <a:p>
            <a:r>
              <a:rPr lang="ru-RU" sz="3600" b="1" i="1" dirty="0" smtClean="0">
                <a:solidFill>
                  <a:srgbClr val="FF0000"/>
                </a:solidFill>
                <a:latin typeface="Georgia" pitchFamily="18" charset="0"/>
              </a:rPr>
              <a:t>(направление «Честь и бесчестие»</a:t>
            </a:r>
            <a:endParaRPr lang="ru-RU" sz="3600" b="1" i="1" dirty="0">
              <a:solidFill>
                <a:srgbClr val="FF0000"/>
              </a:solidFill>
              <a:latin typeface="Georgia" pitchFamily="18" charset="0"/>
            </a:endParaRPr>
          </a:p>
        </p:txBody>
      </p:sp>
      <p:pic>
        <p:nvPicPr>
          <p:cNvPr id="2053" name="Picture 5" descr="0000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5140" y="214290"/>
            <a:ext cx="2211387" cy="316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8100000" algn="ctr" rotWithShape="0">
              <a:srgbClr val="808080">
                <a:alpha val="50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800" b="1" dirty="0" smtClean="0">
                <a:solidFill>
                  <a:srgbClr val="FF0000"/>
                </a:solidFill>
              </a:rPr>
              <a:t>САМЫЙ НИЧТОЖНЫЙ ГЕРОЙ КОМЕДИИ Д.И. ФОНВИЗИНА «НЕДОРОСЛЬ»</a:t>
            </a:r>
          </a:p>
          <a:p>
            <a:pPr>
              <a:buNone/>
            </a:pPr>
            <a:endParaRPr lang="ru-RU" sz="48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4800" b="1" dirty="0" smtClean="0">
                <a:solidFill>
                  <a:srgbClr val="FF0000"/>
                </a:solidFill>
              </a:rPr>
              <a:t>                       ??????????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Самый ничтожный герой комедии (финал комедии)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err="1" smtClean="0"/>
              <a:t>Митрофан</a:t>
            </a:r>
            <a:r>
              <a:rPr lang="ru-RU" dirty="0" smtClean="0"/>
              <a:t> не только невежда и “маменькин сынок”. </a:t>
            </a:r>
          </a:p>
          <a:p>
            <a:pPr>
              <a:buNone/>
            </a:pPr>
            <a:r>
              <a:rPr lang="ru-RU" dirty="0" smtClean="0"/>
              <a:t>Он </a:t>
            </a:r>
            <a:r>
              <a:rPr lang="ru-RU" b="1" dirty="0" smtClean="0"/>
              <a:t>хитёр</a:t>
            </a:r>
            <a:r>
              <a:rPr lang="ru-RU" dirty="0" smtClean="0"/>
              <a:t>, знает, как подольститься к матери (рассказ о сне). </a:t>
            </a:r>
          </a:p>
          <a:p>
            <a:pPr>
              <a:buNone/>
            </a:pPr>
            <a:r>
              <a:rPr lang="ru-RU" dirty="0" smtClean="0"/>
              <a:t> </a:t>
            </a:r>
            <a:r>
              <a:rPr lang="ru-RU" b="1" dirty="0" smtClean="0"/>
              <a:t>Бессердечие </a:t>
            </a:r>
            <a:r>
              <a:rPr lang="ru-RU" dirty="0" smtClean="0"/>
              <a:t>— вот его самая страшная черта. “Невежда без души — зверь”, — говорит Фонвизин. </a:t>
            </a:r>
          </a:p>
          <a:p>
            <a:pPr>
              <a:buNone/>
            </a:pPr>
            <a:r>
              <a:rPr lang="ru-RU" dirty="0" smtClean="0"/>
              <a:t>Митрофанушка-неуч смешон, но отталкивающий мать — страшен.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54098"/>
          </a:xfrm>
        </p:spPr>
        <p:txBody>
          <a:bodyPr>
            <a:normAutofit/>
          </a:bodyPr>
          <a:lstStyle/>
          <a:p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Воспитание, которое даёт </a:t>
            </a:r>
            <a:r>
              <a:rPr lang="ru-RU" dirty="0" err="1" smtClean="0"/>
              <a:t>Простакова</a:t>
            </a:r>
            <a:r>
              <a:rPr lang="ru-RU" dirty="0" smtClean="0"/>
              <a:t> сыну, убивает в нём душу. </a:t>
            </a:r>
            <a:r>
              <a:rPr lang="ru-RU" dirty="0" err="1" smtClean="0"/>
              <a:t>Митрофан</a:t>
            </a:r>
            <a:r>
              <a:rPr lang="ru-RU" dirty="0" smtClean="0"/>
              <a:t> никого не любит, кроме самого себя, ни о чём не задумывается, с отвращением относится к учению и ждёт только часа, когда станет хозяином имения и будет так же, как его матушка, помыкать своими близкими и бесконтрольно распоряжаться судьбами крепостных.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225536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Невежество +</a:t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</a:rPr>
              <a:t>бессердечие =«достойный плод»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857784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b="1" dirty="0" err="1" smtClean="0"/>
              <a:t>Простакова</a:t>
            </a:r>
            <a:r>
              <a:rPr lang="ru-RU" b="1" dirty="0" smtClean="0"/>
              <a:t> </a:t>
            </a:r>
            <a:r>
              <a:rPr lang="ru-RU" dirty="0" smtClean="0"/>
              <a:t>обращается за сочувствием к сыну. </a:t>
            </a:r>
          </a:p>
          <a:p>
            <a:pPr>
              <a:buNone/>
            </a:pPr>
            <a:r>
              <a:rPr lang="ru-RU" b="1" dirty="0" smtClean="0"/>
              <a:t>Митрофанушка</a:t>
            </a:r>
            <a:r>
              <a:rPr lang="ru-RU" dirty="0" smtClean="0"/>
              <a:t> грубо отталкивает её:</a:t>
            </a:r>
          </a:p>
          <a:p>
            <a:pPr>
              <a:buNone/>
            </a:pPr>
            <a:r>
              <a:rPr lang="ru-RU" dirty="0" smtClean="0"/>
              <a:t> “Да отвяжись, матушка! Как навязалась</a:t>
            </a:r>
          </a:p>
          <a:p>
            <a:pPr>
              <a:buNone/>
            </a:pPr>
            <a:r>
              <a:rPr lang="ru-RU" dirty="0" smtClean="0"/>
              <a:t>Горестный вопль </a:t>
            </a:r>
            <a:r>
              <a:rPr lang="ru-RU" b="1" dirty="0" err="1" smtClean="0"/>
              <a:t>Простаковой</a:t>
            </a:r>
            <a:r>
              <a:rPr lang="ru-RU" dirty="0" smtClean="0"/>
              <a:t>:</a:t>
            </a:r>
          </a:p>
          <a:p>
            <a:pPr>
              <a:buNone/>
            </a:pPr>
            <a:r>
              <a:rPr lang="ru-RU" dirty="0" smtClean="0"/>
              <a:t> “Нет у меня сына!”</a:t>
            </a:r>
          </a:p>
          <a:p>
            <a:pPr>
              <a:buNone/>
            </a:pPr>
            <a:r>
              <a:rPr lang="ru-RU" b="1" dirty="0" smtClean="0"/>
              <a:t>Стародум</a:t>
            </a:r>
            <a:r>
              <a:rPr lang="ru-RU" dirty="0" smtClean="0"/>
              <a:t> отвечает словами, полными глубокого смысла: </a:t>
            </a:r>
          </a:p>
          <a:p>
            <a:pPr>
              <a:buNone/>
            </a:pPr>
            <a:r>
              <a:rPr lang="ru-RU" sz="43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“Вот злонравия достойные плоды!”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r>
              <a:rPr lang="ru-RU" sz="1800" dirty="0" smtClean="0"/>
              <a:t>Спишите текст, вставляя подходящие по смыслу  слова  или словосочетания</a:t>
            </a: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000108"/>
            <a:ext cx="8715436" cy="585789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Зачастую (так устроена наша жизнь) человек стоит перед …..: совершить бесчестный ….., т.е. идти путем ……, ……., лицемерия или сохранить … и достоинство и быть верным голосу….., следовать …..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ринципам. Многие писатели сосредотачивали внимание на изображении разных проявлений человека: от верности ……правилам до различных форм компромисса с ….., вплоть до глубокого ….. падения ……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….. человек чувствует себя свободным. Его душа свободна от …. и открыта для ……</a:t>
            </a:r>
          </a:p>
          <a:p>
            <a:pPr>
              <a:buNone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Слова для справок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 совесть, нравственные, добродетель, моральные, поступок, порок,  личность, честь, предательство, ложь, выбор, падение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15436" cy="1143000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Честный и бесчестный человек познаются не только из того, что они делают, но и из того, чего они желают (</a:t>
            </a:r>
            <a:r>
              <a:rPr lang="ru-RU" sz="3200" dirty="0" err="1" smtClean="0"/>
              <a:t>Демокрит</a:t>
            </a:r>
            <a:r>
              <a:rPr lang="ru-RU" sz="3200" dirty="0" smtClean="0"/>
              <a:t>)</a:t>
            </a:r>
            <a:endParaRPr lang="ru-RU" sz="32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82919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b="1" dirty="0" smtClean="0"/>
              <a:t>…человек идет на сделку с …Однако эта …, прикрывающая до определенного момента его темные…., может закончиться очень…</a:t>
            </a:r>
          </a:p>
          <a:p>
            <a:pPr>
              <a:buNone/>
            </a:pPr>
            <a:r>
              <a:rPr lang="ru-RU" sz="3600" b="1" dirty="0" smtClean="0"/>
              <a:t>Для доказательства своих мыслей предлагаю обратиться к художественной литературе.</a:t>
            </a:r>
          </a:p>
          <a:p>
            <a:pPr>
              <a:buNone/>
            </a:pPr>
            <a:r>
              <a:rPr lang="ru-RU" sz="3600" b="1" u="sng" dirty="0" smtClean="0"/>
              <a:t>Слова для справок</a:t>
            </a:r>
            <a:r>
              <a:rPr lang="ru-RU" sz="3600" b="1" dirty="0" smtClean="0"/>
              <a:t>: дело, совесть и другие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Честь и бесчестие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214282" y="1285860"/>
            <a:ext cx="4071966" cy="5429288"/>
          </a:xfrm>
          <a:ln>
            <a:solidFill>
              <a:schemeClr val="tx2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Честь — это награда, присуждаемая за добродетель              Аристотель</a:t>
            </a:r>
          </a:p>
          <a:p>
            <a:pPr>
              <a:buNone/>
            </a:pPr>
            <a:r>
              <a:rPr lang="ru-RU" sz="2400" dirty="0" smtClean="0"/>
              <a:t>Истинная честь не может терпеть неправду</a:t>
            </a:r>
          </a:p>
          <a:p>
            <a:pPr>
              <a:buNone/>
            </a:pPr>
            <a:r>
              <a:rPr lang="ru-RU" sz="2400" dirty="0"/>
              <a:t> </a:t>
            </a:r>
            <a:r>
              <a:rPr lang="ru-RU" sz="2400" dirty="0" smtClean="0"/>
              <a:t>                              Филдинг</a:t>
            </a:r>
          </a:p>
          <a:p>
            <a:pPr>
              <a:buNone/>
            </a:pPr>
            <a:r>
              <a:rPr lang="ru-RU" sz="2400" dirty="0" smtClean="0"/>
              <a:t>Я всякую беду согласен </a:t>
            </a:r>
            <a:r>
              <a:rPr lang="ru-RU" sz="2400" dirty="0" err="1" smtClean="0"/>
              <a:t>перенесть</a:t>
            </a:r>
            <a:r>
              <a:rPr lang="ru-RU" sz="2400" dirty="0" smtClean="0"/>
              <a:t>, </a:t>
            </a:r>
          </a:p>
          <a:p>
            <a:pPr>
              <a:buNone/>
            </a:pPr>
            <a:r>
              <a:rPr lang="ru-RU" sz="2400" dirty="0" smtClean="0"/>
              <a:t>Но я не соглашусь, чтоб пострадала честь</a:t>
            </a:r>
          </a:p>
          <a:p>
            <a:pPr>
              <a:buNone/>
            </a:pPr>
            <a:r>
              <a:rPr lang="ru-RU" sz="2400" dirty="0" smtClean="0"/>
              <a:t>                           Корнель Пьер</a:t>
            </a:r>
            <a:endParaRPr lang="ru-RU" sz="2400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572000" y="1285860"/>
            <a:ext cx="4357718" cy="5357850"/>
          </a:xfrm>
          <a:ln>
            <a:solidFill>
              <a:schemeClr val="tx2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/>
              <a:t>Бесчестный человек готов на бесчестное дело</a:t>
            </a:r>
          </a:p>
          <a:p>
            <a:pPr>
              <a:buNone/>
            </a:pPr>
            <a:r>
              <a:rPr lang="ru-RU" sz="2400" dirty="0"/>
              <a:t> </a:t>
            </a:r>
            <a:r>
              <a:rPr lang="ru-RU" sz="2400" dirty="0" smtClean="0"/>
              <a:t>                            Пословица</a:t>
            </a:r>
          </a:p>
          <a:p>
            <a:pPr>
              <a:buNone/>
            </a:pPr>
            <a:r>
              <a:rPr lang="ru-RU" dirty="0" smtClean="0"/>
              <a:t>Бесстыдство — терпеливость души к бесчестию во имя выгоды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            </a:t>
            </a:r>
            <a:r>
              <a:rPr lang="ru-RU" sz="2400" dirty="0" smtClean="0"/>
              <a:t> Платон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Списать, дополнить …</a:t>
            </a:r>
            <a:endParaRPr lang="ru-RU" sz="28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214282" y="1214422"/>
            <a:ext cx="4281518" cy="5286412"/>
          </a:xfrm>
          <a:ln>
            <a:solidFill>
              <a:schemeClr val="tx2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/>
              <a:t>Честь – это совокупность высших моральных качеств, принципов (добродетелей):</a:t>
            </a:r>
          </a:p>
          <a:p>
            <a:pPr>
              <a:buFontTx/>
              <a:buChar char="-"/>
            </a:pPr>
            <a:r>
              <a:rPr lang="ru-RU" sz="3200" b="1" dirty="0" smtClean="0"/>
              <a:t>уважение к людям,</a:t>
            </a:r>
          </a:p>
          <a:p>
            <a:pPr>
              <a:buFontTx/>
              <a:buChar char="-"/>
            </a:pPr>
            <a:r>
              <a:rPr lang="ru-RU" sz="3200" b="1" dirty="0" smtClean="0"/>
              <a:t>……?</a:t>
            </a:r>
            <a:endParaRPr lang="ru-RU" sz="3200" b="1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1214422"/>
            <a:ext cx="4210080" cy="5357850"/>
          </a:xfrm>
          <a:ln>
            <a:solidFill>
              <a:schemeClr val="tx2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/>
              <a:t>Бесчестие – это совокупность безнравственных качеств, принципов (пороков):</a:t>
            </a:r>
          </a:p>
          <a:p>
            <a:pPr>
              <a:buNone/>
            </a:pPr>
            <a:r>
              <a:rPr lang="ru-RU" sz="3200" b="1" dirty="0" smtClean="0"/>
              <a:t>- идти на компромисс со своей совестью,</a:t>
            </a:r>
          </a:p>
          <a:p>
            <a:pPr>
              <a:buNone/>
            </a:pPr>
            <a:r>
              <a:rPr lang="ru-RU" sz="3200" b="1" dirty="0" smtClean="0"/>
              <a:t>-……?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68478"/>
          </a:xfrm>
        </p:spPr>
        <p:txBody>
          <a:bodyPr>
            <a:normAutofit fontScale="90000"/>
          </a:bodyPr>
          <a:lstStyle/>
          <a:p>
            <a:pPr lvl="0"/>
            <a:r>
              <a:rPr lang="ru-RU" sz="3100" b="1" dirty="0" smtClean="0"/>
              <a:t>Порок</a:t>
            </a:r>
            <a:r>
              <a:rPr lang="ru-RU" sz="3100" dirty="0" smtClean="0"/>
              <a:t> и </a:t>
            </a:r>
            <a:r>
              <a:rPr lang="ru-RU" sz="3100" b="1" dirty="0" smtClean="0"/>
              <a:t>добродетель</a:t>
            </a:r>
            <a:r>
              <a:rPr lang="ru-RU" sz="3100" dirty="0" smtClean="0"/>
              <a:t> должны быть представлены наглядно, и добродетель должна, конечно, восторжествовать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428868"/>
            <a:ext cx="4038600" cy="3697295"/>
          </a:xfrm>
          <a:ln>
            <a:solidFill>
              <a:srgbClr val="00B0F0"/>
            </a:solidFill>
          </a:ln>
        </p:spPr>
        <p:txBody>
          <a:bodyPr/>
          <a:lstStyle/>
          <a:p>
            <a:r>
              <a:rPr lang="ru-RU" sz="4400" b="1" dirty="0" smtClean="0"/>
              <a:t>злонравие</a:t>
            </a:r>
          </a:p>
          <a:p>
            <a:r>
              <a:rPr lang="ru-RU" sz="4400" b="1" dirty="0" smtClean="0"/>
              <a:t>скотоподобие</a:t>
            </a:r>
          </a:p>
          <a:p>
            <a:r>
              <a:rPr lang="ru-RU" sz="4400" b="1" dirty="0" smtClean="0"/>
              <a:t>невежество</a:t>
            </a:r>
          </a:p>
          <a:p>
            <a:r>
              <a:rPr lang="ru-RU" sz="4400" b="1" dirty="0" smtClean="0"/>
              <a:t>лицемерие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428868"/>
            <a:ext cx="4038600" cy="3697295"/>
          </a:xfrm>
          <a:ln>
            <a:solidFill>
              <a:srgbClr val="00B0F0"/>
            </a:solidFill>
          </a:ln>
        </p:spPr>
        <p:txBody>
          <a:bodyPr>
            <a:normAutofit/>
          </a:bodyPr>
          <a:lstStyle/>
          <a:p>
            <a:r>
              <a:rPr lang="ru-RU" sz="4400" b="1" dirty="0" smtClean="0"/>
              <a:t>честность</a:t>
            </a:r>
          </a:p>
          <a:p>
            <a:r>
              <a:rPr lang="ru-RU" sz="4400" b="1" dirty="0" smtClean="0"/>
              <a:t>совесть</a:t>
            </a:r>
          </a:p>
          <a:p>
            <a:r>
              <a:rPr lang="ru-RU" sz="4400" b="1" dirty="0" smtClean="0"/>
              <a:t>прямота</a:t>
            </a:r>
          </a:p>
          <a:p>
            <a:r>
              <a:rPr lang="ru-RU" sz="4400" b="1" dirty="0" smtClean="0"/>
              <a:t>благородство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Д.И. Фонвизин «Недоросль» (дополните второй слайд)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071546"/>
            <a:ext cx="8643998" cy="5429288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Образы носителей добродетели — Стародум и Правдин. Положительные образы влюблённых — Софьи и Милона. Им доверены мысли и чувства самого драматурга и близких ему людей. Они говорят о том, что дорого автору: о необходимости привить человеку с детства </a:t>
            </a:r>
            <a:r>
              <a:rPr lang="ru-RU" b="1" dirty="0" smtClean="0"/>
              <a:t>сознание долга, любовь к Отчизне. Непогрешимую честность, правдивость, чувство собственного достоинства, уважение к людям, презрение к низости, лести, бесчестности</a:t>
            </a:r>
            <a:r>
              <a:rPr lang="ru-RU" dirty="0" smtClean="0"/>
              <a:t>. Они выдвигают прямо противоположные «</a:t>
            </a:r>
            <a:r>
              <a:rPr lang="ru-RU" dirty="0" err="1" smtClean="0"/>
              <a:t>Простаковым</a:t>
            </a:r>
            <a:r>
              <a:rPr lang="ru-RU" dirty="0" smtClean="0"/>
              <a:t>» всех рангов понятия о чести, знатности и богатстве.</a:t>
            </a:r>
          </a:p>
          <a:p>
            <a:r>
              <a:rPr lang="ru-RU" dirty="0" smtClean="0"/>
              <a:t>В их речах вскрывается произвол правительства, порождающий в России людей, недостойных быть людьми, дворян, недостойных быть дворянами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Стародум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dirty="0" smtClean="0"/>
              <a:t>При тогдашнем веке при Петре I придворные были воины, да воины не были придворные.</a:t>
            </a:r>
          </a:p>
          <a:p>
            <a:pPr lvl="0"/>
            <a:r>
              <a:rPr lang="ru-RU" dirty="0" smtClean="0"/>
              <a:t>В большом свете водятся премелкие души.</a:t>
            </a:r>
          </a:p>
          <a:p>
            <a:pPr lvl="0"/>
            <a:r>
              <a:rPr lang="ru-RU" dirty="0" smtClean="0"/>
              <a:t>Где государь мыслит, где знает он, в чём его истинная слава, там человечеству не могут не возвращаться их права.</a:t>
            </a:r>
          </a:p>
          <a:p>
            <a:pPr lvl="0"/>
            <a:r>
              <a:rPr lang="ru-RU" dirty="0" smtClean="0"/>
              <a:t>Тщетно звать врача к больным </a:t>
            </a:r>
            <a:r>
              <a:rPr lang="ru-RU" dirty="0" err="1" smtClean="0"/>
              <a:t>неисцельно</a:t>
            </a:r>
            <a:r>
              <a:rPr lang="ru-RU" dirty="0" smtClean="0"/>
              <a:t>: тут врач не пособит, разве сам заразится.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Autofit/>
          </a:bodyPr>
          <a:lstStyle/>
          <a:p>
            <a:r>
              <a:rPr lang="ru-RU" sz="2400" dirty="0" smtClean="0"/>
              <a:t>Стародум</a:t>
            </a:r>
            <a:r>
              <a:rPr lang="ru-RU" sz="2000" dirty="0" smtClean="0"/>
              <a:t>  (резонер)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142984"/>
            <a:ext cx="8715436" cy="5357850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b="1" dirty="0" smtClean="0">
                <a:solidFill>
                  <a:srgbClr val="FF0000"/>
                </a:solidFill>
              </a:rPr>
              <a:t>Угнетать рабством себе подобных беззаконно (</a:t>
            </a:r>
            <a:r>
              <a:rPr lang="ru-RU" b="1" dirty="0" smtClean="0"/>
              <a:t>прокомментируйте афоризм)</a:t>
            </a:r>
          </a:p>
          <a:p>
            <a:pPr lvl="0"/>
            <a:r>
              <a:rPr lang="ru-RU" b="1" dirty="0" smtClean="0">
                <a:solidFill>
                  <a:srgbClr val="FF0000"/>
                </a:solidFill>
              </a:rPr>
              <a:t>Невежда без души — зверь (</a:t>
            </a:r>
            <a:r>
              <a:rPr lang="ru-RU" b="1" dirty="0" smtClean="0"/>
              <a:t>дайте определение «невежда»)</a:t>
            </a:r>
          </a:p>
          <a:p>
            <a:pPr lvl="0"/>
            <a:r>
              <a:rPr lang="ru-RU" b="1" dirty="0" smtClean="0">
                <a:solidFill>
                  <a:srgbClr val="FF0000"/>
                </a:solidFill>
              </a:rPr>
              <a:t> Имей сердце, имей душу и будешь человек во всякое время </a:t>
            </a:r>
          </a:p>
          <a:p>
            <a:pPr lvl="0"/>
            <a:r>
              <a:rPr lang="ru-RU" dirty="0" smtClean="0"/>
              <a:t>Начинаются чины — перестаёт искренность.</a:t>
            </a:r>
          </a:p>
          <a:p>
            <a:pPr lvl="0"/>
            <a:r>
              <a:rPr lang="ru-RU" dirty="0" smtClean="0"/>
              <a:t>Чины нередко выпрашиваются, а истинное почтение необходимо заслуживается.</a:t>
            </a:r>
          </a:p>
          <a:p>
            <a:pPr lvl="0"/>
            <a:r>
              <a:rPr lang="ru-RU" dirty="0" smtClean="0"/>
              <a:t>Прямо </a:t>
            </a:r>
            <a:r>
              <a:rPr lang="ru-RU" dirty="0" err="1" smtClean="0"/>
              <a:t>любочестивый</a:t>
            </a:r>
            <a:r>
              <a:rPr lang="ru-RU" dirty="0" smtClean="0"/>
              <a:t> человек ревнует к делам, а не к чинам.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/>
          <a:lstStyle/>
          <a:p>
            <a:r>
              <a:rPr lang="ru-RU" dirty="0" smtClean="0"/>
              <a:t>Наука в развращённом человеке есть лютое оружие делать зло</a:t>
            </a:r>
          </a:p>
          <a:p>
            <a:r>
              <a:rPr lang="ru-RU" dirty="0" smtClean="0"/>
              <a:t> Просвещение возвышает одну добродетельную душу </a:t>
            </a:r>
          </a:p>
          <a:p>
            <a:pPr>
              <a:buNone/>
            </a:pPr>
            <a:r>
              <a:rPr lang="ru-RU" dirty="0" smtClean="0"/>
              <a:t>Вывод:</a:t>
            </a:r>
          </a:p>
          <a:p>
            <a:pPr>
              <a:buNone/>
            </a:pPr>
            <a:r>
              <a:rPr lang="ru-RU" dirty="0" smtClean="0"/>
              <a:t> Вначале нужно воспитывать …., позаботиться о …., а потом — об …..</a:t>
            </a:r>
          </a:p>
          <a:p>
            <a:pPr>
              <a:buNone/>
            </a:pPr>
            <a:r>
              <a:rPr lang="ru-RU" b="1" dirty="0" smtClean="0"/>
              <a:t>Слова для справок</a:t>
            </a:r>
            <a:r>
              <a:rPr lang="ru-RU" dirty="0" smtClean="0"/>
              <a:t>: душа, ум, добродетель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Разное «богатство»…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429288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dirty="0" smtClean="0"/>
              <a:t>Наличные деньги — не наличные достоинства.</a:t>
            </a:r>
          </a:p>
          <a:p>
            <a:pPr lvl="0"/>
            <a:r>
              <a:rPr lang="ru-RU" dirty="0" smtClean="0"/>
              <a:t>Глупому сыну не в помощь богатство.</a:t>
            </a:r>
          </a:p>
          <a:p>
            <a:pPr lvl="0"/>
            <a:r>
              <a:rPr lang="ru-RU" dirty="0" smtClean="0"/>
              <a:t>Золотой </a:t>
            </a:r>
            <a:r>
              <a:rPr lang="ru-RU" dirty="0" err="1" smtClean="0"/>
              <a:t>болван</a:t>
            </a:r>
            <a:r>
              <a:rPr lang="ru-RU" dirty="0" smtClean="0"/>
              <a:t> — всё </a:t>
            </a:r>
            <a:r>
              <a:rPr lang="ru-RU" dirty="0" err="1" smtClean="0"/>
              <a:t>болван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b="1" dirty="0" err="1" smtClean="0"/>
              <a:t>Простакова</a:t>
            </a:r>
            <a:r>
              <a:rPr lang="ru-RU" dirty="0" smtClean="0"/>
              <a:t> с гордостью вспоминает </a:t>
            </a:r>
            <a:r>
              <a:rPr lang="ru-RU" i="1" dirty="0" smtClean="0"/>
              <a:t>отца,</a:t>
            </a:r>
            <a:r>
              <a:rPr lang="ru-RU" dirty="0" smtClean="0"/>
              <a:t> умевшего взятками нажить состояние, и, не стесняясь, поучает сына: “Нашёл деньги, ни с кем не делись. Всё себе возьми, Митрофанушка”. </a:t>
            </a:r>
          </a:p>
          <a:p>
            <a:pPr>
              <a:buNone/>
            </a:pPr>
            <a:r>
              <a:rPr lang="ru-RU" b="1" i="1" dirty="0" smtClean="0"/>
              <a:t>Стародум</a:t>
            </a:r>
            <a:r>
              <a:rPr lang="ru-RU" i="1" dirty="0" smtClean="0"/>
              <a:t> говорит:“Богач... тот, который отсчитывает у себя лишнее, чтобы помочь тому, у которого нет нужного”.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289</TotalTime>
  <Words>688</Words>
  <Application>Microsoft Office PowerPoint</Application>
  <PresentationFormat>Экран (4:3)</PresentationFormat>
  <Paragraphs>82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Д. И. Фонвизин</vt:lpstr>
      <vt:lpstr>Честь и бесчестие</vt:lpstr>
      <vt:lpstr>Списать, дополнить …</vt:lpstr>
      <vt:lpstr>Порок и добродетель должны быть представлены наглядно, и добродетель должна, конечно, восторжествовать. </vt:lpstr>
      <vt:lpstr>Д.И. Фонвизин «Недоросль» (дополните второй слайд)</vt:lpstr>
      <vt:lpstr>Стародум</vt:lpstr>
      <vt:lpstr>Стародум  (резонер)</vt:lpstr>
      <vt:lpstr>Слайд 8</vt:lpstr>
      <vt:lpstr>Разное «богатство»…</vt:lpstr>
      <vt:lpstr>Слайд 10</vt:lpstr>
      <vt:lpstr>Самый ничтожный герой комедии (финал комедии)</vt:lpstr>
      <vt:lpstr>Слайд 12</vt:lpstr>
      <vt:lpstr>Невежество + бессердечие =«достойный плод»</vt:lpstr>
      <vt:lpstr>Спишите текст, вставляя подходящие по смыслу  слова  или словосочетания</vt:lpstr>
      <vt:lpstr>Честный и бесчестный человек познаются не только из того, что они делают, но и из того, чего они желают (Демокрит)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33</cp:revision>
  <dcterms:created xsi:type="dcterms:W3CDTF">2016-10-16T03:50:00Z</dcterms:created>
  <dcterms:modified xsi:type="dcterms:W3CDTF">2016-10-22T10:24:33Z</dcterms:modified>
</cp:coreProperties>
</file>