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69" r:id="rId5"/>
    <p:sldId id="275" r:id="rId6"/>
    <p:sldId id="262" r:id="rId7"/>
    <p:sldId id="258" r:id="rId8"/>
    <p:sldId id="261" r:id="rId9"/>
    <p:sldId id="263" r:id="rId10"/>
    <p:sldId id="274" r:id="rId11"/>
    <p:sldId id="266" r:id="rId12"/>
    <p:sldId id="267" r:id="rId13"/>
    <p:sldId id="272" r:id="rId14"/>
    <p:sldId id="276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8"/>
          <p:cNvSpPr>
            <a:spLocks noChangeArrowheads="1" noChangeShapeType="1" noTextEdit="1"/>
          </p:cNvSpPr>
          <p:nvPr/>
        </p:nvSpPr>
        <p:spPr bwMode="auto">
          <a:xfrm>
            <a:off x="971550" y="333375"/>
            <a:ext cx="75612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Monotype Corsiva"/>
              </a:rPr>
              <a:t>Минутка настроения </a:t>
            </a:r>
          </a:p>
        </p:txBody>
      </p:sp>
      <p:pic>
        <p:nvPicPr>
          <p:cNvPr id="12291" name="Picture 16" descr="8d66c097ad8ec63a2c3704e4fc6b61d3_555c132f3c9177ec4d2371d00c0b36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916113"/>
            <a:ext cx="60960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Picture 17" descr="0_126b9_3d3024e1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1916113"/>
            <a:ext cx="612140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Игра «Качели»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Станьте прямо, ноги врозь, руки на поясе. Качаться, поднимаясь на носки и опускаясь на пятки под счет учителя («раз» - на носки, «два» - на пятки. 10 раз)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/>
          </p:cNvSpPr>
          <p:nvPr>
            <p:ph type="body" sz="half" idx="4294967295"/>
          </p:nvPr>
        </p:nvSpPr>
        <p:spPr>
          <a:xfrm>
            <a:off x="395288" y="1341438"/>
            <a:ext cx="8435975" cy="47847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Установите соответствие между признаками вида обыкновенная  беззубка и критериями 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1. Тело покрыто мантией                         </a:t>
            </a:r>
            <a:r>
              <a:rPr lang="ru-RU" sz="2400" b="1" dirty="0" smtClean="0"/>
              <a:t>А. Морфологический</a:t>
            </a:r>
            <a:r>
              <a:rPr lang="ru-RU" sz="2400" dirty="0" smtClean="0"/>
              <a:t> 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2. Раковина имеет две створки              </a:t>
            </a:r>
            <a:r>
              <a:rPr lang="ru-RU" sz="2400" b="1" dirty="0" smtClean="0"/>
              <a:t>Б. Экологический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3. Обитает в пресных водоемах             </a:t>
            </a:r>
            <a:r>
              <a:rPr lang="ru-RU" sz="2400" b="1" dirty="0" smtClean="0"/>
              <a:t>В. Физиологический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4. Кровеносная система незамкнутая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5. Питается, фильтруя воду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6. Можно встретить преимущественно  на дне водоемов </a:t>
            </a:r>
          </a:p>
          <a:p>
            <a:pPr>
              <a:buFont typeface="Arial" charset="0"/>
              <a:buNone/>
            </a:pPr>
            <a:endParaRPr lang="ru-RU" sz="2400" dirty="0" smtClean="0"/>
          </a:p>
        </p:txBody>
      </p:sp>
      <p:graphicFrame>
        <p:nvGraphicFramePr>
          <p:cNvPr id="19486" name="Group 30"/>
          <p:cNvGraphicFramePr>
            <a:graphicFrameLocks noGrp="1"/>
          </p:cNvGraphicFramePr>
          <p:nvPr>
            <p:ph sz="half" idx="4294967295"/>
          </p:nvPr>
        </p:nvGraphicFramePr>
        <p:xfrm>
          <a:off x="3708400" y="5589588"/>
          <a:ext cx="4038600" cy="1036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  <a:gridCol w="673100"/>
                <a:gridCol w="673100"/>
                <a:gridCol w="6731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4" name="WordArt 16"/>
          <p:cNvSpPr>
            <a:spLocks noChangeArrowheads="1" noChangeShapeType="1" noTextEdit="1"/>
          </p:cNvSpPr>
          <p:nvPr/>
        </p:nvSpPr>
        <p:spPr bwMode="auto">
          <a:xfrm>
            <a:off x="827088" y="188913"/>
            <a:ext cx="78486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66"/>
                </a:solidFill>
                <a:latin typeface="Monotype Corsiva"/>
              </a:rPr>
              <a:t>Готовимся к экзаменам </a:t>
            </a:r>
          </a:p>
        </p:txBody>
      </p:sp>
      <p:pic>
        <p:nvPicPr>
          <p:cNvPr id="19485" name="Picture 29" descr="image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013325"/>
            <a:ext cx="2492375" cy="166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/>
          </p:cNvSpPr>
          <p:nvPr>
            <p:ph type="body" sz="half" idx="4294967295"/>
          </p:nvPr>
        </p:nvSpPr>
        <p:spPr>
          <a:xfrm>
            <a:off x="395288" y="1341438"/>
            <a:ext cx="8435975" cy="47847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Установите соответствие между признаками вида обыкновенная  беззубка и критериями 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1. Тело покрыто мантией                         </a:t>
            </a:r>
            <a:r>
              <a:rPr lang="ru-RU" sz="2400" b="1" dirty="0" smtClean="0"/>
              <a:t>А. Морфологический</a:t>
            </a:r>
            <a:r>
              <a:rPr lang="ru-RU" sz="2400" dirty="0" smtClean="0"/>
              <a:t> 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2. Раковина имеет две створки              </a:t>
            </a:r>
            <a:r>
              <a:rPr lang="ru-RU" sz="2400" b="1" dirty="0" smtClean="0"/>
              <a:t>Б. Экологический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3. Обитает в пресных водоемах             </a:t>
            </a:r>
            <a:r>
              <a:rPr lang="ru-RU" sz="2400" b="1" dirty="0" smtClean="0"/>
              <a:t>В. Физиологический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4. Кровеносная система незамкнутая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5. Питается, фильтруя воду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6. Можно встретить преимущественно  на дне водоемов </a:t>
            </a:r>
          </a:p>
          <a:p>
            <a:pPr>
              <a:buFont typeface="Arial" charset="0"/>
              <a:buNone/>
            </a:pPr>
            <a:endParaRPr lang="ru-RU" sz="2400" dirty="0" smtClean="0"/>
          </a:p>
        </p:txBody>
      </p:sp>
      <p:graphicFrame>
        <p:nvGraphicFramePr>
          <p:cNvPr id="19486" name="Group 30"/>
          <p:cNvGraphicFramePr>
            <a:graphicFrameLocks noGrp="1"/>
          </p:cNvGraphicFramePr>
          <p:nvPr>
            <p:ph sz="half" idx="4294967295"/>
          </p:nvPr>
        </p:nvGraphicFramePr>
        <p:xfrm>
          <a:off x="3708400" y="5589588"/>
          <a:ext cx="4038600" cy="103632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  <a:gridCol w="673100"/>
                <a:gridCol w="673100"/>
                <a:gridCol w="6731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4" name="WordArt 16"/>
          <p:cNvSpPr>
            <a:spLocks noChangeArrowheads="1" noChangeShapeType="1" noTextEdit="1"/>
          </p:cNvSpPr>
          <p:nvPr/>
        </p:nvSpPr>
        <p:spPr bwMode="auto">
          <a:xfrm>
            <a:off x="827088" y="188913"/>
            <a:ext cx="78486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66"/>
                </a:solidFill>
                <a:latin typeface="Monotype Corsiva"/>
              </a:rPr>
              <a:t>Готовимся к экзаменам </a:t>
            </a:r>
          </a:p>
        </p:txBody>
      </p:sp>
      <p:pic>
        <p:nvPicPr>
          <p:cNvPr id="19485" name="Picture 29" descr="image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013325"/>
            <a:ext cx="2492375" cy="166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391636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Я хорошо усвоил,  что…………………</a:t>
            </a:r>
          </a:p>
          <a:p>
            <a:pPr>
              <a:buFont typeface="Arial" charset="0"/>
              <a:buNone/>
            </a:pPr>
            <a:r>
              <a:rPr lang="ru-RU" smtClean="0"/>
              <a:t>Теперь я смогу сам и научу других………………</a:t>
            </a:r>
          </a:p>
          <a:p>
            <a:pPr>
              <a:buFont typeface="Arial" charset="0"/>
              <a:buNone/>
            </a:pPr>
            <a:r>
              <a:rPr lang="ru-RU" smtClean="0"/>
              <a:t>Меня удивило, что ……………………………………….</a:t>
            </a:r>
          </a:p>
          <a:p>
            <a:pPr>
              <a:buFont typeface="Arial" charset="0"/>
              <a:buNone/>
            </a:pPr>
            <a:r>
              <a:rPr lang="ru-RU" smtClean="0"/>
              <a:t>Мне пригодится в дальнейшем …………………..</a:t>
            </a:r>
          </a:p>
        </p:txBody>
      </p:sp>
      <p:sp>
        <p:nvSpPr>
          <p:cNvPr id="20483" name="WordArt 16"/>
          <p:cNvSpPr>
            <a:spLocks noChangeArrowheads="1" noChangeShapeType="1" noTextEdit="1"/>
          </p:cNvSpPr>
          <p:nvPr/>
        </p:nvSpPr>
        <p:spPr bwMode="auto">
          <a:xfrm>
            <a:off x="2124075" y="476250"/>
            <a:ext cx="51847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66"/>
                </a:solidFill>
                <a:latin typeface="Monotype Corsiva"/>
              </a:rPr>
              <a:t>Моя высота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Домашнее задание п.10 изучить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Вопросы 1-6 стр.55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6" descr="123 копи   я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396413" cy="6770688"/>
          </a:xfrm>
        </p:spPr>
      </p:pic>
      <p:sp>
        <p:nvSpPr>
          <p:cNvPr id="4" name="Прямоугольник 3"/>
          <p:cNvSpPr/>
          <p:nvPr/>
        </p:nvSpPr>
        <p:spPr>
          <a:xfrm>
            <a:off x="2286000" y="404664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 за  </a:t>
            </a: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взаимодействие, </a:t>
            </a: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поддержку и </a:t>
            </a: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сотрудничество!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1265005496_frames25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981075"/>
            <a:ext cx="7488238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8"/>
          <p:cNvSpPr>
            <a:spLocks noChangeArrowheads="1"/>
          </p:cNvSpPr>
          <p:nvPr/>
        </p:nvSpPr>
        <p:spPr bwMode="auto">
          <a:xfrm>
            <a:off x="1258888" y="1916113"/>
            <a:ext cx="6049962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sz="3200" b="1">
                <a:latin typeface="Monotype Corsiva" pitchFamily="66" charset="0"/>
              </a:rPr>
              <a:t>Самое важное — не то большое, </a:t>
            </a:r>
          </a:p>
          <a:p>
            <a:pPr algn="r"/>
            <a:r>
              <a:rPr lang="ru-RU" sz="3200" b="1">
                <a:latin typeface="Monotype Corsiva" pitchFamily="66" charset="0"/>
              </a:rPr>
              <a:t>до чего додумались другие, </a:t>
            </a:r>
          </a:p>
          <a:p>
            <a:pPr algn="r"/>
            <a:r>
              <a:rPr lang="ru-RU" sz="3200" b="1">
                <a:latin typeface="Monotype Corsiva" pitchFamily="66" charset="0"/>
              </a:rPr>
              <a:t>а то маленькое, </a:t>
            </a:r>
          </a:p>
          <a:p>
            <a:pPr algn="r"/>
            <a:r>
              <a:rPr lang="ru-RU" sz="3200" b="1">
                <a:latin typeface="Monotype Corsiva" pitchFamily="66" charset="0"/>
              </a:rPr>
              <a:t>к чему пришел ты сам.</a:t>
            </a:r>
          </a:p>
          <a:p>
            <a:endParaRPr lang="ru-RU" sz="3200" b="1">
              <a:latin typeface="Monotype Corsiva" pitchFamily="66" charset="0"/>
            </a:endParaRPr>
          </a:p>
          <a:p>
            <a:pPr algn="r"/>
            <a:r>
              <a:rPr lang="ru-RU" sz="3200">
                <a:latin typeface="Monotype Corsiva" pitchFamily="66" charset="0"/>
              </a:rPr>
              <a:t>Харуки Мураками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563196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spc="50" dirty="0" smtClean="0">
                <a:ln w="1270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Вид, его критерии и структура</a:t>
            </a:r>
            <a:endParaRPr lang="ru-RU" sz="8000" b="1" spc="50" dirty="0">
              <a:ln w="1270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32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dirty="0" smtClean="0"/>
              <a:t>Бурый медведь</a:t>
            </a:r>
            <a:endParaRPr lang="ru-RU" dirty="0"/>
          </a:p>
        </p:txBody>
      </p:sp>
      <p:pic>
        <p:nvPicPr>
          <p:cNvPr id="3074" name="Picture 2" descr="C:\Users\User\Desktop\р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052736"/>
            <a:ext cx="6048672" cy="5328592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187624" y="1412776"/>
            <a:ext cx="6336704" cy="525658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31640" y="980728"/>
            <a:ext cx="6984776" cy="5616624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Picture 3" descr="C:\Users\User\Desktop\2420650175_deba7f89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052736"/>
            <a:ext cx="6995120" cy="5544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Видом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называют совокупность особей, сходных по строению, имеющих общее происхождение, свободно скрещивающихся между собой и дающих плодовитое потомство. Все особи одного вида имеют одинаковый кариотип, сходное поведение и занимают определённый ареал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«История изучения вида»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9309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43200"/>
                <a:gridCol w="2743200"/>
                <a:gridCol w="2743200"/>
              </a:tblGrid>
              <a:tr h="224654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Виды неизменны и созданы творцом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Виды изменчивы, поэтому вида нет, и нет эволюции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Вид устойчив и реален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465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«История изучения вида»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9309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43200"/>
                <a:gridCol w="2743200"/>
                <a:gridCol w="2743200"/>
              </a:tblGrid>
              <a:tr h="224654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Виды неизменны и созданы творцом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Виды изменчивы, поэтому вида нет, и нет эволюции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Вид устойчив и реален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4654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К.</a:t>
                      </a:r>
                      <a:r>
                        <a:rPr lang="ru-RU" sz="3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Линней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Ж.Б. Ламарк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Ч.Дарвин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Критерии вида – признаки, по которым  один вид отличается от других: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1.Морфологический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2. Физиологический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3. Биохимический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4. Генетический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5. Эколого-географический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381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Бурый медведь</vt:lpstr>
      <vt:lpstr>Слайд 5</vt:lpstr>
      <vt:lpstr>Слайд 6</vt:lpstr>
      <vt:lpstr>Схема «История изучения вида»</vt:lpstr>
      <vt:lpstr>Схема «История изучения вида»</vt:lpstr>
      <vt:lpstr>Слайд 9</vt:lpstr>
      <vt:lpstr>Физкультминутка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User</cp:lastModifiedBy>
  <cp:revision>17</cp:revision>
  <dcterms:created xsi:type="dcterms:W3CDTF">2012-07-31T15:34:20Z</dcterms:created>
  <dcterms:modified xsi:type="dcterms:W3CDTF">2010-02-03T15:01:22Z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234770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