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6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5" autoAdjust="0"/>
    <p:restoredTop sz="94660"/>
  </p:normalViewPr>
  <p:slideViewPr>
    <p:cSldViewPr snapToGrid="0">
      <p:cViewPr>
        <p:scale>
          <a:sx n="80" d="100"/>
          <a:sy n="80" d="100"/>
        </p:scale>
        <p:origin x="-72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99CEC-0A75-459E-9E9D-0BD118888F75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2C74C-1EA5-4628-BB49-6BFD77B5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432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C74C-1EA5-4628-BB49-6BFD77B5646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709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01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33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864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362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27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758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427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008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51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8742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0A079E0E-6B5E-4912-9415-6B43D9B72E2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30133BD8-1A13-4047-ACA4-F5D0CF9AF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37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gif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gif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25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29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85617" y="2813537"/>
            <a:ext cx="3829050" cy="37000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682" y="2813537"/>
            <a:ext cx="3737787" cy="3700016"/>
          </a:xfrm>
          <a:prstGeom prst="rect">
            <a:avLst/>
          </a:prstGeom>
        </p:spPr>
      </p:pic>
      <p:sp>
        <p:nvSpPr>
          <p:cNvPr id="7" name="Надпись 1"/>
          <p:cNvSpPr txBox="1">
            <a:spLocks noGrp="1"/>
          </p:cNvSpPr>
          <p:nvPr>
            <p:ph type="title"/>
          </p:nvPr>
        </p:nvSpPr>
        <p:spPr>
          <a:xfrm>
            <a:off x="132909" y="125105"/>
            <a:ext cx="12086672" cy="2829493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1" u="none" strike="noStrike" kern="0" cap="none" spc="0" normalizeH="0" baseline="0" noProof="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660066"/>
                </a:solidFill>
                <a:effectLst>
                  <a:outerShdw blurRad="12700" dist="38100" dir="2700000" algn="tl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 про то, как звуки 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1" u="none" strike="noStrike" kern="0" cap="none" spc="0" normalizeH="0" baseline="0" noProof="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660066"/>
                </a:solidFill>
                <a:effectLst>
                  <a:outerShdw blurRad="12700" dist="38100" dir="2700000" algn="tl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буквы превратились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99940" y="4574561"/>
            <a:ext cx="362243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Автор:  Казакова Елена Юрьевна, воспитатель высшей квалификационной категории МБДОУ </a:t>
            </a:r>
            <a:r>
              <a:rPr lang="ru-RU" sz="20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«Детский 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сад № 2 города Лениногорска» 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Админ\Desktop\к презентации\imgpreview (6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9435" y="2813539"/>
            <a:ext cx="1634025" cy="1761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к презентации\swf-130090959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9940" y="2813539"/>
            <a:ext cx="1775651" cy="1761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255493"/>
      </p:ext>
    </p:extLst>
  </p:cSld>
  <p:clrMapOvr>
    <a:masterClrMapping/>
  </p:clrMapOvr>
  <p:transition spd="slow" advClick="0" advTm="1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665" y="251838"/>
            <a:ext cx="5456973" cy="6441745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И однажды во дворец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Пришел от звуков всех гонец.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Передал царю поклон,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Озвучил просьбу звуков он: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«Дорогой наш государь,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Славный и великий царь!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Мы поем и восклицаем,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А как выглядим, не знаем.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Помоги нам, царь – отец,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Увидеть звуки, наконец!»</a:t>
            </a:r>
            <a:br>
              <a:rPr lang="ru-RU" sz="3600" b="1" dirty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1809" y="0"/>
            <a:ext cx="6646460" cy="694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0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30000">
        <p14:switch dir="r"/>
      </p:transition>
    </mc:Choice>
    <mc:Fallback xmlns="">
      <p:transition spd="slow" advClick="0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2323" y="458590"/>
            <a:ext cx="7435898" cy="1658198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Царь как просьбу услыхал,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Звукам подумать обещал.</a:t>
            </a:r>
            <a:endParaRPr lang="ru-RU" sz="4400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5866" y="2362200"/>
            <a:ext cx="7167851" cy="414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6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doors dir="vert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6268" y="348304"/>
            <a:ext cx="4069023" cy="6038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82" y="608716"/>
            <a:ext cx="8161362" cy="577843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Вот однажды без прикрас,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Царь для звуков шлет наказ: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«Повелевает царь – отец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Явиться звукам во дворец!»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для звуков в этот раз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Царь озвучил свой указ: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22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5000">
        <p14:flythrough dir="out"/>
      </p:transition>
    </mc:Choice>
    <mc:Fallback xmlns="">
      <p:transition spd="slow" advClick="0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19417"/>
            <a:ext cx="4831307" cy="67385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0810" y="-218364"/>
            <a:ext cx="9007521" cy="753014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7619" y="1194178"/>
            <a:ext cx="6153009" cy="480401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</a:rPr>
              <a:t>Есть во дворце </a:t>
            </a:r>
            <a:r>
              <a:rPr lang="ru-RU" sz="4400" b="1" dirty="0" smtClean="0">
                <a:solidFill>
                  <a:srgbClr val="0070C0"/>
                </a:solidFill>
              </a:rPr>
              <a:t/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400" b="1" dirty="0" smtClean="0">
                <a:solidFill>
                  <a:srgbClr val="0070C0"/>
                </a:solidFill>
              </a:rPr>
              <a:t>зеркальный </a:t>
            </a:r>
            <a:r>
              <a:rPr lang="ru-RU" sz="4400" b="1" dirty="0">
                <a:solidFill>
                  <a:srgbClr val="0070C0"/>
                </a:solidFill>
              </a:rPr>
              <a:t>зал,</a:t>
            </a:r>
            <a:br>
              <a:rPr lang="ru-RU" sz="4400" b="1" dirty="0">
                <a:solidFill>
                  <a:srgbClr val="0070C0"/>
                </a:solidFill>
              </a:rPr>
            </a:br>
            <a:r>
              <a:rPr lang="ru-RU" sz="4400" b="1" dirty="0">
                <a:solidFill>
                  <a:srgbClr val="0070C0"/>
                </a:solidFill>
              </a:rPr>
              <a:t>Но чтобы ты себя узнал,</a:t>
            </a:r>
            <a:br>
              <a:rPr lang="ru-RU" sz="4400" b="1" dirty="0">
                <a:solidFill>
                  <a:srgbClr val="0070C0"/>
                </a:solidFill>
              </a:rPr>
            </a:br>
            <a:r>
              <a:rPr lang="ru-RU" sz="4400" b="1" dirty="0">
                <a:solidFill>
                  <a:srgbClr val="0070C0"/>
                </a:solidFill>
              </a:rPr>
              <a:t>Рубашку должен </a:t>
            </a:r>
            <a:r>
              <a:rPr lang="ru-RU" sz="4400" b="1" dirty="0" smtClean="0">
                <a:solidFill>
                  <a:srgbClr val="0070C0"/>
                </a:solidFill>
              </a:rPr>
              <a:t/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400" b="1" dirty="0" smtClean="0">
                <a:solidFill>
                  <a:srgbClr val="0070C0"/>
                </a:solidFill>
              </a:rPr>
              <a:t>ты </a:t>
            </a:r>
            <a:r>
              <a:rPr lang="ru-RU" sz="4400" b="1" dirty="0">
                <a:solidFill>
                  <a:srgbClr val="0070C0"/>
                </a:solidFill>
              </a:rPr>
              <a:t>надеть,</a:t>
            </a:r>
            <a:br>
              <a:rPr lang="ru-RU" sz="4400" b="1" dirty="0">
                <a:solidFill>
                  <a:srgbClr val="0070C0"/>
                </a:solidFill>
              </a:rPr>
            </a:br>
            <a:r>
              <a:rPr lang="ru-RU" sz="4400" b="1" dirty="0">
                <a:solidFill>
                  <a:srgbClr val="0070C0"/>
                </a:solidFill>
              </a:rPr>
              <a:t>И звук свой громко </a:t>
            </a:r>
            <a:r>
              <a:rPr lang="ru-RU" sz="4400" b="1" dirty="0" err="1">
                <a:solidFill>
                  <a:srgbClr val="0070C0"/>
                </a:solidFill>
              </a:rPr>
              <a:t>произнесть</a:t>
            </a:r>
            <a:r>
              <a:rPr lang="ru-RU" sz="4400" b="1" dirty="0">
                <a:solidFill>
                  <a:srgbClr val="0070C0"/>
                </a:solidFill>
              </a:rPr>
              <a:t>.</a:t>
            </a:r>
            <a:br>
              <a:rPr lang="ru-RU" sz="4400" b="1" dirty="0">
                <a:solidFill>
                  <a:srgbClr val="0070C0"/>
                </a:solidFill>
              </a:rPr>
            </a:b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99501" y="1176677"/>
            <a:ext cx="2190828" cy="26446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5869" y="3916907"/>
            <a:ext cx="1853218" cy="174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86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0">
        <p14:ripple/>
      </p:transition>
    </mc:Choice>
    <mc:Fallback xmlns="">
      <p:transition spd="slow" advClick="0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4" y="0"/>
            <a:ext cx="87880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79" y="1286996"/>
            <a:ext cx="6578222" cy="412705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И в зеркале ты без сомненья,</a:t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>Увидишь звука отраженье.</a:t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>И то, что будет отражаться</a:t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>Повелеваю БУКВОЙ называться.</a:t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>И если звук все могут слышать,</a:t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>То букву могут все увидеть, </a:t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>Прочитать  и написать,</a:t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>Буквы словом могут стать.</a:t>
            </a:r>
            <a:r>
              <a:rPr lang="ru-RU" sz="4000" b="1" dirty="0">
                <a:solidFill>
                  <a:srgbClr val="0070C0"/>
                </a:solidFill>
              </a:rPr>
              <a:t/>
            </a:r>
            <a:br>
              <a:rPr lang="ru-RU" sz="4000" b="1" dirty="0">
                <a:solidFill>
                  <a:srgbClr val="0070C0"/>
                </a:solidFill>
              </a:rPr>
            </a:b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5797" y="136478"/>
            <a:ext cx="3699727" cy="64280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0478" y="1951629"/>
            <a:ext cx="1951629" cy="36030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379" y="5165677"/>
            <a:ext cx="5349921" cy="58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5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0">
        <p:split orient="vert"/>
      </p:transition>
    </mc:Choice>
    <mc:Fallback xmlns="">
      <p:transition spd="slow" advClick="0" advTm="3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1922" y="1187354"/>
            <a:ext cx="4075404" cy="52816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87104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3828" y="525079"/>
            <a:ext cx="6767158" cy="545089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Те ж, кто слово прочитает,</a:t>
            </a:r>
            <a:br>
              <a:rPr lang="ru-RU" sz="4000" b="1" dirty="0">
                <a:solidFill>
                  <a:srgbClr val="0070C0"/>
                </a:solidFill>
              </a:rPr>
            </a:br>
            <a:r>
              <a:rPr lang="ru-RU" sz="4000" b="1" dirty="0">
                <a:solidFill>
                  <a:srgbClr val="0070C0"/>
                </a:solidFill>
              </a:rPr>
              <a:t>Основы АЗБУКИ познает.</a:t>
            </a:r>
            <a:br>
              <a:rPr lang="ru-RU" sz="4000" b="1" dirty="0">
                <a:solidFill>
                  <a:srgbClr val="0070C0"/>
                </a:solidFill>
              </a:rPr>
            </a:br>
            <a:r>
              <a:rPr lang="ru-RU" sz="4000" b="1" dirty="0">
                <a:solidFill>
                  <a:srgbClr val="0070C0"/>
                </a:solidFill>
              </a:rPr>
              <a:t>Букв ряды, их четкий вид</a:t>
            </a:r>
            <a:br>
              <a:rPr lang="ru-RU" sz="4000" b="1" dirty="0">
                <a:solidFill>
                  <a:srgbClr val="0070C0"/>
                </a:solidFill>
              </a:rPr>
            </a:br>
            <a:r>
              <a:rPr lang="ru-RU" sz="4000" b="1" dirty="0">
                <a:solidFill>
                  <a:srgbClr val="0070C0"/>
                </a:solidFill>
              </a:rPr>
              <a:t>Пусть составит АЛФАВИТ!»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507877"/>
      </p:ext>
    </p:extLst>
  </p:cSld>
  <p:clrMapOvr>
    <a:masterClrMapping/>
  </p:clrMapOvr>
  <p:transition spd="slow" advClick="0" advTm="1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9678" y="2178207"/>
            <a:ext cx="6974006" cy="2707691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</a:rPr>
              <a:t>С той поры на всей планете</a:t>
            </a:r>
            <a:br>
              <a:rPr lang="ru-RU" sz="4400" b="1" dirty="0">
                <a:solidFill>
                  <a:srgbClr val="0070C0"/>
                </a:solidFill>
              </a:rPr>
            </a:br>
            <a:r>
              <a:rPr lang="ru-RU" sz="4400" b="1" dirty="0">
                <a:solidFill>
                  <a:srgbClr val="0070C0"/>
                </a:solidFill>
              </a:rPr>
              <a:t>Люди знают буквы эти.</a:t>
            </a:r>
            <a:br>
              <a:rPr lang="ru-RU" sz="4400" b="1" dirty="0">
                <a:solidFill>
                  <a:srgbClr val="0070C0"/>
                </a:solidFill>
              </a:rPr>
            </a:br>
            <a:r>
              <a:rPr lang="ru-RU" sz="4400" b="1" dirty="0">
                <a:solidFill>
                  <a:srgbClr val="0070C0"/>
                </a:solidFill>
              </a:rPr>
              <a:t>Ты их тоже должен знать,</a:t>
            </a:r>
            <a:br>
              <a:rPr lang="ru-RU" sz="4400" b="1" dirty="0">
                <a:solidFill>
                  <a:srgbClr val="0070C0"/>
                </a:solidFill>
              </a:rPr>
            </a:br>
            <a:r>
              <a:rPr lang="ru-RU" sz="4400" b="1" dirty="0">
                <a:solidFill>
                  <a:srgbClr val="0070C0"/>
                </a:solidFill>
              </a:rPr>
              <a:t>Что б уметь читать, писать.</a:t>
            </a:r>
            <a:endParaRPr lang="ru-RU" sz="4400" b="1" dirty="0">
              <a:solidFill>
                <a:srgbClr val="0070C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686" y="312761"/>
            <a:ext cx="2164308" cy="21643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8793" y="312761"/>
            <a:ext cx="2192997" cy="19135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93" y="2109716"/>
            <a:ext cx="2933493" cy="29334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2109716" cy="21097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710" y="0"/>
            <a:ext cx="2578290" cy="25782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4235" y="-114783"/>
            <a:ext cx="2262793" cy="24542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6587" y="2372960"/>
            <a:ext cx="2455203" cy="243556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19" y="4885898"/>
            <a:ext cx="1802642" cy="18026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1981" y="4767256"/>
            <a:ext cx="2988084" cy="19840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74" y="4562204"/>
            <a:ext cx="2133210" cy="21678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6096" y="4808521"/>
            <a:ext cx="1815694" cy="18156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3299" y="4595725"/>
            <a:ext cx="3036568" cy="225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29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5000">
        <p14:flash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5" y="499532"/>
            <a:ext cx="6889988" cy="5464539"/>
          </a:xfrm>
        </p:spPr>
        <p:txBody>
          <a:bodyPr>
            <a:normAutofit/>
          </a:bodyPr>
          <a:lstStyle/>
          <a:p>
            <a:r>
              <a:rPr lang="ru-RU" sz="4900" b="1" dirty="0">
                <a:solidFill>
                  <a:srgbClr val="0070C0"/>
                </a:solidFill>
              </a:rPr>
              <a:t>Но не стоит забывать</a:t>
            </a:r>
            <a:br>
              <a:rPr lang="ru-RU" sz="4900" b="1" dirty="0">
                <a:solidFill>
                  <a:srgbClr val="0070C0"/>
                </a:solidFill>
              </a:rPr>
            </a:br>
            <a:r>
              <a:rPr lang="ru-RU" sz="4900" b="1" dirty="0">
                <a:solidFill>
                  <a:srgbClr val="0070C0"/>
                </a:solidFill>
              </a:rPr>
              <a:t>Внутри буквы звук искать.</a:t>
            </a:r>
            <a:br>
              <a:rPr lang="ru-RU" sz="4900" b="1" dirty="0">
                <a:solidFill>
                  <a:srgbClr val="0070C0"/>
                </a:solidFill>
              </a:rPr>
            </a:br>
            <a:r>
              <a:rPr lang="ru-RU" sz="4900" b="1" dirty="0">
                <a:solidFill>
                  <a:srgbClr val="0070C0"/>
                </a:solidFill>
              </a:rPr>
              <a:t>Когда букву видишь ты</a:t>
            </a:r>
            <a:br>
              <a:rPr lang="ru-RU" sz="4900" b="1" dirty="0">
                <a:solidFill>
                  <a:srgbClr val="0070C0"/>
                </a:solidFill>
              </a:rPr>
            </a:br>
            <a:r>
              <a:rPr lang="ru-RU" sz="4900" b="1" dirty="0">
                <a:solidFill>
                  <a:srgbClr val="0070C0"/>
                </a:solidFill>
              </a:rPr>
              <a:t>Четко звук произноси,</a:t>
            </a:r>
            <a:br>
              <a:rPr lang="ru-RU" sz="4900" b="1" dirty="0">
                <a:solidFill>
                  <a:srgbClr val="0070C0"/>
                </a:solidFill>
              </a:rPr>
            </a:br>
            <a:r>
              <a:rPr lang="ru-RU" sz="4900" b="1" dirty="0">
                <a:solidFill>
                  <a:srgbClr val="0070C0"/>
                </a:solidFill>
              </a:rPr>
              <a:t>Звуки букв произнесешь,</a:t>
            </a:r>
            <a:br>
              <a:rPr lang="ru-RU" sz="4900" b="1" dirty="0">
                <a:solidFill>
                  <a:srgbClr val="0070C0"/>
                </a:solidFill>
              </a:rPr>
            </a:br>
            <a:r>
              <a:rPr lang="ru-RU" sz="4900" b="1" dirty="0">
                <a:solidFill>
                  <a:srgbClr val="0070C0"/>
                </a:solidFill>
              </a:rPr>
              <a:t>Слово без труда прочтешь!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449" y="1499179"/>
            <a:ext cx="3120362" cy="34652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0103" y="3082413"/>
            <a:ext cx="2713703" cy="13561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40" t="4870" r="10532" b="31447"/>
          <a:stretch/>
        </p:blipFill>
        <p:spPr>
          <a:xfrm>
            <a:off x="8417290" y="1887794"/>
            <a:ext cx="2614504" cy="255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91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759" y="513180"/>
            <a:ext cx="6999170" cy="2161781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0070C0"/>
                </a:solidFill>
              </a:rPr>
              <a:t>А когда начнешь читать,</a:t>
            </a:r>
            <a:br>
              <a:rPr lang="ru-RU" sz="4400" b="1" dirty="0">
                <a:solidFill>
                  <a:srgbClr val="0070C0"/>
                </a:solidFill>
              </a:rPr>
            </a:br>
            <a:r>
              <a:rPr lang="ru-RU" sz="4400" b="1" dirty="0">
                <a:solidFill>
                  <a:srgbClr val="0070C0"/>
                </a:solidFill>
              </a:rPr>
              <a:t>Будешь очень много знать.</a:t>
            </a:r>
            <a:br>
              <a:rPr lang="ru-RU" sz="4400" b="1" dirty="0">
                <a:solidFill>
                  <a:srgbClr val="0070C0"/>
                </a:solidFill>
              </a:rPr>
            </a:br>
            <a:r>
              <a:rPr lang="ru-RU" sz="4400" b="1" dirty="0">
                <a:solidFill>
                  <a:srgbClr val="0070C0"/>
                </a:solidFill>
              </a:rPr>
              <a:t>Учи буквы, не ленись</a:t>
            </a:r>
            <a:br>
              <a:rPr lang="ru-RU" sz="4400" b="1" dirty="0">
                <a:solidFill>
                  <a:srgbClr val="0070C0"/>
                </a:solidFill>
              </a:rPr>
            </a:br>
            <a:r>
              <a:rPr lang="ru-RU" sz="4400" b="1" dirty="0">
                <a:solidFill>
                  <a:srgbClr val="0070C0"/>
                </a:solidFill>
              </a:rPr>
              <a:t>И всезнайкой становись!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0882" y="109632"/>
            <a:ext cx="4639692" cy="36102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59" y="2674961"/>
            <a:ext cx="2986760" cy="40277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5324" y="3621975"/>
            <a:ext cx="4435249" cy="30807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226" y="2674961"/>
            <a:ext cx="3294428" cy="402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17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0">
        <p14:ripple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9615" y="5713535"/>
            <a:ext cx="1124688" cy="11246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605" y="169711"/>
            <a:ext cx="2397457" cy="359618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2836" y="540475"/>
            <a:ext cx="6748817" cy="557372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Много ль, мало ль лет назад,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Был построен славный град.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Был построен по науке,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Жили в этом граде звуки.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Звуки делом занимались, 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И при этом увлекались: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Кто-то пел, кто-то плясал,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А еще шипел, рычал,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Кто-то весело звенел,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Кто-то славно так свистел</a:t>
            </a:r>
            <a:r>
              <a:rPr lang="ru-RU" sz="4000" b="1" dirty="0">
                <a:solidFill>
                  <a:srgbClr val="002060"/>
                </a:solidFill>
              </a:rPr>
              <a:t>.</a:t>
            </a:r>
            <a:endParaRPr lang="ru-RU" sz="4000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6822" y="6114196"/>
            <a:ext cx="792480" cy="6278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480"/>
          <a:stretch/>
        </p:blipFill>
        <p:spPr>
          <a:xfrm>
            <a:off x="7145949" y="5841680"/>
            <a:ext cx="933525" cy="8683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495" y="5995287"/>
            <a:ext cx="1535830" cy="74679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15"/>
          <a:stretch/>
        </p:blipFill>
        <p:spPr>
          <a:xfrm>
            <a:off x="3967073" y="5876727"/>
            <a:ext cx="986480" cy="86280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651" y="2808758"/>
            <a:ext cx="2807140" cy="32431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692" y="346235"/>
            <a:ext cx="2807140" cy="32431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5413" y="3257516"/>
            <a:ext cx="2397457" cy="35961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414" y="5411269"/>
            <a:ext cx="1178464" cy="116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431458"/>
      </p:ext>
    </p:extLst>
  </p:cSld>
  <p:clrMapOvr>
    <a:masterClrMapping/>
  </p:clrMapOvr>
  <p:transition spd="slow" advClick="0" advTm="25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860" y="218365"/>
            <a:ext cx="7476841" cy="3138985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В домиках все звуки жили,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Жили дружно, не тужили.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Стены в тех домах при этом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Отличались только цветом.</a:t>
            </a:r>
            <a:endParaRPr lang="ru-RU" sz="4000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82" y="3200204"/>
            <a:ext cx="3675598" cy="36577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5369" y="-1"/>
            <a:ext cx="3757770" cy="63189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4448" y="3254795"/>
            <a:ext cx="4260055" cy="319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1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:checker/>
      </p:transition>
    </mc:Choice>
    <mc:Fallback xmlns="">
      <p:transition spd="slow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6042" y="193431"/>
            <a:ext cx="3952875" cy="64439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5" y="499533"/>
            <a:ext cx="8855266" cy="4345422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Те, </a:t>
            </a:r>
            <a:r>
              <a:rPr lang="ru-RU" sz="4400" b="1" dirty="0" smtClean="0">
                <a:solidFill>
                  <a:srgbClr val="002060"/>
                </a:solidFill>
              </a:rPr>
              <a:t>что </a:t>
            </a:r>
            <a:r>
              <a:rPr lang="ru-RU" sz="4400" b="1" dirty="0">
                <a:solidFill>
                  <a:srgbClr val="002060"/>
                </a:solidFill>
              </a:rPr>
              <a:t>песни распевали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В красном доме проживали,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Красную </a:t>
            </a:r>
            <a:r>
              <a:rPr lang="ru-RU" sz="4400" b="1" dirty="0">
                <a:solidFill>
                  <a:srgbClr val="002060"/>
                </a:solidFill>
              </a:rPr>
              <a:t>шапочку носили,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В красном ездили автомобиле.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 Эти звуки красные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Назывались – гласные.</a:t>
            </a:r>
            <a:endParaRPr lang="ru-RU" sz="4400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502" y="4844955"/>
            <a:ext cx="1792406" cy="17924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5821" y="4719454"/>
            <a:ext cx="2420659" cy="19179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8393" y="4801340"/>
            <a:ext cx="1947649" cy="194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91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0">
        <p:split orient="vert"/>
      </p:transition>
    </mc:Choice>
    <mc:Fallback xmlns="">
      <p:transition spd="slow" advClick="0" advTm="2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95" y="191069"/>
            <a:ext cx="7340364" cy="5805733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Были еще в граде том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Синий и зеленый дом.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В них жили звуки разные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И звались – согласные.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Они любили танцевать,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Каблучком притопывать,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Звуки при этом иль кричали,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Или глухо так шептали</a:t>
            </a:r>
            <a:r>
              <a:rPr lang="ru-RU" b="1" dirty="0">
                <a:solidFill>
                  <a:srgbClr val="002060"/>
                </a:solidFill>
              </a:rPr>
              <a:t>.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8597" y="191068"/>
            <a:ext cx="4817952" cy="35211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7559" y="3850769"/>
            <a:ext cx="4678906" cy="29410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065"/>
          <a:stretch/>
        </p:blipFill>
        <p:spPr>
          <a:xfrm>
            <a:off x="211399" y="5308241"/>
            <a:ext cx="2233826" cy="15497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522"/>
          <a:stretch/>
        </p:blipFill>
        <p:spPr>
          <a:xfrm>
            <a:off x="10911386" y="2727532"/>
            <a:ext cx="1185079" cy="91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065"/>
          <a:stretch/>
        </p:blipFill>
        <p:spPr>
          <a:xfrm>
            <a:off x="3075225" y="5201820"/>
            <a:ext cx="2233826" cy="15899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522"/>
          <a:stretch/>
        </p:blipFill>
        <p:spPr>
          <a:xfrm>
            <a:off x="5950424" y="308644"/>
            <a:ext cx="1078173" cy="9060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065"/>
          <a:stretch/>
        </p:blipFill>
        <p:spPr>
          <a:xfrm>
            <a:off x="5782318" y="5308241"/>
            <a:ext cx="1807255" cy="12863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522"/>
          <a:stretch/>
        </p:blipFill>
        <p:spPr>
          <a:xfrm>
            <a:off x="5950424" y="2119518"/>
            <a:ext cx="1377446" cy="106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127316"/>
      </p:ext>
    </p:extLst>
  </p:cSld>
  <p:clrMapOvr>
    <a:masterClrMapping/>
  </p:clrMapOvr>
  <p:transition spd="slow" advTm="2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50" y="86558"/>
            <a:ext cx="8311486" cy="622461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330" y="429166"/>
            <a:ext cx="8227469" cy="624246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 синем доме не лукавя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Жили звуки твердых правил,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Шапку синюю носили,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В синем ездили автомобиле.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0220" y="692090"/>
            <a:ext cx="1428750" cy="1714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4881" y="692090"/>
            <a:ext cx="1428750" cy="1714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4881" y="3226163"/>
            <a:ext cx="1428750" cy="1714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6755" y="3117923"/>
            <a:ext cx="1428750" cy="1714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355" y="2578995"/>
            <a:ext cx="912873" cy="86494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4693" y="163338"/>
            <a:ext cx="912873" cy="86494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819" y="2685450"/>
            <a:ext cx="912873" cy="86494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819" y="194584"/>
            <a:ext cx="912873" cy="8649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9541" y="4940663"/>
            <a:ext cx="4892988" cy="189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0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0">
        <p:blinds dir="vert"/>
      </p:transition>
    </mc:Choice>
    <mc:Fallback xmlns="">
      <p:transition spd="slow" advClick="0" advTm="1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143" y="253874"/>
            <a:ext cx="8213821" cy="217542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Кто ж в зеленом доме жил</a:t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Ласковым и мягким был.</a:t>
            </a:r>
            <a:br>
              <a:rPr lang="ru-RU" b="1" dirty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100" y="1953335"/>
            <a:ext cx="5032058" cy="47153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6154" y="1667305"/>
            <a:ext cx="1428750" cy="1714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0068" y="1667305"/>
            <a:ext cx="1428750" cy="17145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405" y="3411087"/>
            <a:ext cx="1428750" cy="17145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97" y="3411087"/>
            <a:ext cx="1428750" cy="1714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3982" y="2672243"/>
            <a:ext cx="1112581" cy="11125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7574" y="2655625"/>
            <a:ext cx="1088411" cy="10884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5314" y="806480"/>
            <a:ext cx="1178257" cy="11782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9739" y="775078"/>
            <a:ext cx="1178257" cy="117825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6154" y="3381805"/>
            <a:ext cx="3129743" cy="293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36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3596" y="924208"/>
            <a:ext cx="9633188" cy="4031524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Звуки очень дружно жили,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Друг к другу в гости все ходили,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Тогда звучали из домов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Слоги самых разных слов</a:t>
            </a:r>
            <a:r>
              <a:rPr lang="ru-RU" sz="4800" b="1" dirty="0">
                <a:solidFill>
                  <a:srgbClr val="002060"/>
                </a:solidFill>
              </a:rPr>
              <a:t>.</a:t>
            </a:r>
            <a:endParaRPr lang="ru-RU" sz="4800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319"/>
          <a:stretch/>
        </p:blipFill>
        <p:spPr>
          <a:xfrm>
            <a:off x="9992578" y="292574"/>
            <a:ext cx="1428750" cy="12632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020"/>
          <a:stretch/>
        </p:blipFill>
        <p:spPr>
          <a:xfrm>
            <a:off x="2255217" y="238533"/>
            <a:ext cx="1428750" cy="12683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726"/>
          <a:stretch/>
        </p:blipFill>
        <p:spPr>
          <a:xfrm>
            <a:off x="3964866" y="5009085"/>
            <a:ext cx="1499649" cy="13546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76" t="-3184" r="-4776" b="26791"/>
          <a:stretch/>
        </p:blipFill>
        <p:spPr>
          <a:xfrm>
            <a:off x="243764" y="2150429"/>
            <a:ext cx="1428750" cy="13097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910"/>
          <a:stretch/>
        </p:blipFill>
        <p:spPr>
          <a:xfrm>
            <a:off x="7696516" y="5100423"/>
            <a:ext cx="1428750" cy="123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910"/>
          <a:stretch/>
        </p:blipFill>
        <p:spPr>
          <a:xfrm>
            <a:off x="10447289" y="3842164"/>
            <a:ext cx="1428750" cy="12359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910"/>
          <a:stretch/>
        </p:blipFill>
        <p:spPr>
          <a:xfrm>
            <a:off x="517664" y="5009085"/>
            <a:ext cx="1428750" cy="12359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72687" y="5100423"/>
            <a:ext cx="1433015" cy="156949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9497" y="4482882"/>
            <a:ext cx="1433015" cy="156949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094" y="78888"/>
            <a:ext cx="1692322" cy="169064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93422" y="1841509"/>
            <a:ext cx="1698578" cy="152872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7416" y="4205115"/>
            <a:ext cx="1305847" cy="137350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910"/>
          <a:stretch/>
        </p:blipFill>
        <p:spPr>
          <a:xfrm>
            <a:off x="4555374" y="301318"/>
            <a:ext cx="1428750" cy="12359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9979" y="186422"/>
            <a:ext cx="1698578" cy="152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56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0">
        <p14:gallery dir="l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57" y="-1"/>
            <a:ext cx="5320495" cy="6127845"/>
          </a:xfrm>
        </p:spPr>
        <p:txBody>
          <a:bodyPr>
            <a:normAutofit/>
          </a:bodyPr>
          <a:lstStyle/>
          <a:p>
            <a:r>
              <a:rPr lang="ru-RU" sz="6700" b="1" dirty="0" err="1">
                <a:solidFill>
                  <a:srgbClr val="002060"/>
                </a:solidFill>
              </a:rPr>
              <a:t>Звукоградом</a:t>
            </a:r>
            <a:r>
              <a:rPr lang="ru-RU" sz="6700" b="1" dirty="0">
                <a:solidFill>
                  <a:srgbClr val="002060"/>
                </a:solidFill>
              </a:rPr>
              <a:t> правил царь,</a:t>
            </a:r>
            <a:br>
              <a:rPr lang="ru-RU" sz="6700" b="1" dirty="0">
                <a:solidFill>
                  <a:srgbClr val="002060"/>
                </a:solidFill>
              </a:rPr>
            </a:br>
            <a:r>
              <a:rPr lang="ru-RU" sz="6700" b="1" dirty="0">
                <a:solidFill>
                  <a:srgbClr val="002060"/>
                </a:solidFill>
              </a:rPr>
              <a:t>Звуков славных государь.</a:t>
            </a:r>
            <a:r>
              <a:rPr lang="ru-RU" sz="7200" b="1" dirty="0">
                <a:solidFill>
                  <a:srgbClr val="002060"/>
                </a:solidFill>
              </a:rPr>
              <a:t/>
            </a:r>
            <a:br>
              <a:rPr lang="ru-RU" sz="7200" b="1" dirty="0">
                <a:solidFill>
                  <a:srgbClr val="002060"/>
                </a:solidFill>
              </a:rPr>
            </a:br>
            <a:endParaRPr lang="ru-RU" sz="72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360" y="1"/>
            <a:ext cx="62636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53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window dir="vert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TC103457491[[fn=Метрополия]]</Template>
  <TotalTime>318</TotalTime>
  <Words>119</Words>
  <Application>Microsoft Office PowerPoint</Application>
  <PresentationFormat>Произвольный</PresentationFormat>
  <Paragraphs>21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Метрополия</vt:lpstr>
      <vt:lpstr>Сказка про то, как звуки  в буквы превратились</vt:lpstr>
      <vt:lpstr>Много ль, мало ль лет назад, Был построен славный град. Был построен по науке, Жили в этом граде звуки. Звуки делом занимались,  И при этом увлекались: Кто-то пел, кто-то плясал, А еще шипел, рычал, Кто-то весело звенел, Кто-то славно так свистел.</vt:lpstr>
      <vt:lpstr>В домиках все звуки жили, Жили дружно, не тужили. Стены в тех домах при этом Отличались только цветом.</vt:lpstr>
      <vt:lpstr>Те, что песни распевали В красном доме проживали, Красную шапочку носили, В красном ездили автомобиле.  Эти звуки красные Назывались – гласные.</vt:lpstr>
      <vt:lpstr>Были еще в граде том Синий и зеленый дом. В них жили звуки разные И звались – согласные. Они любили танцевать, Каблучком притопывать, Звуки при этом иль кричали, Или глухо так шептали. </vt:lpstr>
      <vt:lpstr>В синем доме не лукавя Жили звуки твердых правил, Шапку синюю носили, В синем ездили автомобиле. </vt:lpstr>
      <vt:lpstr>Кто ж в зеленом доме жил Ласковым и мягким был. </vt:lpstr>
      <vt:lpstr>Звуки очень дружно жили, Друг к другу в гости все ходили, Тогда звучали из домов Слоги самых разных слов.</vt:lpstr>
      <vt:lpstr>Звукоградом правил царь, Звуков славных государь. </vt:lpstr>
      <vt:lpstr>И однажды во дворец Пришел от звуков всех гонец. Передал царю поклон, Озвучил просьбу звуков он: «Дорогой наш государь, Славный и великий царь! Мы поем и восклицаем, А как выглядим, не знаем. Помоги нам, царь – отец, Увидеть звуки, наконец!» </vt:lpstr>
      <vt:lpstr>Царь как просьбу услыхал, Звукам подумать обещал.</vt:lpstr>
      <vt:lpstr>Вот однажды без прикрас, Царь для звуков шлет наказ: «Повелевает царь – отец Явиться звукам во дворец!» И для звуков в этот раз Царь озвучил свой указ: </vt:lpstr>
      <vt:lpstr>Есть во дворце  зеркальный зал, Но чтобы ты себя узнал, Рубашку должен  ты надеть, И звук свой громко произнесть. </vt:lpstr>
      <vt:lpstr>И в зеркале ты без сомненья, Увидишь звука отраженье. И то, что будет отражаться Повелеваю БУКВОЙ называться. И если звук все могут слышать, То букву могут все увидеть,  Прочитать  и написать, Буквы словом могут стать. </vt:lpstr>
      <vt:lpstr>Те ж, кто слово прочитает, Основы АЗБУКИ познает. Букв ряды, их четкий вид Пусть составит АЛФАВИТ!» </vt:lpstr>
      <vt:lpstr>С той поры на всей планете Люди знают буквы эти. Ты их тоже должен знать, Что б уметь читать, писать.</vt:lpstr>
      <vt:lpstr>Но не стоит забывать Внутри буквы звук искать. Когда букву видишь ты Четко звук произноси, Звуки букв произнесешь, Слово без труда прочтешь! </vt:lpstr>
      <vt:lpstr>А когда начнешь читать, Будешь очень много знать. Учи буквы, не ленись И всезнайкой становись!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про то, как звуки  в буквы превратились</dc:title>
  <dc:creator>Пользователь</dc:creator>
  <cp:lastModifiedBy>Админ</cp:lastModifiedBy>
  <cp:revision>31</cp:revision>
  <dcterms:created xsi:type="dcterms:W3CDTF">2014-10-06T07:32:21Z</dcterms:created>
  <dcterms:modified xsi:type="dcterms:W3CDTF">2017-01-03T12:51:07Z</dcterms:modified>
</cp:coreProperties>
</file>