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75" r:id="rId11"/>
    <p:sldId id="268" r:id="rId12"/>
    <p:sldId id="262" r:id="rId13"/>
    <p:sldId id="270" r:id="rId14"/>
    <p:sldId id="271" r:id="rId15"/>
    <p:sldId id="272" r:id="rId16"/>
    <p:sldId id="273" r:id="rId17"/>
    <p:sldId id="274" r:id="rId18"/>
    <p:sldId id="276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AAB3C-BE13-451B-B2E8-2A455AFD4DE1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6ACC-85A0-426B-9BF7-1A4AE01047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19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AAB3C-BE13-451B-B2E8-2A455AFD4DE1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6ACC-85A0-426B-9BF7-1A4AE01047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9402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AAB3C-BE13-451B-B2E8-2A455AFD4DE1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6ACC-85A0-426B-9BF7-1A4AE01047D7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094015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AAB3C-BE13-451B-B2E8-2A455AFD4DE1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6ACC-85A0-426B-9BF7-1A4AE01047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89465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AAB3C-BE13-451B-B2E8-2A455AFD4DE1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6ACC-85A0-426B-9BF7-1A4AE01047D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147115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AAB3C-BE13-451B-B2E8-2A455AFD4DE1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6ACC-85A0-426B-9BF7-1A4AE01047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52369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AAB3C-BE13-451B-B2E8-2A455AFD4DE1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6ACC-85A0-426B-9BF7-1A4AE01047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44592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AAB3C-BE13-451B-B2E8-2A455AFD4DE1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6ACC-85A0-426B-9BF7-1A4AE01047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853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AAB3C-BE13-451B-B2E8-2A455AFD4DE1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6ACC-85A0-426B-9BF7-1A4AE01047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8617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AAB3C-BE13-451B-B2E8-2A455AFD4DE1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6ACC-85A0-426B-9BF7-1A4AE01047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0384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AAB3C-BE13-451B-B2E8-2A455AFD4DE1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6ACC-85A0-426B-9BF7-1A4AE01047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571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AAB3C-BE13-451B-B2E8-2A455AFD4DE1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6ACC-85A0-426B-9BF7-1A4AE01047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712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AAB3C-BE13-451B-B2E8-2A455AFD4DE1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6ACC-85A0-426B-9BF7-1A4AE01047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743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AAB3C-BE13-451B-B2E8-2A455AFD4DE1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6ACC-85A0-426B-9BF7-1A4AE01047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354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AAB3C-BE13-451B-B2E8-2A455AFD4DE1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6ACC-85A0-426B-9BF7-1A4AE01047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573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AAB3C-BE13-451B-B2E8-2A455AFD4DE1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6ACC-85A0-426B-9BF7-1A4AE01047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2168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9AAB3C-BE13-451B-B2E8-2A455AFD4DE1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9196ACC-85A0-426B-9BF7-1A4AE01047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931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  <p:sldLayoutId id="2147483791" r:id="rId12"/>
    <p:sldLayoutId id="2147483792" r:id="rId13"/>
    <p:sldLayoutId id="2147483793" r:id="rId14"/>
    <p:sldLayoutId id="2147483794" r:id="rId15"/>
    <p:sldLayoutId id="214748379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806645" y="28682"/>
            <a:ext cx="10490971" cy="2014218"/>
          </a:xfrm>
        </p:spPr>
        <p:txBody>
          <a:bodyPr/>
          <a:lstStyle/>
          <a:p>
            <a:r>
              <a:rPr lang="ru-RU" dirty="0" smtClean="0"/>
              <a:t>«Социально – нравственное воспитание дошкольников»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444836" y="2679115"/>
            <a:ext cx="6096000" cy="24632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endParaRPr lang="ru-RU" dirty="0" smtClean="0">
              <a:solidFill>
                <a:srgbClr val="333333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0"/>
              </a:spcAft>
            </a:pPr>
            <a:endParaRPr lang="ru-RU" dirty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0"/>
              </a:spcAft>
            </a:pPr>
            <a:endParaRPr lang="ru-RU" dirty="0" smtClean="0">
              <a:solidFill>
                <a:srgbClr val="333333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0"/>
              </a:spcAft>
            </a:pPr>
            <a:endParaRPr lang="ru-RU" dirty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0"/>
              </a:spcAft>
            </a:pPr>
            <a:endParaRPr lang="ru-RU" dirty="0" smtClean="0">
              <a:solidFill>
                <a:srgbClr val="333333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0"/>
              </a:spcAft>
            </a:pPr>
            <a:endParaRPr lang="ru-RU" dirty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0"/>
              </a:spcAft>
            </a:pP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doc-baby.ru/images/articles/detskij_sad_gotov_li_rebenok_i_roditeli_654_37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8030" y="1837023"/>
            <a:ext cx="6602992" cy="4342104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6179127"/>
            <a:ext cx="4128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Выполнила: Зозуля А.М.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50888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743" y="-41564"/>
            <a:ext cx="8596668" cy="13208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92D050"/>
                </a:solidFill>
              </a:rPr>
              <a:t>Средства социально-нравственного воспитания:</a:t>
            </a: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5227" y="1011277"/>
            <a:ext cx="8596668" cy="3880773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chemeClr val="tx1"/>
                </a:solidFill>
              </a:rPr>
              <a:t>Ознакомление детей с разными сторонами социального окружения, общение с детьми и взрослыми;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chemeClr val="tx1"/>
                </a:solidFill>
              </a:rPr>
              <a:t>Организация деятельности детей – игры, труд и др.;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chemeClr val="tx1"/>
                </a:solidFill>
              </a:rPr>
              <a:t>Включение детей в предметно-практическую деятельность, организация коллективных творческих дел;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chemeClr val="tx1"/>
                </a:solidFill>
              </a:rPr>
              <a:t>Общение с природой;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chemeClr val="tx1"/>
                </a:solidFill>
              </a:rPr>
              <a:t>Художественные средства: народный фольклор, музыка, кино и диафильмы, художественная литература.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5" name="Picture 2" descr="C:\Users\admin\Desktop\Рисунок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8023" y="4550971"/>
            <a:ext cx="1696630" cy="2260716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4546" y="1189325"/>
            <a:ext cx="2851604" cy="189631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9187411" y="3440993"/>
            <a:ext cx="2689119" cy="217407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743" y="4760247"/>
            <a:ext cx="2797004" cy="2097753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0018" y="4952992"/>
            <a:ext cx="3125734" cy="1858695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3930055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673" y="115868"/>
            <a:ext cx="9725891" cy="904045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effectLst/>
              </a:rPr>
              <a:t>Формы организации социально-нравственного </a:t>
            </a:r>
            <a:br>
              <a:rPr lang="ru-RU" sz="3200" dirty="0" smtClean="0">
                <a:effectLst/>
              </a:rPr>
            </a:br>
            <a:r>
              <a:rPr lang="ru-RU" sz="3200" dirty="0" smtClean="0">
                <a:effectLst/>
              </a:rPr>
              <a:t>воспитания могут быть представлены в следующих видах.</a:t>
            </a:r>
            <a:br>
              <a:rPr lang="ru-RU" sz="3200" dirty="0" smtClean="0">
                <a:effectLst/>
              </a:rPr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19913"/>
            <a:ext cx="9379527" cy="598727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совместной деятельности взрослых и детей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под которой можно понимать деятельность двух и более участников процесса социально-нравственного воспитания по решению задач социального и нравственного воспитания на одном пространстве и в одно и то же время.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самостоятельной деятельности детей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под которой понимается общение и свободная деятельность воспитанников в условиях созданной педагогами предметно-развивающей среды, обеспечивающая выбор каждым ребенком деятельности по интересам и позволяющая ему взаимодействовать со сверстниками или действовать индивидуально, а также менять способ организации своей активности: с совместно-раздельного и совместно-последовательного до совместно-распределенного, связанного с практикой коллективных творческих дел.</a:t>
            </a:r>
          </a:p>
          <a:p>
            <a:pPr marL="0" indent="0" algn="just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3709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3370" y="124691"/>
            <a:ext cx="8596668" cy="1320800"/>
          </a:xfrm>
        </p:spPr>
        <p:txBody>
          <a:bodyPr>
            <a:normAutofit/>
          </a:bodyPr>
          <a:lstStyle/>
          <a:p>
            <a:r>
              <a:rPr lang="ru-RU" dirty="0" smtClean="0"/>
              <a:t>Этапы социально – нравственного воспитания дошкольников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4340" y="1445491"/>
            <a:ext cx="9074727" cy="4906477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Теоретические основы социально-нравственного воспитания дошкольников заложили Р.С. Буре, Е.Ю.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Демурова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А.В. Запорожец 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этап – формирование социальных эмоций и нравственных чувств;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этап – накопление знаний и формирование нравственных представлений;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– переход знаний в убеждения и формирование на этой основе мировоззрения и ценностных ориентаций;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этап – претворение убеждений в конкретное поведение, которое можно назвать нравственным.</a:t>
            </a:r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70715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789" y="138545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Особенности </a:t>
            </a:r>
            <a:r>
              <a:rPr lang="ru-RU" dirty="0" smtClean="0">
                <a:effectLst/>
              </a:rPr>
              <a:t>социально-нравственного </a:t>
            </a:r>
            <a:r>
              <a:rPr lang="ru-RU" dirty="0">
                <a:effectLst/>
              </a:rPr>
              <a:t>развития детей в дошкольном возрасте: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8789" y="1459345"/>
            <a:ext cx="8596668" cy="3880773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складываются первые моральные суждения и оценки; первоначальное понимание общественного смысла нравственной нормы;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возрастает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действенность нравственных представлений;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возникает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сознательная нравственность, то есть поведение ребенка начинает опосредоваться нравственной нормой.</a:t>
            </a:r>
          </a:p>
          <a:p>
            <a:pPr marL="0" indent="0" algn="just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дошкольном возрасте нравственные представления дошкольника влияют на его обыденную жизнь. В реальной жизни ребенок демонстрирует попытки совершать нравственные действия и разрешать конфликты, проявляя эмоциональную направленность на окружающих.</a:t>
            </a:r>
          </a:p>
          <a:p>
            <a:pPr marL="0" indent="0" algn="just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47803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30145" cy="1159526"/>
          </a:xfrm>
        </p:spPr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Условия социально-нравственного воспитания в детском саду.</a:t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6738" y="1159526"/>
            <a:ext cx="8596668" cy="3880773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социально - нравственного воспитания в детском саду, должны соотносится с условиями реализации других направлений развития детей, так как оно является стержневым для организации всего образовательного процесса: например, интеграция линий социально-нравственного и социально-экологического воспитания дошкольников.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1502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80109" y="189297"/>
            <a:ext cx="10972800" cy="56692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способы 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социально-нравственного 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воспитания детей: </a:t>
            </a:r>
            <a:endParaRPr lang="ru-RU" sz="36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Приучение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Воспитывающие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ситуации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Поощрение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подражания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словесных методов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Разъяснение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177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9382" y="233048"/>
            <a:ext cx="9102436" cy="6153897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ru-RU" sz="4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</a:t>
            </a:r>
            <a:r>
              <a:rPr lang="ru-RU" sz="4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 - нравственных </a:t>
            </a:r>
            <a:r>
              <a:rPr lang="ru-RU" sz="4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навыков и привычек – важнейшее звено формирования нравственного поведения и становления личности. Складывающиеся нравственные привычки ребенка отражаются, прежде всего, на его культуре поведения, внешнем облике, речи, на его отношении к вещам, на характере общения с окружающими людьми.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1968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558265"/>
            <a:ext cx="9296400" cy="556789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объединив усилия, мы сможем возродить утраченные социально - нравственные ценности, что позволит решить социально-экономические проблемы развития страны, подготовить детей к будущему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admin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28677" y="3332724"/>
            <a:ext cx="3472520" cy="2793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3334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57443" y="1550989"/>
            <a:ext cx="8596668" cy="38807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9600" dirty="0" smtClean="0"/>
              <a:t>СПАСИБО ЗА ВНИМАНИЕ !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3107182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125712"/>
            <a:ext cx="9490364" cy="5917245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«Наши дети- это наша старость, плохое воспитание- это наше будущее горе, это наши слёзы, это наша вина перед другими людьми, перед страной» </a:t>
            </a:r>
            <a:endParaRPr lang="ru-RU" sz="3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А.С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. Макаренко </a:t>
            </a:r>
            <a:endParaRPr lang="ru-RU" sz="3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«Ребёнок- 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зеркало семьи; как в капле воды отражается солнце, так в детях отражается </a:t>
            </a:r>
            <a:endParaRPr lang="ru-RU" sz="3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нравственная 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чистота матери и отца» </a:t>
            </a:r>
            <a:endParaRPr lang="ru-RU" sz="3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В.А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. Сухомлинский</a:t>
            </a:r>
          </a:p>
        </p:txBody>
      </p:sp>
    </p:spTree>
    <p:extLst>
      <p:ext uri="{BB962C8B-B14F-4D97-AF65-F5344CB8AC3E}">
        <p14:creationId xmlns:p14="http://schemas.microsoft.com/office/powerpoint/2010/main" val="25341994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15110"/>
            <a:ext cx="9518073" cy="525989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4000" dirty="0">
                <a:solidFill>
                  <a:srgbClr val="92D050"/>
                </a:solidFill>
              </a:rPr>
              <a:t>Социально-нравственное воспитание </a:t>
            </a:r>
            <a:r>
              <a:rPr lang="ru-RU" sz="4000" dirty="0"/>
              <a:t>- это активный целенаправленный процесс вхождения ребенка в социальную среду, когда происходит усвоение моральных норм, ценностей, формируется нравственное сознание ребенка, развиваются нравственные чувства и привычки поведения.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1081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2316" y="0"/>
            <a:ext cx="8910847" cy="6246795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равственность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любого ребёнка начинается в семье. Воспитание доброты, честности, справедливости, правдивости может быть в семье, где царит здоровая нравственная атмосфера, в которой не допускается лицемерие, ложь, нечестность и фальшь в отношениях.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Нравственность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 возможна там, где нет лжи, где существует вера друг в друга, тепло и добро дома, где в случившимся с тобой несчастье тебя не обвиняют, а поддерживают. Но поддержка должна быть правдивая, честная, справедливая.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нравственного воспитания – правдивость и объективность семьи, отсутствие у ребёнка боязни за то, что он сделал что-то не так. Ребёнок должен не бояться, а стыдиться за свой плохой поступок, переживать из-за него, мучиться и страдать, чтобы подобное никогда не произошло с ним.</a:t>
            </a:r>
          </a:p>
          <a:p>
            <a:pPr marL="0" indent="0">
              <a:buNone/>
            </a:pP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524032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0727" y="0"/>
            <a:ext cx="2729346" cy="668638"/>
          </a:xfrm>
        </p:spPr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Содержание.</a:t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9491" y="444804"/>
            <a:ext cx="8797636" cy="576553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социально-нравственного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формирование социально-нравственной культуры личности дошкольника и её отдельных компонентов – мотивационно - поведенческого и эмоционально-чувственного.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компоненты формируются и складываются в единую систему в ходе следующих этапов работы (по С. А. Козловой):</a:t>
            </a:r>
          </a:p>
          <a:p>
            <a:pPr lvl="0" algn="just">
              <a:buFont typeface="Wingdings" panose="05000000000000000000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предварительного,</a:t>
            </a:r>
          </a:p>
          <a:p>
            <a:pPr lvl="0" algn="just">
              <a:buFont typeface="Wingdings" panose="05000000000000000000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базового,</a:t>
            </a:r>
          </a:p>
          <a:p>
            <a:pPr lvl="0" algn="just">
              <a:buFont typeface="Wingdings" panose="05000000000000000000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художественно-ознакомительного,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эмоционально-действенного.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содержание подбирается в соответствии с образовательными программами (например, программа социального развития и воспитания дошкольников и младших школьников «Я-человек!» С.А. Козловой, программа нравственного воспитания дошкольников «Дружные ребята» Р.С. Буре и др.).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75671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7818" y="171359"/>
            <a:ext cx="9310255" cy="6420049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dirty="0" smtClean="0"/>
              <a:t>     </a:t>
            </a:r>
            <a:r>
              <a:rPr lang="ru-RU" sz="28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8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период дошкольного детства у детей формируются: 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представления о социальном окружении, об общественных событиях, доступных их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пониманию,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рождающие чувство гордости, начала патриотизма; 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знания о труде людей; о том, что все окружающее – результат труда многих поколений, создавших материальные и духовные ценности общества: дом, в котором живет ребенок; школа, в которой он будет учиться; лес, парк, речка, сад, которые сохраняются благодаря труду людей;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знания о природе, растительном и животном мире, которые становятся основой для воспитания любви к Родине, побуждают к заботе о животных и растениях родного края, вызывают чувство восхищения, поддерживают эмоционально положительное состояние; 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знания о себе как субъекте деятельности, отношений, интересов.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знания о моральных нормах общества, сохраняющихся в народных традициях, обычаях, а также в правилах, регулирующих отношения между людьми на основе справедливости и гуманизма.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570395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487"/>
            <a:ext cx="10917382" cy="1320800"/>
          </a:xfrm>
        </p:spPr>
        <p:txBody>
          <a:bodyPr>
            <a:normAutofit/>
          </a:bodyPr>
          <a:lstStyle/>
          <a:p>
            <a:r>
              <a:rPr lang="ru-RU" dirty="0">
                <a:effectLst/>
              </a:rPr>
              <a:t>Задачи социально-нравственного воспитания:</a:t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84941"/>
            <a:ext cx="9628909" cy="5086636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нравственного сознания;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социальных эмоций, нравственных чувств к разным сторонам социального окружения;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нравственных качеств и активности их проявления в деятельности и поступках;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полезных навыков и привычек поведения;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доброжелательных взаимоотношений, начал коллективизма и коллективистической направленности личности дошкольника.</a:t>
            </a:r>
          </a:p>
          <a:p>
            <a:pPr marL="0" indent="0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4791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691" y="0"/>
            <a:ext cx="10972800" cy="106840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effectLst/>
              </a:rPr>
              <a:t>Методы и </a:t>
            </a:r>
            <a:r>
              <a:rPr lang="ru-RU" dirty="0" smtClean="0">
                <a:effectLst/>
              </a:rPr>
              <a:t>приемы.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59330"/>
            <a:ext cx="9518073" cy="582328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Существует несколько классификаций методов социально-нравственного воспитания.</a:t>
            </a:r>
          </a:p>
          <a:p>
            <a:pPr marL="0" indent="0" algn="just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 классификация В.И. Логиновой, основанная на активизации механизма нравственного развития в процессе воспитания: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стимулирования чувств и отношений (пример взрослых, поощрение, наказание, требование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нравственного поведения (приучение, упражнение, руководство деятельностью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нравственного сознания (убеждение в форме разъяснения, внушение, этические беседы).</a:t>
            </a:r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334134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982" y="114190"/>
            <a:ext cx="9074727" cy="56211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Классификация Б. Т Лихачева опирается на логику самого процесса нравственного воспитания и </a:t>
            </a:r>
            <a:r>
              <a:rPr lang="ru-RU" sz="2800" dirty="0" smtClean="0"/>
              <a:t>включает: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/>
              <a:t>Методы </a:t>
            </a:r>
            <a:r>
              <a:rPr lang="ru-RU" sz="2800" dirty="0"/>
              <a:t>доверительного взаимодействия (уважение, педагогические требования, убеждение, обсуждение конфликтных ситуаций).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/>
              <a:t>Воспитательное </a:t>
            </a:r>
            <a:r>
              <a:rPr lang="ru-RU" sz="2800" dirty="0"/>
              <a:t>воздействие (разъяснение, снятие напряжения, актуализация мечты, обращение к сознанию, чувству, воли, поступку</a:t>
            </a:r>
            <a:r>
              <a:rPr lang="ru-RU" sz="2800" dirty="0" smtClean="0"/>
              <a:t>).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/>
              <a:t>Организацию </a:t>
            </a:r>
            <a:r>
              <a:rPr lang="ru-RU" sz="2800" dirty="0"/>
              <a:t>и самоорганизацию воспитательного коллектива в перспективе (игра, соревнования, единые требования).</a:t>
            </a:r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842370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504</TotalTime>
  <Words>1134</Words>
  <Application>Microsoft Office PowerPoint</Application>
  <PresentationFormat>Широкоэкранный</PresentationFormat>
  <Paragraphs>89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Calibri</vt:lpstr>
      <vt:lpstr>Times New Roman</vt:lpstr>
      <vt:lpstr>Trebuchet MS</vt:lpstr>
      <vt:lpstr>Wingdings</vt:lpstr>
      <vt:lpstr>Wingdings 3</vt:lpstr>
      <vt:lpstr>Аспект</vt:lpstr>
      <vt:lpstr>«Социально – нравственное воспитание дошкольников»</vt:lpstr>
      <vt:lpstr>Презентация PowerPoint</vt:lpstr>
      <vt:lpstr>Презентация PowerPoint</vt:lpstr>
      <vt:lpstr>Презентация PowerPoint</vt:lpstr>
      <vt:lpstr>Содержание. </vt:lpstr>
      <vt:lpstr>Презентация PowerPoint</vt:lpstr>
      <vt:lpstr>Задачи социально-нравственного воспитания: </vt:lpstr>
      <vt:lpstr>Методы и приемы. </vt:lpstr>
      <vt:lpstr>Презентация PowerPoint</vt:lpstr>
      <vt:lpstr>Средства социально-нравственного воспитания:</vt:lpstr>
      <vt:lpstr>Формы организации социально-нравственного  воспитания могут быть представлены в следующих видах. </vt:lpstr>
      <vt:lpstr>Этапы социально – нравственного воспитания дошкольников</vt:lpstr>
      <vt:lpstr>Особенности социально-нравственного развития детей в дошкольном возрасте:</vt:lpstr>
      <vt:lpstr>Условия социально-нравственного воспитания в детском саду.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Социально – нравственное воспитание дошкольников</dc:title>
  <dc:creator>Albina</dc:creator>
  <cp:lastModifiedBy>Admin</cp:lastModifiedBy>
  <cp:revision>33</cp:revision>
  <dcterms:created xsi:type="dcterms:W3CDTF">2015-12-13T15:25:54Z</dcterms:created>
  <dcterms:modified xsi:type="dcterms:W3CDTF">2017-01-03T17:19:22Z</dcterms:modified>
</cp:coreProperties>
</file>