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36"/>
  </p:notesMasterIdLst>
  <p:sldIdLst>
    <p:sldId id="291" r:id="rId2"/>
    <p:sldId id="256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8" r:id="rId19"/>
    <p:sldId id="279" r:id="rId20"/>
    <p:sldId id="280" r:id="rId21"/>
    <p:sldId id="281" r:id="rId22"/>
    <p:sldId id="282" r:id="rId23"/>
    <p:sldId id="273" r:id="rId24"/>
    <p:sldId id="274" r:id="rId25"/>
    <p:sldId id="275" r:id="rId26"/>
    <p:sldId id="276" r:id="rId27"/>
    <p:sldId id="277" r:id="rId28"/>
    <p:sldId id="284" r:id="rId29"/>
    <p:sldId id="285" r:id="rId30"/>
    <p:sldId id="286" r:id="rId31"/>
    <p:sldId id="288" r:id="rId32"/>
    <p:sldId id="287" r:id="rId33"/>
    <p:sldId id="290" r:id="rId34"/>
    <p:sldId id="292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CC66FF"/>
    <a:srgbClr val="00CCFF"/>
    <a:srgbClr val="0033CC"/>
    <a:srgbClr val="00B0F0"/>
    <a:srgbClr val="008000"/>
    <a:srgbClr val="0053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84F9F3-793D-48D1-89E5-30317786DE96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8B3044-E419-444B-A4DE-4B5C8468327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20798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24674A04-D6BD-4E70-805F-B926094D014A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15CDFBDF-5F16-4347-A8DE-54C97EFFAF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74A04-D6BD-4E70-805F-B926094D014A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DFBDF-5F16-4347-A8DE-54C97EFFAF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74A04-D6BD-4E70-805F-B926094D014A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DFBDF-5F16-4347-A8DE-54C97EFFAF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24674A04-D6BD-4E70-805F-B926094D014A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DFBDF-5F16-4347-A8DE-54C97EFFAF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24674A04-D6BD-4E70-805F-B926094D014A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15CDFBDF-5F16-4347-A8DE-54C97EFFAF0B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med" advClick="0"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24674A04-D6BD-4E70-805F-B926094D014A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15CDFBDF-5F16-4347-A8DE-54C97EFFAF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24674A04-D6BD-4E70-805F-B926094D014A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15CDFBDF-5F16-4347-A8DE-54C97EFFAF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74A04-D6BD-4E70-805F-B926094D014A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DFBDF-5F16-4347-A8DE-54C97EFFAF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24674A04-D6BD-4E70-805F-B926094D014A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15CDFBDF-5F16-4347-A8DE-54C97EFFAF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24674A04-D6BD-4E70-805F-B926094D014A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15CDFBDF-5F16-4347-A8DE-54C97EFFAF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24674A04-D6BD-4E70-805F-B926094D014A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15CDFBDF-5F16-4347-A8DE-54C97EFFAF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24674A04-D6BD-4E70-805F-B926094D014A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15CDFBDF-5F16-4347-A8DE-54C97EFFAF0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 spd="med" advClick="0">
    <p:zoom/>
  </p:transition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gif"/><Relationship Id="rId4" Type="http://schemas.openxmlformats.org/officeDocument/2006/relationships/hyperlink" Target="http://www.smayli.ru/data/smiles/pticia-784.gif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gif"/><Relationship Id="rId4" Type="http://schemas.openxmlformats.org/officeDocument/2006/relationships/hyperlink" Target="http://www.smayli.ru/data/smiles/pticia-784.gif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gif"/><Relationship Id="rId4" Type="http://schemas.openxmlformats.org/officeDocument/2006/relationships/hyperlink" Target="http://www.smayli.ru/data/smiles/pticia-784.gif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mayli.ru/data/smiles/pticia-784.gif" TargetMode="Externa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7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mayli.ru/data/smiles/pticia-784.gif" TargetMode="Externa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7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mayli.ru/data/smiles/pticia-784.gif" TargetMode="Externa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7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mayli.ru/data/smiles/pticia-784.gif" TargetMode="Externa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7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mayli.ru/data/smiles/pticia-784.gif" TargetMode="Externa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7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mayli.ru/data/smiles/pticia-784.gif" TargetMode="Externa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7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mayli.ru/data/smiles/pticia-784.gif" TargetMode="Externa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7.gi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13" Type="http://schemas.openxmlformats.org/officeDocument/2006/relationships/slide" Target="slide14.xml"/><Relationship Id="rId18" Type="http://schemas.openxmlformats.org/officeDocument/2006/relationships/slide" Target="slide19.xml"/><Relationship Id="rId26" Type="http://schemas.openxmlformats.org/officeDocument/2006/relationships/slide" Target="slide27.xml"/><Relationship Id="rId3" Type="http://schemas.openxmlformats.org/officeDocument/2006/relationships/slide" Target="slide5.xml"/><Relationship Id="rId21" Type="http://schemas.openxmlformats.org/officeDocument/2006/relationships/slide" Target="slide22.xml"/><Relationship Id="rId7" Type="http://schemas.openxmlformats.org/officeDocument/2006/relationships/slide" Target="slide8.xml"/><Relationship Id="rId12" Type="http://schemas.openxmlformats.org/officeDocument/2006/relationships/slide" Target="slide13.xml"/><Relationship Id="rId17" Type="http://schemas.openxmlformats.org/officeDocument/2006/relationships/slide" Target="slide18.xml"/><Relationship Id="rId25" Type="http://schemas.openxmlformats.org/officeDocument/2006/relationships/slide" Target="slide26.xml"/><Relationship Id="rId2" Type="http://schemas.openxmlformats.org/officeDocument/2006/relationships/slide" Target="slide3.xml"/><Relationship Id="rId16" Type="http://schemas.openxmlformats.org/officeDocument/2006/relationships/slide" Target="slide17.xml"/><Relationship Id="rId20" Type="http://schemas.openxmlformats.org/officeDocument/2006/relationships/slide" Target="slide21.xml"/><Relationship Id="rId29" Type="http://schemas.openxmlformats.org/officeDocument/2006/relationships/slide" Target="slide30.xml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11" Type="http://schemas.openxmlformats.org/officeDocument/2006/relationships/slide" Target="slide12.xml"/><Relationship Id="rId24" Type="http://schemas.openxmlformats.org/officeDocument/2006/relationships/slide" Target="slide25.xml"/><Relationship Id="rId5" Type="http://schemas.openxmlformats.org/officeDocument/2006/relationships/slide" Target="slide6.xml"/><Relationship Id="rId15" Type="http://schemas.openxmlformats.org/officeDocument/2006/relationships/slide" Target="slide16.xml"/><Relationship Id="rId23" Type="http://schemas.openxmlformats.org/officeDocument/2006/relationships/slide" Target="slide24.xml"/><Relationship Id="rId28" Type="http://schemas.openxmlformats.org/officeDocument/2006/relationships/slide" Target="slide29.xml"/><Relationship Id="rId10" Type="http://schemas.openxmlformats.org/officeDocument/2006/relationships/slide" Target="slide11.xml"/><Relationship Id="rId19" Type="http://schemas.openxmlformats.org/officeDocument/2006/relationships/slide" Target="slide20.xml"/><Relationship Id="rId31" Type="http://schemas.openxmlformats.org/officeDocument/2006/relationships/slide" Target="slide32.xml"/><Relationship Id="rId4" Type="http://schemas.openxmlformats.org/officeDocument/2006/relationships/slide" Target="slide4.xml"/><Relationship Id="rId9" Type="http://schemas.openxmlformats.org/officeDocument/2006/relationships/slide" Target="slide10.xml"/><Relationship Id="rId14" Type="http://schemas.openxmlformats.org/officeDocument/2006/relationships/slide" Target="slide15.xml"/><Relationship Id="rId22" Type="http://schemas.openxmlformats.org/officeDocument/2006/relationships/slide" Target="slide23.xml"/><Relationship Id="rId27" Type="http://schemas.openxmlformats.org/officeDocument/2006/relationships/slide" Target="slide28.xml"/><Relationship Id="rId30" Type="http://schemas.openxmlformats.org/officeDocument/2006/relationships/slide" Target="slide3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mayli.ru/data/smiles/pticia-784.gif" TargetMode="Externa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7.g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mayli.ru/data/smiles/pticia-784.gif" TargetMode="Externa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7.gi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mayli.ru/data/smiles/pticia-784.gif" TargetMode="Externa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7.gi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mayli.ru/data/smiles/pticia-784.gif" TargetMode="Externa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7.gi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mayli.ru/data/smiles/pticia-784.gif" TargetMode="Externa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7.gi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mayli.ru/data/smiles/pticia-784.gif" TargetMode="Externa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7.gi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mayli.ru/data/smiles/pticia-784.gif" TargetMode="Externa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7.gi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mayli.ru/data/smiles/pticia-784.gif" TargetMode="Externa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7.gi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mayli.ru/data/smiles/pticia-784.gif" TargetMode="Externa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7.gi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mayli.ru/data/smiles/pticia-784.gif" TargetMode="Externa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7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mayli.ru/data/smiles/pticia-784.gif" TargetMode="Externa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gi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mayli.ru/data/smiles/pticia-784.gif" TargetMode="Externa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7.gi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mayli.ru/data/smiles/pticia-784.gif" TargetMode="Externa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7.gi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hyperlink" Target="http://www.smayli.ru/data/smiles/pticia-784.gif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hyperlink" Target="http://www.smayli.ru/data/smiles/pticia-784.gif" TargetMode="External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image" Target="../media/image16.gif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hyperlink" Target="http://cs407021.vk.me/v407021900/78cf/FBWcR-jsxUc.jpg" TargetMode="External"/><Relationship Id="rId3" Type="http://schemas.openxmlformats.org/officeDocument/2006/relationships/hyperlink" Target="http://vsedz.ru/images/m-prishvin-rebjata-i-utjata_1.jpg" TargetMode="External"/><Relationship Id="rId7" Type="http://schemas.openxmlformats.org/officeDocument/2006/relationships/hyperlink" Target="http://cs419631.vk.me/v419631298/a28/r-vEB6noxjw.jpg" TargetMode="External"/><Relationship Id="rId12" Type="http://schemas.openxmlformats.org/officeDocument/2006/relationships/hyperlink" Target="http://vechnostb.narod.ru/Animashki.html" TargetMode="External"/><Relationship Id="rId2" Type="http://schemas.openxmlformats.org/officeDocument/2006/relationships/hyperlink" Target="http://internat-sokol.umi.ru/images/cms/data/1978.gif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media.vorotila.ru/ru/items/t2@a891939f-215f-459a-88d9-8db16730817d/Chyornyj-yashhik.jpg" TargetMode="External"/><Relationship Id="rId11" Type="http://schemas.openxmlformats.org/officeDocument/2006/relationships/hyperlink" Target="http://vechnostb.narod.ru/" TargetMode="External"/><Relationship Id="rId5" Type="http://schemas.openxmlformats.org/officeDocument/2006/relationships/hyperlink" Target="http://cs301609.vk.me/g5023363/a_e3ea5889.jpg" TargetMode="External"/><Relationship Id="rId10" Type="http://schemas.openxmlformats.org/officeDocument/2006/relationships/hyperlink" Target="http://horseprogress.ucoz.ru/forum/31-334-1" TargetMode="External"/><Relationship Id="rId4" Type="http://schemas.openxmlformats.org/officeDocument/2006/relationships/hyperlink" Target="http://900igr.net/thumbi/literatura/CHarushin-biografija/0007-005-CHarushin-E.-KHUDOZHNIK.jpg" TargetMode="External"/><Relationship Id="rId9" Type="http://schemas.openxmlformats.org/officeDocument/2006/relationships/hyperlink" Target="http://wap.mobilmusic.ru/fileanim.html?id=400153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mayli.ru/data/smiles/pticia-784.gif" TargetMode="Externa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mayli.ru/data/smiles/pticia-784.gif" TargetMode="Externa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mayli.ru/data/smiles/pticia-784.gif" TargetMode="Externa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mayli.ru/data/smiles/pticia-784.gif" TargetMode="Externa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gif"/><Relationship Id="rId4" Type="http://schemas.openxmlformats.org/officeDocument/2006/relationships/hyperlink" Target="http://www.smayli.ru/data/smiles/pticia-784.gif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gif"/><Relationship Id="rId4" Type="http://schemas.openxmlformats.org/officeDocument/2006/relationships/hyperlink" Target="http://www.smayli.ru/data/smiles/pticia-784.gi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2564903"/>
            <a:ext cx="5976664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i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Братья наши меньшие</a:t>
            </a:r>
            <a:endParaRPr lang="ru-RU" sz="6600" i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67744" y="1412776"/>
            <a:ext cx="427278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92D050"/>
                </a:solidFill>
              </a:rPr>
              <a:t>Викторина</a:t>
            </a:r>
          </a:p>
          <a:p>
            <a:pPr algn="ctr"/>
            <a:r>
              <a:rPr lang="ru-RU" sz="3200" b="1" dirty="0" smtClean="0">
                <a:solidFill>
                  <a:srgbClr val="92D050"/>
                </a:solidFill>
              </a:rPr>
              <a:t>  по теме:</a:t>
            </a:r>
            <a:endParaRPr lang="ru-RU" sz="3200" b="1" dirty="0">
              <a:solidFill>
                <a:srgbClr val="92D05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30"/>
            <a:ext cx="2543553" cy="25350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57098"/>
            <a:ext cx="2123728" cy="23009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77715"/>
            <a:ext cx="2930015" cy="2492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8172" y="4221088"/>
            <a:ext cx="3289922" cy="26369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4622829"/>
            <a:ext cx="1825976" cy="2169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819959" y="137718"/>
            <a:ext cx="31683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2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Подготовил учитель начальных классов Сальникова Елена Александровна</a:t>
            </a:r>
            <a:endParaRPr lang="ru-RU" sz="1200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78837550"/>
      </p:ext>
    </p:extLst>
  </p:cSld>
  <p:clrMapOvr>
    <a:masterClrMapping/>
  </p:clrMapOvr>
  <p:transition spd="med" advClick="0"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228184" y="214290"/>
            <a:ext cx="2630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Вопрос на 30</a:t>
            </a:r>
            <a:endParaRPr lang="ru-RU" sz="2400" b="1" i="1" dirty="0">
              <a:solidFill>
                <a:srgbClr val="00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87624" y="1268760"/>
            <a:ext cx="59046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C66FF"/>
                </a:solidFill>
                <a:latin typeface="Cambria" pitchFamily="18" charset="0"/>
              </a:rPr>
              <a:t>Чем хозяйка кормила  утят?</a:t>
            </a:r>
            <a:endParaRPr lang="ru-RU" sz="4000" b="1" dirty="0">
              <a:solidFill>
                <a:srgbClr val="CC66FF"/>
              </a:solidFill>
              <a:latin typeface="Cambr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3568" y="4247821"/>
            <a:ext cx="22860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latin typeface="Cambria" pitchFamily="18" charset="0"/>
              </a:rPr>
              <a:t>Ответ:</a:t>
            </a:r>
            <a:endParaRPr lang="ru-RU" sz="3200" b="1" i="1" dirty="0">
              <a:latin typeface="Cambria" pitchFamily="18" charset="0"/>
            </a:endParaRPr>
          </a:p>
        </p:txBody>
      </p:sp>
      <p:sp>
        <p:nvSpPr>
          <p:cNvPr id="10" name="5-конечная звезда 9">
            <a:hlinkClick r:id="rId2" action="ppaction://hlinksldjump"/>
          </p:cNvPr>
          <p:cNvSpPr/>
          <p:nvPr/>
        </p:nvSpPr>
        <p:spPr>
          <a:xfrm>
            <a:off x="8429652" y="6215082"/>
            <a:ext cx="500066" cy="485772"/>
          </a:xfrm>
          <a:prstGeom prst="star5">
            <a:avLst>
              <a:gd name="adj" fmla="val 20557"/>
              <a:gd name="hf" fmla="val 105146"/>
              <a:gd name="vf" fmla="val 110557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8" name="Прямоугольник с двумя скругленными противолежащими углами 7"/>
          <p:cNvSpPr/>
          <p:nvPr/>
        </p:nvSpPr>
        <p:spPr>
          <a:xfrm>
            <a:off x="3275856" y="3439555"/>
            <a:ext cx="3816424" cy="2786082"/>
          </a:xfrm>
          <a:prstGeom prst="round2Diag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solidFill>
                  <a:srgbClr val="002060"/>
                </a:solidFill>
              </a:rPr>
              <a:t>р</a:t>
            </a:r>
            <a:r>
              <a:rPr lang="ru-RU" sz="4400" b="1" dirty="0" smtClean="0">
                <a:solidFill>
                  <a:srgbClr val="002060"/>
                </a:solidFill>
              </a:rPr>
              <a:t>ублеными яйцами</a:t>
            </a:r>
            <a:endParaRPr lang="ru-RU" sz="4400" b="1" dirty="0">
              <a:solidFill>
                <a:srgbClr val="002060"/>
              </a:solidFill>
            </a:endParaRPr>
          </a:p>
        </p:txBody>
      </p:sp>
      <p:pic>
        <p:nvPicPr>
          <p:cNvPr id="11" name="Picture 2" descr="http://internat-sokol.umi.ru/images/cms/data/1978.gif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19175" cy="1019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i-main-pic" descr="Картинка 77 из 6087">
            <a:hlinkClick r:id="rId4" tgtFrame="_blank"/>
          </p:cNvPr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997604" y="1556792"/>
            <a:ext cx="864096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>
    <p:zo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588224" y="214290"/>
            <a:ext cx="2270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Вопрос на 40</a:t>
            </a:r>
            <a:endParaRPr lang="ru-RU" sz="2400" b="1" i="1" dirty="0">
              <a:solidFill>
                <a:srgbClr val="00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47664" y="857232"/>
            <a:ext cx="532859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C66FF"/>
                </a:solidFill>
                <a:latin typeface="Cambria" pitchFamily="18" charset="0"/>
              </a:rPr>
              <a:t>Почему утята перестали есть корм?</a:t>
            </a:r>
            <a:endParaRPr lang="ru-RU" sz="4000" b="1" dirty="0">
              <a:solidFill>
                <a:srgbClr val="CC66FF"/>
              </a:solidFill>
              <a:latin typeface="Cambria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00100" y="4286256"/>
            <a:ext cx="22860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latin typeface="Cambria" pitchFamily="18" charset="0"/>
              </a:rPr>
              <a:t>Ответ:</a:t>
            </a:r>
            <a:endParaRPr lang="ru-RU" sz="3200" b="1" i="1" dirty="0">
              <a:latin typeface="Cambria" pitchFamily="18" charset="0"/>
            </a:endParaRPr>
          </a:p>
        </p:txBody>
      </p:sp>
      <p:sp>
        <p:nvSpPr>
          <p:cNvPr id="10" name="5-конечная звезда 9">
            <a:hlinkClick r:id="rId2" action="ppaction://hlinksldjump"/>
          </p:cNvPr>
          <p:cNvSpPr/>
          <p:nvPr/>
        </p:nvSpPr>
        <p:spPr>
          <a:xfrm>
            <a:off x="8429652" y="6215082"/>
            <a:ext cx="500066" cy="485772"/>
          </a:xfrm>
          <a:prstGeom prst="star5">
            <a:avLst>
              <a:gd name="adj" fmla="val 20557"/>
              <a:gd name="hf" fmla="val 105146"/>
              <a:gd name="vf" fmla="val 110557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3275856" y="3439555"/>
            <a:ext cx="3816424" cy="2786082"/>
          </a:xfrm>
          <a:prstGeom prst="round2Diag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solidFill>
                  <a:srgbClr val="002060"/>
                </a:solidFill>
              </a:rPr>
              <a:t>о</a:t>
            </a:r>
            <a:r>
              <a:rPr lang="ru-RU" sz="4400" b="1" dirty="0" smtClean="0">
                <a:solidFill>
                  <a:srgbClr val="002060"/>
                </a:solidFill>
              </a:rPr>
              <a:t>ни боялись стрекозы</a:t>
            </a:r>
            <a:endParaRPr lang="ru-RU" sz="4400" b="1" dirty="0">
              <a:solidFill>
                <a:srgbClr val="002060"/>
              </a:solidFill>
            </a:endParaRPr>
          </a:p>
        </p:txBody>
      </p:sp>
      <p:pic>
        <p:nvPicPr>
          <p:cNvPr id="13" name="Picture 2" descr="http://internat-sokol.umi.ru/images/cms/data/1978.gif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19175" cy="1019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i-main-pic" descr="Картинка 77 из 6087">
            <a:hlinkClick r:id="rId4" tgtFrame="_blank"/>
          </p:cNvPr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997604" y="1556792"/>
            <a:ext cx="864096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>
    <p:zo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516216" y="214290"/>
            <a:ext cx="2342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Вопрос на 50</a:t>
            </a:r>
            <a:endParaRPr lang="ru-RU" sz="2400" b="1" i="1" dirty="0">
              <a:solidFill>
                <a:srgbClr val="00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87624" y="675956"/>
            <a:ext cx="752778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C66FF"/>
                </a:solidFill>
                <a:latin typeface="Cambria" pitchFamily="18" charset="0"/>
              </a:rPr>
              <a:t>К какому </a:t>
            </a:r>
          </a:p>
          <a:p>
            <a:pPr algn="ctr"/>
            <a:r>
              <a:rPr lang="ru-RU" sz="4000" b="1" dirty="0" smtClean="0">
                <a:solidFill>
                  <a:srgbClr val="CC66FF"/>
                </a:solidFill>
                <a:latin typeface="Cambria" pitchFamily="18" charset="0"/>
              </a:rPr>
              <a:t>литературному жанру </a:t>
            </a:r>
          </a:p>
          <a:p>
            <a:pPr algn="ctr"/>
            <a:r>
              <a:rPr lang="ru-RU" sz="4000" b="1" dirty="0" smtClean="0">
                <a:solidFill>
                  <a:srgbClr val="CC66FF"/>
                </a:solidFill>
                <a:latin typeface="Cambria" pitchFamily="18" charset="0"/>
              </a:rPr>
              <a:t>относится </a:t>
            </a:r>
          </a:p>
          <a:p>
            <a:pPr algn="ctr"/>
            <a:r>
              <a:rPr lang="ru-RU" sz="4000" b="1" dirty="0" smtClean="0">
                <a:solidFill>
                  <a:srgbClr val="CC66FF"/>
                </a:solidFill>
                <a:latin typeface="Cambria" pitchFamily="18" charset="0"/>
              </a:rPr>
              <a:t>это произведение?</a:t>
            </a:r>
            <a:endParaRPr lang="ru-RU" sz="4000" b="1" dirty="0">
              <a:solidFill>
                <a:srgbClr val="CC66FF"/>
              </a:solidFill>
              <a:latin typeface="Cambr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71538" y="4071942"/>
            <a:ext cx="23574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latin typeface="Cambria" pitchFamily="18" charset="0"/>
              </a:rPr>
              <a:t>Ответ:</a:t>
            </a:r>
            <a:endParaRPr lang="ru-RU" sz="3200" b="1" i="1" dirty="0">
              <a:latin typeface="Cambria" pitchFamily="18" charset="0"/>
            </a:endParaRPr>
          </a:p>
        </p:txBody>
      </p:sp>
      <p:sp>
        <p:nvSpPr>
          <p:cNvPr id="10" name="5-конечная звезда 9">
            <a:hlinkClick r:id="rId2" action="ppaction://hlinksldjump"/>
          </p:cNvPr>
          <p:cNvSpPr/>
          <p:nvPr/>
        </p:nvSpPr>
        <p:spPr>
          <a:xfrm>
            <a:off x="8429652" y="6215082"/>
            <a:ext cx="500066" cy="485772"/>
          </a:xfrm>
          <a:prstGeom prst="star5">
            <a:avLst>
              <a:gd name="adj" fmla="val 20557"/>
              <a:gd name="hf" fmla="val 105146"/>
              <a:gd name="vf" fmla="val 110557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8" name="Прямоугольник с двумя скругленными противолежащими углами 7"/>
          <p:cNvSpPr/>
          <p:nvPr/>
        </p:nvSpPr>
        <p:spPr>
          <a:xfrm>
            <a:off x="3275856" y="3439555"/>
            <a:ext cx="3816424" cy="2786082"/>
          </a:xfrm>
          <a:prstGeom prst="round2Diag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</a:rPr>
              <a:t>сказка</a:t>
            </a:r>
            <a:endParaRPr lang="ru-RU" sz="4400" b="1" dirty="0">
              <a:solidFill>
                <a:srgbClr val="002060"/>
              </a:solidFill>
            </a:endParaRPr>
          </a:p>
        </p:txBody>
      </p:sp>
      <p:pic>
        <p:nvPicPr>
          <p:cNvPr id="11" name="Picture 2" descr="http://internat-sokol.umi.ru/images/cms/data/1978.gif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19175" cy="1019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i-main-pic" descr="Картинка 77 из 6087">
            <a:hlinkClick r:id="rId4" tgtFrame="_blank"/>
          </p:cNvPr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997604" y="1556792"/>
            <a:ext cx="864096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>
    <p:zo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57950" y="142852"/>
            <a:ext cx="25003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Вопрос на 10</a:t>
            </a:r>
            <a:endParaRPr lang="ru-RU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85786" y="1214422"/>
            <a:ext cx="764386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00CCFF"/>
                </a:solidFill>
                <a:latin typeface="Cambria" pitchFamily="18" charset="0"/>
              </a:rPr>
              <a:t>Назовите </a:t>
            </a:r>
          </a:p>
          <a:p>
            <a:pPr algn="ctr"/>
            <a:r>
              <a:rPr lang="ru-RU" sz="4000" b="1" i="1" dirty="0" smtClean="0">
                <a:solidFill>
                  <a:srgbClr val="00CCFF"/>
                </a:solidFill>
                <a:latin typeface="Cambria" pitchFamily="18" charset="0"/>
              </a:rPr>
              <a:t>главного героя </a:t>
            </a:r>
          </a:p>
          <a:p>
            <a:pPr algn="ctr"/>
            <a:r>
              <a:rPr lang="ru-RU" sz="4000" b="1" i="1" dirty="0" smtClean="0">
                <a:solidFill>
                  <a:srgbClr val="00CCFF"/>
                </a:solidFill>
                <a:latin typeface="Cambria" pitchFamily="18" charset="0"/>
              </a:rPr>
              <a:t>произведения.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71600" y="4370965"/>
            <a:ext cx="24288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latin typeface="Cambria" pitchFamily="18" charset="0"/>
              </a:rPr>
              <a:t>Ответ:</a:t>
            </a:r>
            <a:endParaRPr lang="ru-RU" sz="3200" b="1" i="1" dirty="0">
              <a:latin typeface="Cambria" pitchFamily="18" charset="0"/>
            </a:endParaRPr>
          </a:p>
        </p:txBody>
      </p:sp>
      <p:sp>
        <p:nvSpPr>
          <p:cNvPr id="10" name="5-конечная звезда 9">
            <a:hlinkClick r:id="rId2" action="ppaction://hlinksldjump"/>
          </p:cNvPr>
          <p:cNvSpPr/>
          <p:nvPr/>
        </p:nvSpPr>
        <p:spPr>
          <a:xfrm>
            <a:off x="8429652" y="6215082"/>
            <a:ext cx="500066" cy="485772"/>
          </a:xfrm>
          <a:prstGeom prst="star5">
            <a:avLst>
              <a:gd name="adj" fmla="val 20557"/>
              <a:gd name="hf" fmla="val 105146"/>
              <a:gd name="vf" fmla="val 110557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8" name="i-main-pic" descr="Картинка 77 из 6087">
            <a:hlinkClick r:id="rId3" tgtFrame="_blank"/>
          </p:cNvPr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997604" y="1556792"/>
            <a:ext cx="864096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3275856" y="3439555"/>
            <a:ext cx="3816424" cy="2786082"/>
          </a:xfrm>
          <a:prstGeom prst="round2Diag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</a:rPr>
              <a:t>ёжик</a:t>
            </a:r>
            <a:endParaRPr lang="ru-RU" sz="4400" b="1" dirty="0">
              <a:solidFill>
                <a:srgbClr val="002060"/>
              </a:solidFill>
            </a:endParaRPr>
          </a:p>
        </p:txBody>
      </p:sp>
      <p:pic>
        <p:nvPicPr>
          <p:cNvPr id="22533" name="Picture 5" descr="http://900igr.net/thumbi/literatura/CHarushin-biografija/0007-005-CHarushin-E.-KHUDOZHNIK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8CD083"/>
              </a:clrFrom>
              <a:clrTo>
                <a:srgbClr val="8CD08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4" y="-1"/>
            <a:ext cx="1760514" cy="1493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Click="0">
    <p:zo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57950" y="142852"/>
            <a:ext cx="25003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Вопрос на 20</a:t>
            </a:r>
            <a:endParaRPr lang="ru-RU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21571" y="1199364"/>
            <a:ext cx="735811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CCFF"/>
                </a:solidFill>
                <a:latin typeface="Cambria" pitchFamily="18" charset="0"/>
              </a:rPr>
              <a:t>Назовите</a:t>
            </a:r>
          </a:p>
          <a:p>
            <a:pPr algn="ctr"/>
            <a:r>
              <a:rPr lang="ru-RU" sz="4000" b="1" dirty="0" smtClean="0">
                <a:solidFill>
                  <a:srgbClr val="00CCFF"/>
                </a:solidFill>
                <a:latin typeface="Cambria" pitchFamily="18" charset="0"/>
              </a:rPr>
              <a:t> фамилию автора </a:t>
            </a:r>
          </a:p>
          <a:p>
            <a:pPr algn="ctr"/>
            <a:r>
              <a:rPr lang="ru-RU" sz="4000" b="1" dirty="0">
                <a:solidFill>
                  <a:srgbClr val="00CCFF"/>
                </a:solidFill>
                <a:latin typeface="Cambria" pitchFamily="18" charset="0"/>
              </a:rPr>
              <a:t>п</a:t>
            </a:r>
            <a:r>
              <a:rPr lang="ru-RU" sz="4000" b="1" dirty="0" smtClean="0">
                <a:solidFill>
                  <a:srgbClr val="00CCFF"/>
                </a:solidFill>
                <a:latin typeface="Cambria" pitchFamily="18" charset="0"/>
              </a:rPr>
              <a:t>роизведения.</a:t>
            </a:r>
            <a:endParaRPr lang="ru-RU" sz="4000" b="1" dirty="0">
              <a:solidFill>
                <a:srgbClr val="00CCFF"/>
              </a:solidFill>
              <a:latin typeface="Cambr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14414" y="3857628"/>
            <a:ext cx="22145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latin typeface="Cambria" pitchFamily="18" charset="0"/>
              </a:rPr>
              <a:t>Ответ:</a:t>
            </a:r>
            <a:endParaRPr lang="ru-RU" sz="3200" b="1" i="1" dirty="0">
              <a:latin typeface="Cambria" pitchFamily="18" charset="0"/>
            </a:endParaRPr>
          </a:p>
        </p:txBody>
      </p:sp>
      <p:sp>
        <p:nvSpPr>
          <p:cNvPr id="10" name="5-конечная звезда 9">
            <a:hlinkClick r:id="rId2" action="ppaction://hlinksldjump"/>
          </p:cNvPr>
          <p:cNvSpPr/>
          <p:nvPr/>
        </p:nvSpPr>
        <p:spPr>
          <a:xfrm>
            <a:off x="8429652" y="6215082"/>
            <a:ext cx="500066" cy="485772"/>
          </a:xfrm>
          <a:prstGeom prst="star5">
            <a:avLst>
              <a:gd name="adj" fmla="val 20557"/>
              <a:gd name="hf" fmla="val 105146"/>
              <a:gd name="vf" fmla="val 110557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8" name="i-main-pic" descr="Картинка 77 из 6087">
            <a:hlinkClick r:id="rId3" tgtFrame="_blank"/>
          </p:cNvPr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997604" y="1556792"/>
            <a:ext cx="864096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3275856" y="3439555"/>
            <a:ext cx="3816424" cy="2786082"/>
          </a:xfrm>
          <a:prstGeom prst="round2Diag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</a:rPr>
              <a:t>Евгений </a:t>
            </a:r>
            <a:r>
              <a:rPr lang="ru-RU" sz="4400" b="1" dirty="0" err="1" smtClean="0">
                <a:solidFill>
                  <a:srgbClr val="002060"/>
                </a:solidFill>
              </a:rPr>
              <a:t>Чарушин</a:t>
            </a:r>
            <a:endParaRPr lang="ru-RU" sz="4400" b="1" dirty="0" smtClean="0">
              <a:solidFill>
                <a:srgbClr val="002060"/>
              </a:solidFill>
            </a:endParaRPr>
          </a:p>
        </p:txBody>
      </p:sp>
      <p:pic>
        <p:nvPicPr>
          <p:cNvPr id="12" name="Picture 5" descr="http://900igr.net/thumbi/literatura/CHarushin-biografija/0007-005-CHarushin-E.-KHUDOZHNIK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8CD083"/>
              </a:clrFrom>
              <a:clrTo>
                <a:srgbClr val="8CD08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4" y="-1"/>
            <a:ext cx="1760514" cy="1493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Click="0">
    <p:zo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83726" y="142852"/>
            <a:ext cx="23745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Вопрос на 30</a:t>
            </a:r>
            <a:endParaRPr lang="ru-RU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95730" y="604517"/>
            <a:ext cx="430489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CCFF"/>
                </a:solidFill>
                <a:latin typeface="Cambria" pitchFamily="18" charset="0"/>
              </a:rPr>
              <a:t>Почему мальчики остались дома одни?</a:t>
            </a:r>
            <a:endParaRPr lang="ru-RU" sz="4000" b="1" dirty="0">
              <a:solidFill>
                <a:srgbClr val="00CCFF"/>
              </a:solidFill>
              <a:latin typeface="Cambr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00100" y="4007139"/>
            <a:ext cx="23574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latin typeface="Cambria" pitchFamily="18" charset="0"/>
              </a:rPr>
              <a:t>Ответ:</a:t>
            </a:r>
            <a:endParaRPr lang="ru-RU" sz="3200" b="1" i="1" dirty="0">
              <a:latin typeface="Cambria" pitchFamily="18" charset="0"/>
            </a:endParaRPr>
          </a:p>
        </p:txBody>
      </p:sp>
      <p:sp>
        <p:nvSpPr>
          <p:cNvPr id="11" name="5-конечная звезда 10">
            <a:hlinkClick r:id="rId2" action="ppaction://hlinksldjump"/>
          </p:cNvPr>
          <p:cNvSpPr/>
          <p:nvPr/>
        </p:nvSpPr>
        <p:spPr>
          <a:xfrm>
            <a:off x="8429652" y="6215082"/>
            <a:ext cx="500066" cy="485772"/>
          </a:xfrm>
          <a:prstGeom prst="star5">
            <a:avLst>
              <a:gd name="adj" fmla="val 20557"/>
              <a:gd name="hf" fmla="val 105146"/>
              <a:gd name="vf" fmla="val 110557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9" name="i-main-pic" descr="Картинка 77 из 6087">
            <a:hlinkClick r:id="rId3" tgtFrame="_blank"/>
          </p:cNvPr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997604" y="1556792"/>
            <a:ext cx="864096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с двумя скругленными противолежащими углами 11"/>
          <p:cNvSpPr/>
          <p:nvPr/>
        </p:nvSpPr>
        <p:spPr>
          <a:xfrm>
            <a:off x="3275856" y="3439555"/>
            <a:ext cx="3816424" cy="2786082"/>
          </a:xfrm>
          <a:prstGeom prst="round2Diag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solidFill>
                  <a:srgbClr val="002060"/>
                </a:solidFill>
              </a:rPr>
              <a:t>р</a:t>
            </a:r>
            <a:r>
              <a:rPr lang="ru-RU" sz="4400" b="1" dirty="0" smtClean="0">
                <a:solidFill>
                  <a:srgbClr val="002060"/>
                </a:solidFill>
              </a:rPr>
              <a:t>одители ушли в гости</a:t>
            </a:r>
            <a:endParaRPr lang="ru-RU" sz="4400" b="1" dirty="0">
              <a:solidFill>
                <a:srgbClr val="002060"/>
              </a:solidFill>
            </a:endParaRPr>
          </a:p>
        </p:txBody>
      </p:sp>
      <p:pic>
        <p:nvPicPr>
          <p:cNvPr id="13" name="Picture 5" descr="http://900igr.net/thumbi/literatura/CHarushin-biografija/0007-005-CHarushin-E.-KHUDOZHNIK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8CD083"/>
              </a:clrFrom>
              <a:clrTo>
                <a:srgbClr val="8CD08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4" y="-1"/>
            <a:ext cx="1760514" cy="1493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Click="0">
    <p:zo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57950" y="142852"/>
            <a:ext cx="25003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Вопрос на 40</a:t>
            </a:r>
            <a:endParaRPr lang="ru-RU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23728" y="739276"/>
            <a:ext cx="471775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00CCFF"/>
                </a:solidFill>
                <a:latin typeface="Cambria" pitchFamily="18" charset="0"/>
              </a:rPr>
              <a:t>К какому жанру относится это произведение?</a:t>
            </a:r>
            <a:endParaRPr lang="ru-RU" sz="4000" b="1" i="1" dirty="0">
              <a:solidFill>
                <a:srgbClr val="00CCFF"/>
              </a:solidFill>
              <a:latin typeface="Cambr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57224" y="3857628"/>
            <a:ext cx="22145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latin typeface="Cambria" pitchFamily="18" charset="0"/>
              </a:rPr>
              <a:t>Ответ:</a:t>
            </a:r>
            <a:endParaRPr lang="ru-RU" sz="3200" b="1" i="1" dirty="0">
              <a:latin typeface="Cambria" pitchFamily="18" charset="0"/>
            </a:endParaRPr>
          </a:p>
        </p:txBody>
      </p:sp>
      <p:sp>
        <p:nvSpPr>
          <p:cNvPr id="10" name="5-конечная звезда 9">
            <a:hlinkClick r:id="rId2" action="ppaction://hlinksldjump"/>
          </p:cNvPr>
          <p:cNvSpPr/>
          <p:nvPr/>
        </p:nvSpPr>
        <p:spPr>
          <a:xfrm>
            <a:off x="8429652" y="6215082"/>
            <a:ext cx="500066" cy="485772"/>
          </a:xfrm>
          <a:prstGeom prst="star5">
            <a:avLst>
              <a:gd name="adj" fmla="val 20557"/>
              <a:gd name="hf" fmla="val 105146"/>
              <a:gd name="vf" fmla="val 110557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8" name="i-main-pic" descr="Картинка 77 из 6087">
            <a:hlinkClick r:id="rId3" tgtFrame="_blank"/>
          </p:cNvPr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997604" y="1556792"/>
            <a:ext cx="864096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3275856" y="3439555"/>
            <a:ext cx="3816424" cy="2786082"/>
          </a:xfrm>
          <a:prstGeom prst="round2Diag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</a:rPr>
              <a:t>рассказ</a:t>
            </a:r>
            <a:endParaRPr lang="ru-RU" sz="4400" b="1" dirty="0">
              <a:solidFill>
                <a:srgbClr val="002060"/>
              </a:solidFill>
            </a:endParaRPr>
          </a:p>
        </p:txBody>
      </p:sp>
      <p:pic>
        <p:nvPicPr>
          <p:cNvPr id="12" name="Picture 5" descr="http://900igr.net/thumbi/literatura/CHarushin-biografija/0007-005-CHarushin-E.-KHUDOZHNIK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8CD083"/>
              </a:clrFrom>
              <a:clrTo>
                <a:srgbClr val="8CD08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4" y="-1"/>
            <a:ext cx="1760514" cy="1493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Click="0">
    <p:zo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57950" y="142852"/>
            <a:ext cx="25003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Вопрос на 50</a:t>
            </a:r>
            <a:endParaRPr lang="ru-RU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07711" y="746646"/>
            <a:ext cx="457716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00CCFF"/>
                </a:solidFill>
                <a:latin typeface="Cambria" pitchFamily="18" charset="0"/>
              </a:rPr>
              <a:t>Чем кормили ежа мама с папой, когда вернулись?</a:t>
            </a:r>
            <a:endParaRPr lang="ru-RU" sz="4000" b="1" i="1" dirty="0">
              <a:solidFill>
                <a:srgbClr val="00CCFF"/>
              </a:solidFill>
              <a:latin typeface="Cambr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28662" y="3929066"/>
            <a:ext cx="22860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latin typeface="Cambria" pitchFamily="18" charset="0"/>
              </a:rPr>
              <a:t>Ответ:</a:t>
            </a:r>
            <a:endParaRPr lang="ru-RU" sz="3200" b="1" i="1" dirty="0">
              <a:latin typeface="Cambria" pitchFamily="18" charset="0"/>
            </a:endParaRPr>
          </a:p>
        </p:txBody>
      </p:sp>
      <p:sp>
        <p:nvSpPr>
          <p:cNvPr id="10" name="5-конечная звезда 9">
            <a:hlinkClick r:id="rId2" action="ppaction://hlinksldjump"/>
          </p:cNvPr>
          <p:cNvSpPr/>
          <p:nvPr/>
        </p:nvSpPr>
        <p:spPr>
          <a:xfrm>
            <a:off x="8429652" y="6215082"/>
            <a:ext cx="500066" cy="485772"/>
          </a:xfrm>
          <a:prstGeom prst="star5">
            <a:avLst>
              <a:gd name="adj" fmla="val 20557"/>
              <a:gd name="hf" fmla="val 105146"/>
              <a:gd name="vf" fmla="val 110557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8" name="i-main-pic" descr="Картинка 77 из 6087">
            <a:hlinkClick r:id="rId3" tgtFrame="_blank"/>
          </p:cNvPr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997604" y="1556792"/>
            <a:ext cx="864096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3275856" y="3439555"/>
            <a:ext cx="3816424" cy="2786082"/>
          </a:xfrm>
          <a:prstGeom prst="round2Diag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solidFill>
                  <a:srgbClr val="002060"/>
                </a:solidFill>
              </a:rPr>
              <a:t>м</a:t>
            </a:r>
            <a:r>
              <a:rPr lang="ru-RU" sz="4400" b="1" dirty="0" smtClean="0">
                <a:solidFill>
                  <a:srgbClr val="002060"/>
                </a:solidFill>
              </a:rPr>
              <a:t>олоком </a:t>
            </a:r>
          </a:p>
          <a:p>
            <a:pPr algn="ctr"/>
            <a:r>
              <a:rPr lang="ru-RU" sz="4400" b="1" dirty="0" smtClean="0">
                <a:solidFill>
                  <a:srgbClr val="002060"/>
                </a:solidFill>
              </a:rPr>
              <a:t>и мясом</a:t>
            </a:r>
            <a:endParaRPr lang="ru-RU" sz="4400" b="1" dirty="0">
              <a:solidFill>
                <a:srgbClr val="002060"/>
              </a:solidFill>
            </a:endParaRPr>
          </a:p>
        </p:txBody>
      </p:sp>
      <p:pic>
        <p:nvPicPr>
          <p:cNvPr id="12" name="Picture 5" descr="http://900igr.net/thumbi/literatura/CHarushin-biografija/0007-005-CHarushin-E.-KHUDOZHNIK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8CD083"/>
              </a:clrFrom>
              <a:clrTo>
                <a:srgbClr val="8CD08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4" y="-1"/>
            <a:ext cx="1760514" cy="1493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Click="0">
    <p:zo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516216" y="142852"/>
            <a:ext cx="24135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Вопрос на 10</a:t>
            </a:r>
            <a:endParaRPr lang="ru-RU" sz="2400" b="1" i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39752" y="752455"/>
            <a:ext cx="526665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Cambria" pitchFamily="18" charset="0"/>
              </a:rPr>
              <a:t>Назовите фамилию автора произведения.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79983" y="4259518"/>
            <a:ext cx="19831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latin typeface="Cambria" pitchFamily="18" charset="0"/>
              </a:rPr>
              <a:t>Ответ:</a:t>
            </a:r>
            <a:endParaRPr lang="ru-RU" sz="3200" b="1" i="1" dirty="0">
              <a:latin typeface="Cambria" pitchFamily="18" charset="0"/>
            </a:endParaRPr>
          </a:p>
        </p:txBody>
      </p:sp>
      <p:sp>
        <p:nvSpPr>
          <p:cNvPr id="11" name="5-конечная звезда 10">
            <a:hlinkClick r:id="rId2" action="ppaction://hlinksldjump"/>
          </p:cNvPr>
          <p:cNvSpPr/>
          <p:nvPr/>
        </p:nvSpPr>
        <p:spPr>
          <a:xfrm>
            <a:off x="8429652" y="6215082"/>
            <a:ext cx="500066" cy="485772"/>
          </a:xfrm>
          <a:prstGeom prst="star5">
            <a:avLst>
              <a:gd name="adj" fmla="val 20557"/>
              <a:gd name="hf" fmla="val 105146"/>
              <a:gd name="vf" fmla="val 110557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13" name="i-main-pic" descr="Картинка 77 из 6087">
            <a:hlinkClick r:id="rId3" tgtFrame="_blank"/>
          </p:cNvPr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997604" y="1556792"/>
            <a:ext cx="864096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 descr="http://vsedz.ru/images/m-prishvin-rebjata-i-utjata_1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208" y="0"/>
            <a:ext cx="1907704" cy="1504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Прямоугольник с двумя скругленными противолежащими углами 14"/>
          <p:cNvSpPr/>
          <p:nvPr/>
        </p:nvSpPr>
        <p:spPr>
          <a:xfrm>
            <a:off x="3304389" y="3463828"/>
            <a:ext cx="3816424" cy="2786082"/>
          </a:xfrm>
          <a:prstGeom prst="round2Diag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</a:rPr>
              <a:t>Михаил Пришвин</a:t>
            </a:r>
            <a:endParaRPr lang="ru-RU" sz="4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med" advClick="0">
    <p:zo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588224" y="142852"/>
            <a:ext cx="23414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Вопрос на 20</a:t>
            </a:r>
            <a:endParaRPr lang="ru-RU" sz="2400" b="1" i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67744" y="836712"/>
            <a:ext cx="479432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Cambria" pitchFamily="18" charset="0"/>
              </a:rPr>
              <a:t>Как называют дикую уточку, в произведении?</a:t>
            </a:r>
            <a:endParaRPr lang="ru-RU" sz="4000" b="1" dirty="0">
              <a:solidFill>
                <a:srgbClr val="FF0000"/>
              </a:solidFill>
              <a:latin typeface="Cambria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15616" y="4084740"/>
            <a:ext cx="18528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latin typeface="Cambria" pitchFamily="18" charset="0"/>
              </a:rPr>
              <a:t>Ответ:</a:t>
            </a:r>
            <a:endParaRPr lang="ru-RU" sz="4400" b="1" i="1" u="sng" dirty="0">
              <a:latin typeface="Cambria" pitchFamily="18" charset="0"/>
            </a:endParaRPr>
          </a:p>
        </p:txBody>
      </p:sp>
      <p:sp>
        <p:nvSpPr>
          <p:cNvPr id="11" name="5-конечная звезда 10">
            <a:hlinkClick r:id="rId2" action="ppaction://hlinksldjump"/>
          </p:cNvPr>
          <p:cNvSpPr/>
          <p:nvPr/>
        </p:nvSpPr>
        <p:spPr>
          <a:xfrm>
            <a:off x="8429652" y="6215082"/>
            <a:ext cx="500066" cy="485772"/>
          </a:xfrm>
          <a:prstGeom prst="star5">
            <a:avLst>
              <a:gd name="adj" fmla="val 20557"/>
              <a:gd name="hf" fmla="val 105146"/>
              <a:gd name="vf" fmla="val 110557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12" name="i-main-pic" descr="Картинка 77 из 6087">
            <a:hlinkClick r:id="rId3" tgtFrame="_blank"/>
          </p:cNvPr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997604" y="1556792"/>
            <a:ext cx="864096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 descr="http://vsedz.ru/images/m-prishvin-rebjata-i-utjata_1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208" y="0"/>
            <a:ext cx="1907704" cy="1504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Прямоугольник с двумя скругленными противолежащими углами 13"/>
          <p:cNvSpPr/>
          <p:nvPr/>
        </p:nvSpPr>
        <p:spPr>
          <a:xfrm>
            <a:off x="3275856" y="3445701"/>
            <a:ext cx="3816424" cy="2786082"/>
          </a:xfrm>
          <a:prstGeom prst="round2Diag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solidFill>
                  <a:srgbClr val="002060"/>
                </a:solidFill>
              </a:rPr>
              <a:t>ч</a:t>
            </a:r>
            <a:r>
              <a:rPr lang="ru-RU" sz="4400" b="1" dirty="0" smtClean="0">
                <a:solidFill>
                  <a:srgbClr val="002060"/>
                </a:solidFill>
              </a:rPr>
              <a:t>ирок-свистунок</a:t>
            </a:r>
            <a:endParaRPr lang="ru-RU" sz="4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med" advClick="0">
    <p:zo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7455771"/>
              </p:ext>
            </p:extLst>
          </p:nvPr>
        </p:nvGraphicFramePr>
        <p:xfrm>
          <a:off x="251521" y="260649"/>
          <a:ext cx="8640959" cy="6336705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2430260"/>
                <a:gridCol w="1282650"/>
                <a:gridCol w="1215144"/>
                <a:gridCol w="1282650"/>
                <a:gridCol w="1282650"/>
                <a:gridCol w="1147605"/>
              </a:tblGrid>
              <a:tr h="952194">
                <a:tc>
                  <a:txBody>
                    <a:bodyPr/>
                    <a:lstStyle/>
                    <a:p>
                      <a:pPr algn="ctr"/>
                      <a:r>
                        <a:rPr lang="ru-RU" sz="2400" b="1" i="0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Музыкант</a:t>
                      </a:r>
                      <a:endParaRPr lang="ru-RU" sz="2400" b="1" i="1" dirty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u="non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2" action="ppaction://hlinksldjump"/>
                        </a:rPr>
                        <a:t>10</a:t>
                      </a:r>
                      <a:endParaRPr lang="ru-RU" sz="2400" b="1" i="1" u="none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u="non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3" action="ppaction://hlinksldjump"/>
                        </a:rPr>
                        <a:t>20</a:t>
                      </a:r>
                      <a:endParaRPr lang="ru-RU" sz="2400" b="1" i="1" u="none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i="1" u="non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4" action="ppaction://hlinksldjump"/>
                        </a:rPr>
                        <a:t>30</a:t>
                      </a:r>
                      <a:endParaRPr lang="ru-RU" sz="2400" b="1" i="1" u="none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u="non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5" action="ppaction://hlinksldjump"/>
                        </a:rPr>
                        <a:t>40</a:t>
                      </a:r>
                      <a:endParaRPr lang="ru-RU" sz="2400" b="1" i="1" u="none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u="non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6" action="ppaction://hlinksldjump"/>
                        </a:rPr>
                        <a:t>50</a:t>
                      </a:r>
                      <a:endParaRPr lang="ru-RU" sz="2400" b="1" i="1" u="none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027008">
                <a:tc>
                  <a:txBody>
                    <a:bodyPr/>
                    <a:lstStyle/>
                    <a:p>
                      <a:pPr algn="ctr"/>
                      <a:r>
                        <a:rPr lang="ru-RU" sz="2400" b="1" i="0" dirty="0" smtClean="0">
                          <a:solidFill>
                            <a:srgbClr val="CC66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Храбрый</a:t>
                      </a:r>
                      <a:r>
                        <a:rPr lang="ru-RU" sz="2400" b="1" i="0" baseline="0" dirty="0" smtClean="0">
                          <a:solidFill>
                            <a:srgbClr val="CC66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утёнок</a:t>
                      </a:r>
                      <a:endParaRPr lang="ru-RU" sz="2400" b="1" i="1" dirty="0">
                        <a:solidFill>
                          <a:srgbClr val="CC66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u="non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7" action="ppaction://hlinksldjump"/>
                        </a:rPr>
                        <a:t>10</a:t>
                      </a:r>
                      <a:endParaRPr lang="ru-RU" sz="2400" b="1" i="1" u="none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u="non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8" action="ppaction://hlinksldjump"/>
                        </a:rPr>
                        <a:t>20</a:t>
                      </a:r>
                      <a:endParaRPr lang="ru-RU" sz="2400" b="1" i="1" u="none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i="1" u="non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9" action="ppaction://hlinksldjump"/>
                        </a:rPr>
                        <a:t>30</a:t>
                      </a:r>
                      <a:endParaRPr lang="ru-RU" sz="2400" b="1" i="1" u="none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u="non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10" action="ppaction://hlinksldjump"/>
                        </a:rPr>
                        <a:t>40</a:t>
                      </a:r>
                      <a:endParaRPr lang="ru-RU" sz="2400" b="1" i="1" u="none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u="non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11" action="ppaction://hlinksldjump"/>
                        </a:rPr>
                        <a:t>50</a:t>
                      </a:r>
                      <a:endParaRPr lang="ru-RU" sz="2400" b="1" i="1" u="none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137515">
                <a:tc>
                  <a:txBody>
                    <a:bodyPr/>
                    <a:lstStyle/>
                    <a:p>
                      <a:pPr algn="ctr"/>
                      <a:r>
                        <a:rPr lang="ru-RU" sz="2400" b="1" i="0" dirty="0" smtClean="0">
                          <a:solidFill>
                            <a:srgbClr val="00B0F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Страшный</a:t>
                      </a:r>
                      <a:r>
                        <a:rPr lang="ru-RU" sz="2400" b="1" i="0" baseline="0" dirty="0" smtClean="0">
                          <a:solidFill>
                            <a:srgbClr val="00B0F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рассказ</a:t>
                      </a:r>
                      <a:endParaRPr lang="ru-RU" sz="2400" b="1" i="1" dirty="0">
                        <a:solidFill>
                          <a:srgbClr val="00B0F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u="non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12" action="ppaction://hlinksldjump"/>
                        </a:rPr>
                        <a:t>10</a:t>
                      </a:r>
                      <a:endParaRPr lang="ru-RU" sz="2400" b="1" i="1" u="none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u="non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13" action="ppaction://hlinksldjump"/>
                        </a:rPr>
                        <a:t>20</a:t>
                      </a:r>
                      <a:endParaRPr lang="ru-RU" sz="2400" b="1" i="1" u="none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i="1" u="non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14" action="ppaction://hlinksldjump"/>
                        </a:rPr>
                        <a:t>30</a:t>
                      </a:r>
                      <a:endParaRPr lang="ru-RU" sz="2400" b="1" i="1" u="none" dirty="0" smtClean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u="non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15" action="ppaction://hlinksldjump"/>
                        </a:rPr>
                        <a:t>40</a:t>
                      </a:r>
                      <a:endParaRPr lang="ru-RU" sz="2400" b="1" i="1" u="none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u="non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16" action="ppaction://hlinksldjump"/>
                        </a:rPr>
                        <a:t>50</a:t>
                      </a:r>
                      <a:endParaRPr lang="ru-RU" sz="2400" b="1" i="1" u="none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027008"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Ребята</a:t>
                      </a:r>
                      <a:r>
                        <a:rPr lang="ru-RU" sz="2400" b="1" i="1" baseline="0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и утята</a:t>
                      </a:r>
                      <a:endParaRPr lang="ru-RU" sz="2400" b="1" i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u="non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17" action="ppaction://hlinksldjump"/>
                        </a:rPr>
                        <a:t>10</a:t>
                      </a:r>
                      <a:endParaRPr lang="ru-RU" sz="2400" b="1" i="1" u="none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u="non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18" action="ppaction://hlinksldjump"/>
                        </a:rPr>
                        <a:t>20</a:t>
                      </a:r>
                      <a:endParaRPr lang="ru-RU" sz="2400" b="1" i="1" u="none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i="1" u="non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19" action="ppaction://hlinksldjump"/>
                        </a:rPr>
                        <a:t>30</a:t>
                      </a:r>
                      <a:endParaRPr lang="ru-RU" sz="2400" b="1" i="1" u="none" dirty="0" smtClean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u="non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20" action="ppaction://hlinksldjump"/>
                        </a:rPr>
                        <a:t>40</a:t>
                      </a:r>
                      <a:endParaRPr lang="ru-RU" sz="2400" b="1" i="1" u="none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u="non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21" action="ppaction://hlinksldjump"/>
                        </a:rPr>
                        <a:t>50</a:t>
                      </a:r>
                      <a:endParaRPr lang="ru-RU" sz="2400" b="1" i="1" u="none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135278">
                <a:tc>
                  <a:txBody>
                    <a:bodyPr/>
                    <a:lstStyle/>
                    <a:p>
                      <a:pPr algn="ctr"/>
                      <a:r>
                        <a:rPr lang="ru-RU" sz="2400" b="1" i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Сова</a:t>
                      </a:r>
                      <a:endParaRPr lang="ru-RU" sz="2400" b="1" i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u="non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22" action="ppaction://hlinksldjump"/>
                        </a:rPr>
                        <a:t>10</a:t>
                      </a:r>
                      <a:endParaRPr lang="ru-RU" sz="2400" b="1" i="1" u="none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u="non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23" action="ppaction://hlinksldjump"/>
                        </a:rPr>
                        <a:t>20</a:t>
                      </a:r>
                      <a:endParaRPr lang="ru-RU" sz="2400" b="1" i="1" u="none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i="1" u="non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24" action="ppaction://hlinksldjump"/>
                        </a:rPr>
                        <a:t>30</a:t>
                      </a:r>
                      <a:endParaRPr lang="ru-RU" sz="2400" b="1" i="1" u="none" dirty="0" smtClean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u="non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25" action="ppaction://hlinksldjump"/>
                        </a:rPr>
                        <a:t>40</a:t>
                      </a:r>
                      <a:endParaRPr lang="ru-RU" sz="2400" b="1" i="1" u="none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u="non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26" action="ppaction://hlinksldjump"/>
                        </a:rPr>
                        <a:t>50</a:t>
                      </a:r>
                      <a:endParaRPr lang="ru-RU" sz="2400" b="1" i="1" u="none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057702"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rgbClr val="00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Чёрный ящик</a:t>
                      </a:r>
                      <a:endParaRPr lang="ru-RU" sz="2400" b="1" i="1" dirty="0">
                        <a:solidFill>
                          <a:srgbClr val="00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u="non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27" action="ppaction://hlinksldjump"/>
                        </a:rPr>
                        <a:t>10</a:t>
                      </a:r>
                      <a:endParaRPr lang="ru-RU" sz="2400" b="1" i="1" u="none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u="non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28" action="ppaction://hlinksldjump"/>
                        </a:rPr>
                        <a:t>20</a:t>
                      </a:r>
                      <a:endParaRPr lang="ru-RU" sz="2400" b="1" i="1" u="none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i="1" u="non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29" action="ppaction://hlinksldjump"/>
                        </a:rPr>
                        <a:t>30</a:t>
                      </a:r>
                      <a:endParaRPr lang="ru-RU" sz="2400" b="1" i="1" u="none" dirty="0" smtClean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u="non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30" action="ppaction://hlinksldjump"/>
                        </a:rPr>
                        <a:t>40</a:t>
                      </a:r>
                      <a:endParaRPr lang="ru-RU" sz="2400" b="1" i="1" u="none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u="non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31" action="ppaction://hlinksldjump"/>
                        </a:rPr>
                        <a:t>50</a:t>
                      </a:r>
                      <a:endParaRPr lang="ru-RU" sz="2400" b="1" i="1" u="none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 advClick="0">
    <p:zo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588224" y="142852"/>
            <a:ext cx="23414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Вопрос на 30</a:t>
            </a:r>
            <a:endParaRPr lang="ru-RU" sz="2400" b="1" i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23728" y="373683"/>
            <a:ext cx="5419219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Cambria" pitchFamily="18" charset="0"/>
              </a:rPr>
              <a:t>Что кричали мальчики </a:t>
            </a:r>
          </a:p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Cambria" pitchFamily="18" charset="0"/>
              </a:rPr>
              <a:t>утятам вслед, </a:t>
            </a:r>
          </a:p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Cambria" pitchFamily="18" charset="0"/>
              </a:rPr>
              <a:t>махав   </a:t>
            </a:r>
          </a:p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Cambria" pitchFamily="18" charset="0"/>
              </a:rPr>
              <a:t>шапками?</a:t>
            </a:r>
            <a:endParaRPr lang="ru-RU" sz="4000" b="1" dirty="0">
              <a:solidFill>
                <a:srgbClr val="FF0000"/>
              </a:solidFill>
              <a:latin typeface="Cambri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27584" y="4117397"/>
            <a:ext cx="19843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latin typeface="Cambria" pitchFamily="18" charset="0"/>
              </a:rPr>
              <a:t>Ответ: </a:t>
            </a:r>
          </a:p>
        </p:txBody>
      </p:sp>
      <p:sp>
        <p:nvSpPr>
          <p:cNvPr id="10" name="5-конечная звезда 9">
            <a:hlinkClick r:id="rId2" action="ppaction://hlinksldjump"/>
          </p:cNvPr>
          <p:cNvSpPr/>
          <p:nvPr/>
        </p:nvSpPr>
        <p:spPr>
          <a:xfrm>
            <a:off x="8429652" y="6215082"/>
            <a:ext cx="500066" cy="485772"/>
          </a:xfrm>
          <a:prstGeom prst="star5">
            <a:avLst>
              <a:gd name="adj" fmla="val 20557"/>
              <a:gd name="hf" fmla="val 105146"/>
              <a:gd name="vf" fmla="val 110557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13" name="i-main-pic" descr="Картинка 77 из 6087">
            <a:hlinkClick r:id="rId3" tgtFrame="_blank"/>
          </p:cNvPr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997604" y="1556792"/>
            <a:ext cx="864096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 descr="http://vsedz.ru/images/m-prishvin-rebjata-i-utjata_1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208" y="0"/>
            <a:ext cx="1907704" cy="1504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Прямоугольник с двумя скругленными противолежащими углами 14"/>
          <p:cNvSpPr/>
          <p:nvPr/>
        </p:nvSpPr>
        <p:spPr>
          <a:xfrm>
            <a:off x="3275856" y="3568382"/>
            <a:ext cx="3816424" cy="2786082"/>
          </a:xfrm>
          <a:prstGeom prst="round2Diag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</a:rPr>
              <a:t>До свидания, утята!</a:t>
            </a:r>
            <a:endParaRPr lang="ru-RU" sz="4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med" advClick="0">
    <p:zo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588224" y="142852"/>
            <a:ext cx="23414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Вопрос на </a:t>
            </a:r>
            <a:r>
              <a:rPr lang="en-US" sz="2400" b="1" i="1" dirty="0" smtClean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r>
              <a:rPr lang="ru-RU" sz="2400" b="1" i="1" dirty="0" smtClean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</a:t>
            </a:r>
            <a:endParaRPr lang="ru-RU" sz="2400" b="1" i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20279" y="604517"/>
            <a:ext cx="489654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Cambria" pitchFamily="18" charset="0"/>
              </a:rPr>
              <a:t>Какое расстояние нужно было преодолеть утке с утятами? </a:t>
            </a:r>
            <a:endParaRPr lang="ru-RU" sz="4000" b="1" dirty="0">
              <a:solidFill>
                <a:srgbClr val="FF0000"/>
              </a:solidFill>
              <a:latin typeface="Cambria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59632" y="4005064"/>
            <a:ext cx="19968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atin typeface="Cambria" pitchFamily="18" charset="0"/>
              </a:rPr>
              <a:t>Ответ:</a:t>
            </a:r>
            <a:endParaRPr lang="ru-RU" sz="4800" b="1" i="1" dirty="0">
              <a:latin typeface="Cambria" pitchFamily="18" charset="0"/>
            </a:endParaRPr>
          </a:p>
        </p:txBody>
      </p:sp>
      <p:sp>
        <p:nvSpPr>
          <p:cNvPr id="12" name="5-конечная звезда 11">
            <a:hlinkClick r:id="rId2" action="ppaction://hlinksldjump"/>
          </p:cNvPr>
          <p:cNvSpPr/>
          <p:nvPr/>
        </p:nvSpPr>
        <p:spPr>
          <a:xfrm>
            <a:off x="8429652" y="6215082"/>
            <a:ext cx="500066" cy="485772"/>
          </a:xfrm>
          <a:prstGeom prst="star5">
            <a:avLst>
              <a:gd name="adj" fmla="val 20557"/>
              <a:gd name="hf" fmla="val 105146"/>
              <a:gd name="vf" fmla="val 110557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10" name="i-main-pic" descr="Картинка 77 из 6087">
            <a:hlinkClick r:id="rId3" tgtFrame="_blank"/>
          </p:cNvPr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997604" y="1556792"/>
            <a:ext cx="864096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 descr="http://vsedz.ru/images/m-prishvin-rebjata-i-utjata_1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208" y="0"/>
            <a:ext cx="1907704" cy="1504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Прямоугольник с двумя скругленными противолежащими углами 13"/>
          <p:cNvSpPr/>
          <p:nvPr/>
        </p:nvSpPr>
        <p:spPr>
          <a:xfrm>
            <a:off x="3707904" y="3622752"/>
            <a:ext cx="3816424" cy="2786082"/>
          </a:xfrm>
          <a:prstGeom prst="round2Diag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</a:rPr>
              <a:t>3 версты </a:t>
            </a:r>
            <a:r>
              <a:rPr lang="ru-RU" sz="3600" b="1" dirty="0" smtClean="0">
                <a:solidFill>
                  <a:srgbClr val="002060"/>
                </a:solidFill>
              </a:rPr>
              <a:t>(чуть больше 3 км)</a:t>
            </a:r>
            <a:endParaRPr lang="ru-RU" sz="36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med" advClick="0">
    <p:zo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516216" y="142852"/>
            <a:ext cx="24135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Вопрос на  </a:t>
            </a:r>
            <a:r>
              <a:rPr lang="en-US" sz="2400" b="1" i="1" dirty="0" smtClean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  <a:r>
              <a:rPr lang="ru-RU" sz="2400" b="1" i="1" dirty="0" smtClean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</a:t>
            </a:r>
            <a:endParaRPr lang="ru-RU" sz="2400" b="1" i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38331" y="604517"/>
            <a:ext cx="421427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Cambria" pitchFamily="18" charset="0"/>
              </a:rPr>
              <a:t>Зачем мальчишки хотели поймать утят?</a:t>
            </a:r>
            <a:endParaRPr lang="ru-RU" sz="4000" b="1" dirty="0">
              <a:solidFill>
                <a:srgbClr val="FF0000"/>
              </a:solidFill>
              <a:latin typeface="Cambri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65146" y="4024330"/>
            <a:ext cx="19162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atin typeface="Cambria" pitchFamily="18" charset="0"/>
              </a:rPr>
              <a:t>Ответ:</a:t>
            </a:r>
            <a:endParaRPr lang="ru-RU" sz="4400" b="1" i="1" u="sng" dirty="0">
              <a:latin typeface="Cambria" pitchFamily="18" charset="0"/>
            </a:endParaRPr>
          </a:p>
        </p:txBody>
      </p:sp>
      <p:sp>
        <p:nvSpPr>
          <p:cNvPr id="10" name="5-конечная звезда 9">
            <a:hlinkClick r:id="rId2" action="ppaction://hlinksldjump"/>
          </p:cNvPr>
          <p:cNvSpPr/>
          <p:nvPr/>
        </p:nvSpPr>
        <p:spPr>
          <a:xfrm>
            <a:off x="8429652" y="6215082"/>
            <a:ext cx="500066" cy="485772"/>
          </a:xfrm>
          <a:prstGeom prst="star5">
            <a:avLst>
              <a:gd name="adj" fmla="val 20557"/>
              <a:gd name="hf" fmla="val 105146"/>
              <a:gd name="vf" fmla="val 110557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11" name="i-main-pic" descr="Картинка 77 из 6087">
            <a:hlinkClick r:id="rId3" tgtFrame="_blank"/>
          </p:cNvPr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997604" y="1556792"/>
            <a:ext cx="864096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 descr="http://vsedz.ru/images/m-prishvin-rebjata-i-utjata_1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294" y="51882"/>
            <a:ext cx="1907704" cy="1504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с двумя скругленными противолежащими углами 11"/>
          <p:cNvSpPr/>
          <p:nvPr/>
        </p:nvSpPr>
        <p:spPr>
          <a:xfrm>
            <a:off x="3275856" y="3426431"/>
            <a:ext cx="3816424" cy="2786082"/>
          </a:xfrm>
          <a:prstGeom prst="round2Diag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</a:rPr>
              <a:t>…просто так, для забавы…</a:t>
            </a:r>
            <a:endParaRPr lang="ru-RU" sz="4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med" advClick="0">
    <p:zo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357950" y="142852"/>
            <a:ext cx="2571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Вопрос на 10</a:t>
            </a:r>
            <a:endParaRPr lang="ru-RU" sz="24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95736" y="1052736"/>
            <a:ext cx="468051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FF00"/>
                </a:solidFill>
                <a:latin typeface="Cambria" pitchFamily="18" charset="0"/>
              </a:rPr>
              <a:t>Назовите</a:t>
            </a:r>
          </a:p>
          <a:p>
            <a:pPr algn="ctr"/>
            <a:r>
              <a:rPr lang="ru-RU" sz="4000" b="1" dirty="0">
                <a:solidFill>
                  <a:srgbClr val="FFFF00"/>
                </a:solidFill>
                <a:latin typeface="Cambria" pitchFamily="18" charset="0"/>
              </a:rPr>
              <a:t> </a:t>
            </a:r>
            <a:r>
              <a:rPr lang="ru-RU" sz="4000" b="1" dirty="0" smtClean="0">
                <a:solidFill>
                  <a:srgbClr val="FFFF00"/>
                </a:solidFill>
                <a:latin typeface="Cambria" pitchFamily="18" charset="0"/>
              </a:rPr>
              <a:t>главных героев </a:t>
            </a:r>
          </a:p>
          <a:p>
            <a:pPr algn="ctr"/>
            <a:r>
              <a:rPr lang="ru-RU" sz="4000" b="1" dirty="0">
                <a:solidFill>
                  <a:srgbClr val="FFFF00"/>
                </a:solidFill>
                <a:latin typeface="Cambria" pitchFamily="18" charset="0"/>
              </a:rPr>
              <a:t>р</a:t>
            </a:r>
            <a:r>
              <a:rPr lang="ru-RU" sz="4000" b="1" dirty="0" smtClean="0">
                <a:solidFill>
                  <a:srgbClr val="FFFF00"/>
                </a:solidFill>
                <a:latin typeface="Cambria" pitchFamily="18" charset="0"/>
              </a:rPr>
              <a:t>ассказа.</a:t>
            </a:r>
            <a:endParaRPr lang="ru-RU" sz="4000" b="1" dirty="0">
              <a:solidFill>
                <a:srgbClr val="FFFF00"/>
              </a:solidFill>
              <a:latin typeface="Cambria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15616" y="3789040"/>
            <a:ext cx="24482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latin typeface="Cambria" pitchFamily="18" charset="0"/>
              </a:rPr>
              <a:t>Ответ:</a:t>
            </a:r>
            <a:endParaRPr lang="ru-RU" sz="4400" b="1" i="1" u="sng" dirty="0">
              <a:latin typeface="Cambria" pitchFamily="18" charset="0"/>
            </a:endParaRPr>
          </a:p>
        </p:txBody>
      </p:sp>
      <p:sp>
        <p:nvSpPr>
          <p:cNvPr id="12" name="5-конечная звезда 11">
            <a:hlinkClick r:id="rId2" action="ppaction://hlinksldjump"/>
          </p:cNvPr>
          <p:cNvSpPr/>
          <p:nvPr/>
        </p:nvSpPr>
        <p:spPr>
          <a:xfrm>
            <a:off x="8429652" y="6215082"/>
            <a:ext cx="500066" cy="485772"/>
          </a:xfrm>
          <a:prstGeom prst="star5">
            <a:avLst>
              <a:gd name="adj" fmla="val 20557"/>
              <a:gd name="hf" fmla="val 105146"/>
              <a:gd name="vf" fmla="val 110557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13" name="i-main-pic" descr="Картинка 77 из 6087">
            <a:hlinkClick r:id="rId3" tgtFrame="_blank"/>
          </p:cNvPr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997604" y="1556792"/>
            <a:ext cx="864096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Прямоугольник с двумя скругленными противолежащими углами 13"/>
          <p:cNvSpPr/>
          <p:nvPr/>
        </p:nvSpPr>
        <p:spPr>
          <a:xfrm>
            <a:off x="3275856" y="3439555"/>
            <a:ext cx="3816424" cy="2786082"/>
          </a:xfrm>
          <a:prstGeom prst="round2Diag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</a:rPr>
              <a:t>Сова, старик</a:t>
            </a:r>
            <a:endParaRPr lang="ru-RU" sz="4400" b="1" dirty="0">
              <a:solidFill>
                <a:srgbClr val="002060"/>
              </a:solidFill>
            </a:endParaRPr>
          </a:p>
        </p:txBody>
      </p:sp>
      <p:pic>
        <p:nvPicPr>
          <p:cNvPr id="17410" name="Picture 2" descr="http://cs301609.vk.me/g5023363/a_e3ea5889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48" y="2704"/>
            <a:ext cx="1581849" cy="1874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Click="0">
    <p:zo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500826" y="142852"/>
            <a:ext cx="24288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Вопрос на 20</a:t>
            </a:r>
            <a:endParaRPr lang="ru-RU" sz="24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35696" y="1196753"/>
            <a:ext cx="532859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FF00"/>
                </a:solidFill>
                <a:latin typeface="Cambria" pitchFamily="18" charset="0"/>
              </a:rPr>
              <a:t>Назовите </a:t>
            </a:r>
          </a:p>
          <a:p>
            <a:pPr algn="ctr"/>
            <a:r>
              <a:rPr lang="ru-RU" sz="4000" b="1" dirty="0" smtClean="0">
                <a:solidFill>
                  <a:srgbClr val="FFFF00"/>
                </a:solidFill>
                <a:latin typeface="Cambria" pitchFamily="18" charset="0"/>
              </a:rPr>
              <a:t>автора </a:t>
            </a:r>
          </a:p>
          <a:p>
            <a:pPr algn="ctr"/>
            <a:r>
              <a:rPr lang="ru-RU" sz="4000" b="1" dirty="0" smtClean="0">
                <a:solidFill>
                  <a:srgbClr val="FFFF00"/>
                </a:solidFill>
                <a:latin typeface="Cambria" pitchFamily="18" charset="0"/>
              </a:rPr>
              <a:t>произведения.</a:t>
            </a:r>
            <a:endParaRPr lang="ru-RU" sz="4000" b="1" dirty="0">
              <a:solidFill>
                <a:srgbClr val="FFFF00"/>
              </a:solidFill>
              <a:latin typeface="Cambria" pitchFamily="18" charset="0"/>
            </a:endParaRPr>
          </a:p>
        </p:txBody>
      </p:sp>
      <p:sp>
        <p:nvSpPr>
          <p:cNvPr id="10" name="5-конечная звезда 9">
            <a:hlinkClick r:id="rId2" action="ppaction://hlinksldjump"/>
          </p:cNvPr>
          <p:cNvSpPr/>
          <p:nvPr/>
        </p:nvSpPr>
        <p:spPr>
          <a:xfrm>
            <a:off x="8429652" y="6215082"/>
            <a:ext cx="500066" cy="485772"/>
          </a:xfrm>
          <a:prstGeom prst="star5">
            <a:avLst>
              <a:gd name="adj" fmla="val 20557"/>
              <a:gd name="hf" fmla="val 105146"/>
              <a:gd name="vf" fmla="val 110557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19672" y="4221088"/>
            <a:ext cx="19442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latin typeface="Cambria" pitchFamily="18" charset="0"/>
              </a:rPr>
              <a:t>Ответ:</a:t>
            </a:r>
            <a:endParaRPr lang="ru-RU" sz="4400" b="1" i="1" u="sng" dirty="0">
              <a:latin typeface="Cambria" pitchFamily="18" charset="0"/>
            </a:endParaRPr>
          </a:p>
        </p:txBody>
      </p:sp>
      <p:pic>
        <p:nvPicPr>
          <p:cNvPr id="11" name="i-main-pic" descr="Картинка 77 из 6087">
            <a:hlinkClick r:id="rId3" tgtFrame="_blank"/>
          </p:cNvPr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997604" y="908720"/>
            <a:ext cx="864096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с двумя скругленными противолежащими углами 11"/>
          <p:cNvSpPr/>
          <p:nvPr/>
        </p:nvSpPr>
        <p:spPr>
          <a:xfrm>
            <a:off x="3419872" y="3439555"/>
            <a:ext cx="3816424" cy="2786082"/>
          </a:xfrm>
          <a:prstGeom prst="round2Diag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</a:rPr>
              <a:t>Виталий Бианки</a:t>
            </a:r>
            <a:endParaRPr lang="ru-RU" sz="4400" b="1" dirty="0">
              <a:solidFill>
                <a:srgbClr val="002060"/>
              </a:solidFill>
            </a:endParaRPr>
          </a:p>
        </p:txBody>
      </p:sp>
      <p:pic>
        <p:nvPicPr>
          <p:cNvPr id="13" name="Picture 2" descr="http://cs301609.vk.me/g5023363/a_e3ea5889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48" y="2704"/>
            <a:ext cx="1493765" cy="1770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Click="0">
    <p:zo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57950" y="142852"/>
            <a:ext cx="2571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Вопрос на 30</a:t>
            </a:r>
            <a:endParaRPr lang="ru-RU" sz="24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5-конечная звезда 8">
            <a:hlinkClick r:id="rId2" action="ppaction://hlinksldjump"/>
          </p:cNvPr>
          <p:cNvSpPr/>
          <p:nvPr/>
        </p:nvSpPr>
        <p:spPr>
          <a:xfrm>
            <a:off x="8429652" y="6215082"/>
            <a:ext cx="500066" cy="485772"/>
          </a:xfrm>
          <a:prstGeom prst="star5">
            <a:avLst>
              <a:gd name="adj" fmla="val 20557"/>
              <a:gd name="hf" fmla="val 105146"/>
              <a:gd name="vf" fmla="val 110557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39752" y="1052736"/>
            <a:ext cx="46805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FF00"/>
                </a:solidFill>
                <a:latin typeface="Cambria" pitchFamily="18" charset="0"/>
              </a:rPr>
              <a:t>Какое растение росло на лугу у старика?</a:t>
            </a:r>
            <a:endParaRPr lang="ru-RU" sz="4000" b="1" dirty="0">
              <a:solidFill>
                <a:srgbClr val="FFFF00"/>
              </a:solidFill>
              <a:latin typeface="Cambria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87624" y="4437112"/>
            <a:ext cx="18722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latin typeface="Cambria" pitchFamily="18" charset="0"/>
              </a:rPr>
              <a:t>Ответ:</a:t>
            </a:r>
            <a:endParaRPr lang="ru-RU" sz="4400" b="1" i="1" u="sng" dirty="0">
              <a:latin typeface="Cambria" pitchFamily="18" charset="0"/>
            </a:endParaRPr>
          </a:p>
        </p:txBody>
      </p:sp>
      <p:pic>
        <p:nvPicPr>
          <p:cNvPr id="13" name="i-main-pic" descr="Картинка 77 из 6087">
            <a:hlinkClick r:id="rId3" tgtFrame="_blank"/>
          </p:cNvPr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997604" y="1556792"/>
            <a:ext cx="864096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Прямоугольник с двумя скругленными противолежащими углами 13"/>
          <p:cNvSpPr/>
          <p:nvPr/>
        </p:nvSpPr>
        <p:spPr>
          <a:xfrm>
            <a:off x="3275856" y="3439555"/>
            <a:ext cx="3816424" cy="2786082"/>
          </a:xfrm>
          <a:prstGeom prst="round2Diag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</a:rPr>
              <a:t>клевер</a:t>
            </a:r>
            <a:endParaRPr lang="ru-RU" sz="4400" b="1" dirty="0">
              <a:solidFill>
                <a:srgbClr val="002060"/>
              </a:solidFill>
            </a:endParaRPr>
          </a:p>
        </p:txBody>
      </p:sp>
      <p:pic>
        <p:nvPicPr>
          <p:cNvPr id="15" name="Picture 2" descr="http://cs301609.vk.me/g5023363/a_e3ea5889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48" y="2704"/>
            <a:ext cx="1581849" cy="1874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Click="0">
    <p:zo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57950" y="142852"/>
            <a:ext cx="2571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Вопрос на 40</a:t>
            </a:r>
            <a:endParaRPr lang="ru-RU" sz="24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65122" y="915300"/>
            <a:ext cx="402310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FF00"/>
                </a:solidFill>
                <a:latin typeface="Cambria" pitchFamily="18" charset="0"/>
              </a:rPr>
              <a:t>Назовите </a:t>
            </a:r>
          </a:p>
          <a:p>
            <a:pPr algn="ctr"/>
            <a:r>
              <a:rPr lang="ru-RU" sz="4000" b="1" dirty="0" smtClean="0">
                <a:solidFill>
                  <a:srgbClr val="FFFF00"/>
                </a:solidFill>
                <a:latin typeface="Cambria" pitchFamily="18" charset="0"/>
              </a:rPr>
              <a:t>жанр произведения.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115616" y="4509120"/>
            <a:ext cx="17796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latin typeface="Cambria" pitchFamily="18" charset="0"/>
              </a:rPr>
              <a:t>Ответ:</a:t>
            </a:r>
            <a:endParaRPr lang="ru-RU" sz="4400" b="1" i="1" u="sng" dirty="0">
              <a:latin typeface="Cambria" pitchFamily="18" charset="0"/>
            </a:endParaRPr>
          </a:p>
        </p:txBody>
      </p:sp>
      <p:sp>
        <p:nvSpPr>
          <p:cNvPr id="9" name="5-конечная звезда 8">
            <a:hlinkClick r:id="rId2" action="ppaction://hlinksldjump"/>
          </p:cNvPr>
          <p:cNvSpPr/>
          <p:nvPr/>
        </p:nvSpPr>
        <p:spPr>
          <a:xfrm>
            <a:off x="8429652" y="6215082"/>
            <a:ext cx="500066" cy="485772"/>
          </a:xfrm>
          <a:prstGeom prst="star5">
            <a:avLst>
              <a:gd name="adj" fmla="val 20557"/>
              <a:gd name="hf" fmla="val 105146"/>
              <a:gd name="vf" fmla="val 110557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14" name="i-main-pic" descr="Картинка 77 из 6087">
            <a:hlinkClick r:id="rId3" tgtFrame="_blank"/>
          </p:cNvPr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997604" y="1556792"/>
            <a:ext cx="864096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Прямоугольник с двумя скругленными противолежащими углами 18"/>
          <p:cNvSpPr/>
          <p:nvPr/>
        </p:nvSpPr>
        <p:spPr>
          <a:xfrm>
            <a:off x="3275856" y="3439555"/>
            <a:ext cx="3816424" cy="2786082"/>
          </a:xfrm>
          <a:prstGeom prst="round2Diag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</a:rPr>
              <a:t>сказка</a:t>
            </a:r>
            <a:endParaRPr lang="ru-RU" sz="4400" b="1" dirty="0">
              <a:solidFill>
                <a:srgbClr val="002060"/>
              </a:solidFill>
            </a:endParaRPr>
          </a:p>
        </p:txBody>
      </p:sp>
      <p:pic>
        <p:nvPicPr>
          <p:cNvPr id="20" name="Picture 2" descr="http://cs301609.vk.me/g5023363/a_e3ea5889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48" y="2704"/>
            <a:ext cx="1581849" cy="1874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Click="0">
    <p:zo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388" y="142852"/>
            <a:ext cx="25003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Вопрос на 50</a:t>
            </a:r>
            <a:endParaRPr lang="ru-RU" sz="24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56247" y="292146"/>
            <a:ext cx="489654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rgbClr val="FFFF00"/>
                </a:solidFill>
                <a:latin typeface="Cambria" pitchFamily="18" charset="0"/>
              </a:rPr>
              <a:t>П</a:t>
            </a:r>
            <a:r>
              <a:rPr lang="ru-RU" sz="4000" b="1" dirty="0" smtClean="0">
                <a:solidFill>
                  <a:srgbClr val="FFFF00"/>
                </a:solidFill>
                <a:latin typeface="Cambria" pitchFamily="18" charset="0"/>
              </a:rPr>
              <a:t>очему старику нечем стало белить чай. Восстановите цепочку событий.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59632" y="3645024"/>
            <a:ext cx="19974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latin typeface="Cambria" pitchFamily="18" charset="0"/>
              </a:rPr>
              <a:t>Ответ:</a:t>
            </a:r>
            <a:endParaRPr lang="ru-RU" sz="4400" b="1" i="1" dirty="0">
              <a:latin typeface="Cambria" pitchFamily="18" charset="0"/>
            </a:endParaRPr>
          </a:p>
        </p:txBody>
      </p:sp>
      <p:sp>
        <p:nvSpPr>
          <p:cNvPr id="9" name="5-конечная звезда 8">
            <a:hlinkClick r:id="rId2" action="ppaction://hlinksldjump"/>
          </p:cNvPr>
          <p:cNvSpPr/>
          <p:nvPr/>
        </p:nvSpPr>
        <p:spPr>
          <a:xfrm>
            <a:off x="8429652" y="6215082"/>
            <a:ext cx="500066" cy="485772"/>
          </a:xfrm>
          <a:prstGeom prst="star5">
            <a:avLst>
              <a:gd name="adj" fmla="val 20557"/>
              <a:gd name="hf" fmla="val 105146"/>
              <a:gd name="vf" fmla="val 110557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12" name="i-main-pic" descr="Картинка 77 из 6087">
            <a:hlinkClick r:id="rId3" tgtFrame="_blank"/>
          </p:cNvPr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997604" y="1556792"/>
            <a:ext cx="864096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с двумя скругленными противолежащими углами 12"/>
          <p:cNvSpPr/>
          <p:nvPr/>
        </p:nvSpPr>
        <p:spPr>
          <a:xfrm>
            <a:off x="3247039" y="3599878"/>
            <a:ext cx="5350850" cy="2858090"/>
          </a:xfrm>
          <a:prstGeom prst="round2Diag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Сова         мыши        шмели</a:t>
            </a:r>
          </a:p>
          <a:p>
            <a:endParaRPr lang="ru-RU" sz="2400" b="1" dirty="0" smtClean="0">
              <a:solidFill>
                <a:srgbClr val="002060"/>
              </a:solidFill>
            </a:endParaRPr>
          </a:p>
          <a:p>
            <a:r>
              <a:rPr lang="ru-RU" sz="2400" b="1" dirty="0">
                <a:solidFill>
                  <a:srgbClr val="002060"/>
                </a:solidFill>
              </a:rPr>
              <a:t>к</a:t>
            </a:r>
            <a:r>
              <a:rPr lang="ru-RU" sz="2400" b="1" dirty="0" smtClean="0">
                <a:solidFill>
                  <a:srgbClr val="002060"/>
                </a:solidFill>
              </a:rPr>
              <a:t>левер        корова        молоко</a:t>
            </a:r>
            <a:endParaRPr lang="ru-RU" sz="2400" b="1" dirty="0">
              <a:solidFill>
                <a:srgbClr val="002060"/>
              </a:solidFill>
            </a:endParaRPr>
          </a:p>
          <a:p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14" name="Picture 2" descr="http://cs301609.vk.me/g5023363/a_e3ea5889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48" y="2704"/>
            <a:ext cx="1581849" cy="1874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Стрелка вправо 2"/>
          <p:cNvSpPr/>
          <p:nvPr/>
        </p:nvSpPr>
        <p:spPr>
          <a:xfrm>
            <a:off x="4462321" y="4368523"/>
            <a:ext cx="504057" cy="2423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313" name="Picture 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090" y="5063480"/>
            <a:ext cx="5365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3882" y="5120086"/>
            <a:ext cx="5365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3076" y="4412513"/>
            <a:ext cx="5365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5805" y="4368523"/>
            <a:ext cx="5365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 advClick="0">
    <p:zo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588224" y="214290"/>
            <a:ext cx="23414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CC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Вопрос на 10</a:t>
            </a:r>
            <a:endParaRPr lang="ru-RU" sz="2400" b="1" i="1" dirty="0">
              <a:solidFill>
                <a:srgbClr val="CC66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27748" y="908720"/>
            <a:ext cx="437244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FF00"/>
                </a:solidFill>
                <a:latin typeface="Cambria" pitchFamily="18" charset="0"/>
              </a:rPr>
              <a:t>Назовите самую </a:t>
            </a:r>
          </a:p>
          <a:p>
            <a:pPr algn="ctr"/>
            <a:r>
              <a:rPr lang="ru-RU" sz="4000" b="1" dirty="0" smtClean="0">
                <a:solidFill>
                  <a:srgbClr val="00FF00"/>
                </a:solidFill>
                <a:latin typeface="Cambria" pitchFamily="18" charset="0"/>
              </a:rPr>
              <a:t>маленькую птицу?</a:t>
            </a:r>
            <a:endParaRPr lang="ru-RU" sz="4000" b="1" dirty="0">
              <a:solidFill>
                <a:srgbClr val="00FF00"/>
              </a:solidFill>
              <a:latin typeface="Cambr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55576" y="3573016"/>
            <a:ext cx="23443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atin typeface="Cambria" pitchFamily="18" charset="0"/>
              </a:rPr>
              <a:t>Ответ:</a:t>
            </a:r>
            <a:endParaRPr lang="ru-RU" sz="2400" b="1" i="1" dirty="0">
              <a:latin typeface="Cambria" pitchFamily="18" charset="0"/>
            </a:endParaRPr>
          </a:p>
        </p:txBody>
      </p:sp>
      <p:sp>
        <p:nvSpPr>
          <p:cNvPr id="9" name="5-конечная звезда 8">
            <a:hlinkClick r:id="rId2" action="ppaction://hlinksldjump"/>
          </p:cNvPr>
          <p:cNvSpPr/>
          <p:nvPr/>
        </p:nvSpPr>
        <p:spPr>
          <a:xfrm>
            <a:off x="8429652" y="6215082"/>
            <a:ext cx="500066" cy="485772"/>
          </a:xfrm>
          <a:prstGeom prst="star5">
            <a:avLst>
              <a:gd name="adj" fmla="val 20557"/>
              <a:gd name="hf" fmla="val 105146"/>
              <a:gd name="vf" fmla="val 110557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11" name="i-main-pic" descr="Картинка 77 из 6087">
            <a:hlinkClick r:id="rId3" tgtFrame="_blank"/>
          </p:cNvPr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997604" y="1556792"/>
            <a:ext cx="864096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с двумя скругленными противолежащими углами 12"/>
          <p:cNvSpPr/>
          <p:nvPr/>
        </p:nvSpPr>
        <p:spPr>
          <a:xfrm>
            <a:off x="3275856" y="3439555"/>
            <a:ext cx="3816424" cy="2786082"/>
          </a:xfrm>
          <a:prstGeom prst="round2Diag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</a:rPr>
              <a:t>колибри</a:t>
            </a:r>
            <a:endParaRPr lang="ru-RU" sz="4400" b="1" dirty="0">
              <a:solidFill>
                <a:srgbClr val="002060"/>
              </a:solidFill>
            </a:endParaRPr>
          </a:p>
        </p:txBody>
      </p:sp>
      <p:pic>
        <p:nvPicPr>
          <p:cNvPr id="28676" name="Picture 4" descr="http://media.vorotila.ru/ru/items/t2@a891939f-215f-459a-88d9-8db16730817d/Chyornyj-yashhik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48" y="0"/>
            <a:ext cx="1905000" cy="1556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Click="0">
    <p:zo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84168" y="214290"/>
            <a:ext cx="28455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CC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Вопрос на 20</a:t>
            </a:r>
            <a:endParaRPr lang="ru-RU" sz="2400" b="1" i="1" dirty="0">
              <a:solidFill>
                <a:srgbClr val="CC66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3776" y="3865403"/>
            <a:ext cx="24866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atin typeface="Cambria" pitchFamily="18" charset="0"/>
              </a:rPr>
              <a:t>Ответ:</a:t>
            </a:r>
          </a:p>
        </p:txBody>
      </p:sp>
      <p:sp>
        <p:nvSpPr>
          <p:cNvPr id="9" name="5-конечная звезда 8">
            <a:hlinkClick r:id="rId2" action="ppaction://hlinksldjump"/>
          </p:cNvPr>
          <p:cNvSpPr/>
          <p:nvPr/>
        </p:nvSpPr>
        <p:spPr>
          <a:xfrm>
            <a:off x="8429652" y="6215082"/>
            <a:ext cx="500066" cy="485772"/>
          </a:xfrm>
          <a:prstGeom prst="star5">
            <a:avLst>
              <a:gd name="adj" fmla="val 20557"/>
              <a:gd name="hf" fmla="val 105146"/>
              <a:gd name="vf" fmla="val 110557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11" name="i-main-pic" descr="Картинка 77 из 6087">
            <a:hlinkClick r:id="rId3" tgtFrame="_blank"/>
          </p:cNvPr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997604" y="1556792"/>
            <a:ext cx="864096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с двумя скругленными противолежащими углами 12"/>
          <p:cNvSpPr/>
          <p:nvPr/>
        </p:nvSpPr>
        <p:spPr>
          <a:xfrm>
            <a:off x="2900426" y="3671886"/>
            <a:ext cx="4335870" cy="2786082"/>
          </a:xfrm>
          <a:prstGeom prst="round2Diag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</a:rPr>
              <a:t>«Котёнок», Лев Николаевич Толстой</a:t>
            </a:r>
            <a:endParaRPr lang="ru-RU" sz="4400" b="1" dirty="0">
              <a:solidFill>
                <a:srgbClr val="002060"/>
              </a:solidFill>
            </a:endParaRPr>
          </a:p>
        </p:txBody>
      </p:sp>
      <p:pic>
        <p:nvPicPr>
          <p:cNvPr id="14" name="Picture 4" descr="http://media.vorotila.ru/ru/items/t2@a891939f-215f-459a-88d9-8db16730817d/Chyornyj-yashhik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48" y="0"/>
            <a:ext cx="1905000" cy="1556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475656" y="948288"/>
            <a:ext cx="666596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FF00"/>
                </a:solidFill>
                <a:latin typeface="Cambria" panose="02040503050406030204" pitchFamily="18" charset="0"/>
              </a:rPr>
              <a:t>Откуда эти строки, кто автор: </a:t>
            </a:r>
          </a:p>
          <a:p>
            <a:r>
              <a:rPr lang="ru-RU" sz="4000" b="1" dirty="0" smtClean="0">
                <a:solidFill>
                  <a:srgbClr val="00FF00"/>
                </a:solidFill>
                <a:latin typeface="Cambria" panose="02040503050406030204" pitchFamily="18" charset="0"/>
              </a:rPr>
              <a:t>«Охотник подскакал</a:t>
            </a:r>
          </a:p>
          <a:p>
            <a:r>
              <a:rPr lang="ru-RU" sz="4000" b="1" dirty="0" smtClean="0">
                <a:solidFill>
                  <a:srgbClr val="00FF00"/>
                </a:solidFill>
                <a:latin typeface="Cambria" panose="02040503050406030204" pitchFamily="18" charset="0"/>
              </a:rPr>
              <a:t>и </a:t>
            </a:r>
            <a:r>
              <a:rPr lang="ru-RU" sz="4000" b="1" dirty="0">
                <a:solidFill>
                  <a:srgbClr val="00FF00"/>
                </a:solidFill>
                <a:latin typeface="Cambria" panose="02040503050406030204" pitchFamily="18" charset="0"/>
              </a:rPr>
              <a:t>отогнал </a:t>
            </a:r>
            <a:r>
              <a:rPr lang="ru-RU" sz="4000" b="1" dirty="0" smtClean="0">
                <a:solidFill>
                  <a:srgbClr val="00FF00"/>
                </a:solidFill>
                <a:latin typeface="Cambria" panose="02040503050406030204" pitchFamily="18" charset="0"/>
              </a:rPr>
              <a:t>собак».</a:t>
            </a:r>
            <a:endParaRPr lang="ru-RU" b="1" dirty="0">
              <a:solidFill>
                <a:srgbClr val="00FF00"/>
              </a:solidFill>
            </a:endParaRPr>
          </a:p>
        </p:txBody>
      </p:sp>
    </p:spTree>
  </p:cSld>
  <p:clrMapOvr>
    <a:masterClrMapping/>
  </p:clrMapOvr>
  <p:transition spd="med" advClick="0">
    <p:zo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500826" y="142852"/>
            <a:ext cx="24288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Вопрос на 10</a:t>
            </a:r>
            <a:endParaRPr lang="ru-RU" sz="2400" b="1" i="1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71538" y="4071942"/>
            <a:ext cx="21431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latin typeface="Cambria" pitchFamily="18" charset="0"/>
              </a:rPr>
              <a:t>Ответ:</a:t>
            </a:r>
            <a:endParaRPr lang="ru-RU" sz="3200" b="1" i="1" dirty="0">
              <a:latin typeface="Cambria" pitchFamily="18" charset="0"/>
            </a:endParaRPr>
          </a:p>
        </p:txBody>
      </p:sp>
      <p:sp>
        <p:nvSpPr>
          <p:cNvPr id="9" name="5-конечная звезда 8">
            <a:hlinkClick r:id="rId2" action="ppaction://hlinksldjump"/>
          </p:cNvPr>
          <p:cNvSpPr/>
          <p:nvPr/>
        </p:nvSpPr>
        <p:spPr>
          <a:xfrm>
            <a:off x="8429652" y="6215082"/>
            <a:ext cx="500066" cy="485772"/>
          </a:xfrm>
          <a:prstGeom prst="star5">
            <a:avLst>
              <a:gd name="adj" fmla="val 20557"/>
              <a:gd name="hf" fmla="val 105146"/>
              <a:gd name="vf" fmla="val 110557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10" name="i-main-pic" descr="Картинка 77 из 6087">
            <a:hlinkClick r:id="rId3" tgtFrame="_blank"/>
          </p:cNvPr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065622" y="3140193"/>
            <a:ext cx="864096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2195736" y="1165029"/>
            <a:ext cx="605190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C000"/>
                </a:solidFill>
                <a:latin typeface="Cambria" panose="02040503050406030204" pitchFamily="18" charset="0"/>
              </a:rPr>
              <a:t>Назовите </a:t>
            </a:r>
          </a:p>
          <a:p>
            <a:pPr algn="ctr"/>
            <a:r>
              <a:rPr lang="ru-RU" sz="4000" b="1" dirty="0">
                <a:solidFill>
                  <a:srgbClr val="FFC000"/>
                </a:solidFill>
                <a:latin typeface="Cambria" panose="02040503050406030204" pitchFamily="18" charset="0"/>
              </a:rPr>
              <a:t>ф</a:t>
            </a:r>
            <a:r>
              <a:rPr lang="ru-RU" sz="4000" b="1" dirty="0" smtClean="0">
                <a:solidFill>
                  <a:srgbClr val="FFC000"/>
                </a:solidFill>
                <a:latin typeface="Cambria" panose="02040503050406030204" pitchFamily="18" charset="0"/>
              </a:rPr>
              <a:t>амилию автора произведения</a:t>
            </a:r>
            <a:endParaRPr lang="ru-RU" sz="4000" b="1" dirty="0">
              <a:solidFill>
                <a:srgbClr val="FFC000"/>
              </a:solidFill>
              <a:latin typeface="Cambria" panose="02040503050406030204" pitchFamily="18" charset="0"/>
            </a:endParaRPr>
          </a:p>
        </p:txBody>
      </p:sp>
      <p:sp>
        <p:nvSpPr>
          <p:cNvPr id="14" name="Прямоугольник с двумя скругленными противолежащими углами 13"/>
          <p:cNvSpPr/>
          <p:nvPr/>
        </p:nvSpPr>
        <p:spPr>
          <a:xfrm>
            <a:off x="3275856" y="3439555"/>
            <a:ext cx="3816424" cy="2786082"/>
          </a:xfrm>
          <a:prstGeom prst="round2Diag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</a:rPr>
              <a:t>Виталий Бианки</a:t>
            </a:r>
            <a:endParaRPr lang="ru-RU" sz="4400" b="1" dirty="0">
              <a:solidFill>
                <a:srgbClr val="002060"/>
              </a:solidFill>
            </a:endParaRPr>
          </a:p>
        </p:txBody>
      </p:sp>
      <p:pic>
        <p:nvPicPr>
          <p:cNvPr id="1029" name="Picture 5" descr="http://cs419631.vk.me/v419631298/a28/r-vEB6noxjw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AEEE0"/>
              </a:clrFrom>
              <a:clrTo>
                <a:srgbClr val="FAEEE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3185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Click="0">
    <p:zo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72200" y="214290"/>
            <a:ext cx="25575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CC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Вопрос на 30</a:t>
            </a:r>
            <a:endParaRPr lang="ru-RU" sz="2000" b="1" i="1" dirty="0">
              <a:solidFill>
                <a:srgbClr val="CC66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43608" y="1124744"/>
            <a:ext cx="565500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00FF00"/>
                </a:solidFill>
                <a:latin typeface="Cambria" pitchFamily="18" charset="0"/>
              </a:rPr>
              <a:t>Какое животное </a:t>
            </a:r>
          </a:p>
          <a:p>
            <a:pPr algn="ctr"/>
            <a:r>
              <a:rPr lang="ru-RU" sz="4000" b="1" i="1" dirty="0" smtClean="0">
                <a:solidFill>
                  <a:srgbClr val="00FF00"/>
                </a:solidFill>
                <a:latin typeface="Cambria" pitchFamily="18" charset="0"/>
              </a:rPr>
              <a:t>самое большое в мире?</a:t>
            </a:r>
            <a:endParaRPr lang="ru-RU" sz="4000" b="1" i="1" dirty="0">
              <a:solidFill>
                <a:srgbClr val="00FF00"/>
              </a:solidFill>
              <a:latin typeface="Cambr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9552" y="3433740"/>
            <a:ext cx="20546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atin typeface="Cambria" pitchFamily="18" charset="0"/>
              </a:rPr>
              <a:t>Ответ:</a:t>
            </a:r>
            <a:endParaRPr lang="ru-RU" sz="2400" b="1" i="1" dirty="0">
              <a:latin typeface="Cambria" pitchFamily="18" charset="0"/>
            </a:endParaRPr>
          </a:p>
        </p:txBody>
      </p:sp>
      <p:sp>
        <p:nvSpPr>
          <p:cNvPr id="9" name="5-конечная звезда 8">
            <a:hlinkClick r:id="rId2" action="ppaction://hlinksldjump"/>
          </p:cNvPr>
          <p:cNvSpPr/>
          <p:nvPr/>
        </p:nvSpPr>
        <p:spPr>
          <a:xfrm>
            <a:off x="8429652" y="6215082"/>
            <a:ext cx="500066" cy="485772"/>
          </a:xfrm>
          <a:prstGeom prst="star5">
            <a:avLst>
              <a:gd name="adj" fmla="val 20557"/>
              <a:gd name="hf" fmla="val 105146"/>
              <a:gd name="vf" fmla="val 110557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11" name="i-main-pic" descr="Картинка 77 из 6087">
            <a:hlinkClick r:id="rId3" tgtFrame="_blank"/>
          </p:cNvPr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997604" y="1556792"/>
            <a:ext cx="864096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с двумя скругленными противолежащими углами 12"/>
          <p:cNvSpPr/>
          <p:nvPr/>
        </p:nvSpPr>
        <p:spPr>
          <a:xfrm>
            <a:off x="3275856" y="3439555"/>
            <a:ext cx="3816424" cy="2786082"/>
          </a:xfrm>
          <a:prstGeom prst="round2Diag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solidFill>
                  <a:srgbClr val="002060"/>
                </a:solidFill>
              </a:rPr>
              <a:t>с</a:t>
            </a:r>
            <a:r>
              <a:rPr lang="ru-RU" sz="4400" b="1" dirty="0" smtClean="0">
                <a:solidFill>
                  <a:srgbClr val="002060"/>
                </a:solidFill>
              </a:rPr>
              <a:t>иний кит</a:t>
            </a:r>
            <a:endParaRPr lang="ru-RU" sz="4400" b="1" dirty="0">
              <a:solidFill>
                <a:srgbClr val="002060"/>
              </a:solidFill>
            </a:endParaRPr>
          </a:p>
        </p:txBody>
      </p:sp>
      <p:pic>
        <p:nvPicPr>
          <p:cNvPr id="14" name="Picture 4" descr="http://media.vorotila.ru/ru/items/t2@a891939f-215f-459a-88d9-8db16730817d/Chyornyj-yashhik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48" y="0"/>
            <a:ext cx="1905000" cy="1556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Click="0">
    <p:zo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00192" y="214290"/>
            <a:ext cx="26295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CC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Вопрос на 40</a:t>
            </a:r>
            <a:endParaRPr lang="ru-RU" sz="2400" b="1" i="1" dirty="0">
              <a:solidFill>
                <a:srgbClr val="CC66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84377" y="4509120"/>
            <a:ext cx="19105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atin typeface="Cambria" pitchFamily="18" charset="0"/>
              </a:rPr>
              <a:t>Ответ:</a:t>
            </a:r>
            <a:endParaRPr lang="ru-RU" sz="2400" b="1" i="1" dirty="0">
              <a:latin typeface="Cambria" pitchFamily="18" charset="0"/>
            </a:endParaRPr>
          </a:p>
        </p:txBody>
      </p:sp>
      <p:sp>
        <p:nvSpPr>
          <p:cNvPr id="12" name="5-конечная звезда 11">
            <a:hlinkClick r:id="rId2" action="ppaction://hlinksldjump"/>
          </p:cNvPr>
          <p:cNvSpPr/>
          <p:nvPr/>
        </p:nvSpPr>
        <p:spPr>
          <a:xfrm>
            <a:off x="8429652" y="6215082"/>
            <a:ext cx="500066" cy="485772"/>
          </a:xfrm>
          <a:prstGeom prst="star5">
            <a:avLst>
              <a:gd name="adj" fmla="val 20557"/>
              <a:gd name="hf" fmla="val 105146"/>
              <a:gd name="vf" fmla="val 110557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14" name="i-main-pic" descr="Картинка 77 из 6087">
            <a:hlinkClick r:id="rId3" tgtFrame="_blank"/>
          </p:cNvPr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997604" y="1556792"/>
            <a:ext cx="864096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Прямоугольник с двумя скругленными противолежащими углами 14"/>
          <p:cNvSpPr/>
          <p:nvPr/>
        </p:nvSpPr>
        <p:spPr>
          <a:xfrm>
            <a:off x="2987824" y="4335852"/>
            <a:ext cx="4752528" cy="2141251"/>
          </a:xfrm>
          <a:prstGeom prst="round2Diag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</a:rPr>
              <a:t>«Лев и собачка»  </a:t>
            </a:r>
          </a:p>
          <a:p>
            <a:pPr algn="ctr"/>
            <a:r>
              <a:rPr lang="ru-RU" sz="4400" b="1" dirty="0" smtClean="0">
                <a:solidFill>
                  <a:srgbClr val="002060"/>
                </a:solidFill>
              </a:rPr>
              <a:t>Л. Н. Толстой</a:t>
            </a:r>
            <a:endParaRPr lang="ru-RU" sz="4400" b="1" dirty="0">
              <a:solidFill>
                <a:srgbClr val="002060"/>
              </a:solidFill>
            </a:endParaRPr>
          </a:p>
        </p:txBody>
      </p:sp>
      <p:pic>
        <p:nvPicPr>
          <p:cNvPr id="16" name="Picture 4" descr="http://media.vorotila.ru/ru/items/t2@a891939f-215f-459a-88d9-8db16730817d/Chyornyj-yashhik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48" y="0"/>
            <a:ext cx="1905000" cy="1556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0" name="Picture 2" descr="http://cs407021.vk.me/v407021900/78cf/FBWcR-jsxUc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4107" y="76985"/>
            <a:ext cx="4039986" cy="2959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975248" y="3212976"/>
            <a:ext cx="79822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FF00"/>
                </a:solidFill>
                <a:latin typeface="Cambria" panose="02040503050406030204" pitchFamily="18" charset="0"/>
              </a:rPr>
              <a:t>Назови произведение и автора.</a:t>
            </a:r>
            <a:endParaRPr lang="ru-RU" sz="3600" b="1" dirty="0">
              <a:solidFill>
                <a:srgbClr val="00FF00"/>
              </a:solidFill>
              <a:latin typeface="Cambria" panose="02040503050406030204" pitchFamily="18" charset="0"/>
            </a:endParaRPr>
          </a:p>
        </p:txBody>
      </p:sp>
    </p:spTree>
  </p:cSld>
  <p:clrMapOvr>
    <a:masterClrMapping/>
  </p:clrMapOvr>
  <p:transition spd="med" advClick="0">
    <p:zo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44208" y="214290"/>
            <a:ext cx="26295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CC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Вопрос на 50</a:t>
            </a:r>
            <a:endParaRPr lang="ru-RU" sz="2400" b="1" i="1" dirty="0">
              <a:solidFill>
                <a:srgbClr val="CC66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75656" y="1196752"/>
            <a:ext cx="657115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00FF00"/>
                </a:solidFill>
                <a:latin typeface="Cambria" pitchFamily="18" charset="0"/>
              </a:rPr>
              <a:t>Кто написал рассказ «Каштанка»? </a:t>
            </a:r>
          </a:p>
          <a:p>
            <a:pPr algn="ctr"/>
            <a:r>
              <a:rPr lang="ru-RU" sz="4000" b="1" i="1" dirty="0" smtClean="0">
                <a:solidFill>
                  <a:srgbClr val="00FF00"/>
                </a:solidFill>
                <a:latin typeface="Cambria" pitchFamily="18" charset="0"/>
              </a:rPr>
              <a:t>Про кого он?</a:t>
            </a:r>
            <a:endParaRPr lang="ru-RU" sz="4000" b="1" i="1" dirty="0">
              <a:solidFill>
                <a:srgbClr val="00FF00"/>
              </a:solidFill>
              <a:latin typeface="Cambr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55576" y="3573016"/>
            <a:ext cx="19814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atin typeface="Cambria" pitchFamily="18" charset="0"/>
              </a:rPr>
              <a:t>Ответ: </a:t>
            </a:r>
          </a:p>
        </p:txBody>
      </p:sp>
      <p:sp>
        <p:nvSpPr>
          <p:cNvPr id="9" name="5-конечная звезда 8">
            <a:hlinkClick r:id="" action="ppaction://hlinkshowjump?jump=nextslide"/>
          </p:cNvPr>
          <p:cNvSpPr/>
          <p:nvPr/>
        </p:nvSpPr>
        <p:spPr>
          <a:xfrm>
            <a:off x="8429652" y="6215082"/>
            <a:ext cx="500066" cy="485772"/>
          </a:xfrm>
          <a:prstGeom prst="star5">
            <a:avLst>
              <a:gd name="adj" fmla="val 20557"/>
              <a:gd name="hf" fmla="val 105146"/>
              <a:gd name="vf" fmla="val 110557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11" name="i-main-pic" descr="Картинка 77 из 6087">
            <a:hlinkClick r:id="rId2" tgtFrame="_blank"/>
          </p:cNvPr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997604" y="1556792"/>
            <a:ext cx="864096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с двумя скругленными противолежащими углами 11"/>
          <p:cNvSpPr/>
          <p:nvPr/>
        </p:nvSpPr>
        <p:spPr>
          <a:xfrm>
            <a:off x="3275856" y="3439555"/>
            <a:ext cx="3816424" cy="2786082"/>
          </a:xfrm>
          <a:prstGeom prst="round2Diag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</a:rPr>
              <a:t>Антон Павлович Чехов,</a:t>
            </a:r>
          </a:p>
          <a:p>
            <a:pPr algn="ctr"/>
            <a:r>
              <a:rPr lang="ru-RU" sz="4400" b="1" dirty="0">
                <a:solidFill>
                  <a:srgbClr val="002060"/>
                </a:solidFill>
              </a:rPr>
              <a:t>о</a:t>
            </a:r>
            <a:r>
              <a:rPr lang="ru-RU" sz="4400" b="1" dirty="0" smtClean="0">
                <a:solidFill>
                  <a:srgbClr val="002060"/>
                </a:solidFill>
              </a:rPr>
              <a:t> собаке</a:t>
            </a:r>
            <a:endParaRPr lang="ru-RU" sz="4400" b="1" dirty="0">
              <a:solidFill>
                <a:srgbClr val="002060"/>
              </a:solidFill>
            </a:endParaRPr>
          </a:p>
        </p:txBody>
      </p:sp>
      <p:pic>
        <p:nvPicPr>
          <p:cNvPr id="13" name="Picture 4" descr="http://media.vorotila.ru/ru/items/t2@a891939f-215f-459a-88d9-8db16730817d/Chyornyj-yashhik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48" y="0"/>
            <a:ext cx="1905000" cy="1556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Click="0">
    <p:zo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-main-pic" descr="Картинка 77 из 6087">
            <a:hlinkClick r:id="rId2" tgtFrame="_blank"/>
          </p:cNvPr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643770" y="188641"/>
            <a:ext cx="1285948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353684" y="2262033"/>
            <a:ext cx="8136904" cy="2571768"/>
          </a:xfrm>
          <a:prstGeom prst="rect">
            <a:avLst/>
          </a:prstGeom>
          <a:gradFill>
            <a:gsLst>
              <a:gs pos="0">
                <a:schemeClr val="accent1">
                  <a:tint val="60000"/>
                  <a:satMod val="160000"/>
                </a:schemeClr>
              </a:gs>
              <a:gs pos="12000">
                <a:schemeClr val="accent1">
                  <a:tint val="86000"/>
                  <a:satMod val="160000"/>
                </a:schemeClr>
              </a:gs>
              <a:gs pos="100000">
                <a:schemeClr val="accent1">
                  <a:shade val="40000"/>
                  <a:satMod val="160000"/>
                </a:schemeClr>
              </a:gs>
            </a:gsLst>
          </a:gradFill>
          <a:effectLst>
            <a:outerShdw blurRad="50800" dist="38100" dir="14700000" algn="t" rotWithShape="0">
              <a:srgbClr val="000000">
                <a:alpha val="60000"/>
              </a:srgbClr>
            </a:outerShdw>
            <a:softEdge rad="635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prstTxWarp prst="textDeflateBottom">
              <a:avLst>
                <a:gd name="adj" fmla="val 77527"/>
              </a:avLst>
            </a:prstTxWarp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11500" i="1" cap="all" dirty="0" smtClean="0">
                <a:ln w="57150">
                  <a:solidFill>
                    <a:srgbClr val="FFC000"/>
                  </a:solidFill>
                </a:ln>
                <a:solidFill>
                  <a:srgbClr val="92D050"/>
                </a:solidFill>
                <a:effectLst>
                  <a:reflection blurRad="10000" stA="55000" endPos="48000" dist="500" dir="5400000" sy="-100000" algn="bl" rotWithShape="0"/>
                </a:effectLst>
                <a:latin typeface="Monotype Corsiva" pitchFamily="66" charset="0"/>
                <a:ea typeface="Microsoft JhengHei" panose="020B0604030504040204" pitchFamily="34" charset="-120"/>
              </a:rPr>
              <a:t>Молодцы!</a:t>
            </a:r>
            <a:endParaRPr lang="ru-RU" sz="11500" i="1" cap="all" dirty="0">
              <a:ln w="57150">
                <a:solidFill>
                  <a:srgbClr val="FFC000"/>
                </a:solidFill>
              </a:ln>
              <a:solidFill>
                <a:srgbClr val="92D050"/>
              </a:solidFill>
              <a:effectLst>
                <a:reflection blurRad="10000" stA="55000" endPos="48000" dist="500" dir="5400000" sy="-100000" algn="bl" rotWithShape="0"/>
              </a:effectLst>
              <a:latin typeface="Monotype Corsiva" pitchFamily="66" charset="0"/>
              <a:ea typeface="Microsoft JhengHei" panose="020B0604030504040204" pitchFamily="34" charset="-120"/>
            </a:endParaRPr>
          </a:p>
        </p:txBody>
      </p:sp>
      <p:pic>
        <p:nvPicPr>
          <p:cNvPr id="9" name="Рисунок 8" descr="2948817-1531a5ec5846eb9e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3529" y="188641"/>
            <a:ext cx="2874536" cy="2016224"/>
          </a:xfrm>
          <a:prstGeom prst="rect">
            <a:avLst/>
          </a:prstGeom>
        </p:spPr>
      </p:pic>
      <p:sp>
        <p:nvSpPr>
          <p:cNvPr id="10" name="5-конечная звезда 9">
            <a:hlinkClick r:id="rId5" action="ppaction://hlinksldjump"/>
          </p:cNvPr>
          <p:cNvSpPr/>
          <p:nvPr/>
        </p:nvSpPr>
        <p:spPr>
          <a:xfrm>
            <a:off x="8429652" y="6215082"/>
            <a:ext cx="500066" cy="485772"/>
          </a:xfrm>
          <a:prstGeom prst="star5">
            <a:avLst>
              <a:gd name="adj" fmla="val 20557"/>
              <a:gd name="hf" fmla="val 105146"/>
              <a:gd name="vf" fmla="val 110557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ransition spd="med" advClick="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404664"/>
            <a:ext cx="67504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hlinkClick r:id="rId2"/>
              </a:rPr>
              <a:t>http://internat-sokol.umi.ru/images/cms/data/1978.gif</a:t>
            </a:r>
            <a:endParaRPr lang="ru-RU" sz="12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681663"/>
            <a:ext cx="835292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hlinkClick r:id="rId3"/>
              </a:rPr>
              <a:t>http://vsedz.ru/images/m-prishvin-rebjata-i-utjata_1.jpg</a:t>
            </a:r>
            <a:endParaRPr lang="ru-RU" sz="12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958662"/>
            <a:ext cx="849694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hlinkClick r:id="rId4"/>
              </a:rPr>
              <a:t>http://900igr.net/thumbi/literatura/CHarushin-biografija/0007-005-CHarushin-E.-KHUDOZHNIK.jpg</a:t>
            </a:r>
            <a:endParaRPr lang="ru-RU" sz="12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1235661"/>
            <a:ext cx="667848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hlinkClick r:id="rId5"/>
              </a:rPr>
              <a:t>http://cs301609.vk.me/g5023363/a_e3ea5889.jpg</a:t>
            </a:r>
            <a:endParaRPr lang="ru-RU" sz="12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69775" y="1512660"/>
            <a:ext cx="842493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hlinkClick r:id="rId6"/>
              </a:rPr>
              <a:t>http://media.vorotila.ru/ru/items/t2@a891939f-215f-459a-88d9-8db16730817d/Chyornyj-yashhik.jpg</a:t>
            </a:r>
            <a:endParaRPr lang="ru-RU" sz="12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79512" y="1789659"/>
            <a:ext cx="784887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hlinkClick r:id="rId7"/>
              </a:rPr>
              <a:t>http://cs419631.vk.me/v419631298/a28/r-vEB6noxjw.jpg</a:t>
            </a:r>
            <a:endParaRPr lang="ru-RU" sz="12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42458" y="2066658"/>
            <a:ext cx="769633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hlinkClick r:id="rId8"/>
              </a:rPr>
              <a:t>http://cs407021.vk.me/v407021900/78cf/FBWcR-jsxUc.jpg</a:t>
            </a:r>
            <a:endParaRPr lang="ru-RU" sz="12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79512" y="2343657"/>
            <a:ext cx="397095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1200" b="1" u="sng" dirty="0">
                <a:solidFill>
                  <a:srgbClr val="FFFF00"/>
                </a:solidFill>
                <a:hlinkClick r:id="rId9"/>
              </a:rPr>
              <a:t>http://wap.mobilmusic.ru/fileanim.html?id=400153</a:t>
            </a:r>
            <a:r>
              <a:rPr lang="ru-RU" sz="1200" b="1" dirty="0">
                <a:solidFill>
                  <a:srgbClr val="FFFF00"/>
                </a:solidFill>
              </a:rPr>
              <a:t>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82625" y="2675085"/>
            <a:ext cx="34980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u="sng" dirty="0">
                <a:solidFill>
                  <a:srgbClr val="FFFF00"/>
                </a:solidFill>
                <a:hlinkClick r:id="rId10"/>
              </a:rPr>
              <a:t>http://horseprogress.ucoz.ru/forum/31-334-1</a:t>
            </a:r>
            <a:endParaRPr lang="ru-RU" sz="12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69775" y="3006513"/>
            <a:ext cx="293861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200" b="1" u="sng" dirty="0">
                <a:solidFill>
                  <a:srgbClr val="FFFF00"/>
                </a:solidFill>
                <a:hlinkClick r:id="rId11"/>
              </a:rPr>
              <a:t>vechnostb.narod.ru</a:t>
            </a:r>
            <a:r>
              <a:rPr lang="en-US" sz="1200" b="1" dirty="0">
                <a:solidFill>
                  <a:srgbClr val="FFFF00"/>
                </a:solidFill>
              </a:rPr>
              <a:t>›</a:t>
            </a:r>
            <a:r>
              <a:rPr lang="en-US" sz="1200" b="1" u="sng" dirty="0">
                <a:solidFill>
                  <a:srgbClr val="FFFF00"/>
                </a:solidFill>
                <a:hlinkClick r:id="rId12"/>
              </a:rPr>
              <a:t>Animashki.html</a:t>
            </a:r>
            <a:r>
              <a:rPr lang="ru-RU" sz="1200" b="1" u="sng" dirty="0">
                <a:solidFill>
                  <a:srgbClr val="FFFF00"/>
                </a:solidFill>
              </a:rPr>
              <a:t> </a:t>
            </a:r>
            <a:endParaRPr lang="ru-RU" sz="12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469061"/>
      </p:ext>
    </p:extLst>
  </p:cSld>
  <p:clrMapOvr>
    <a:masterClrMapping/>
  </p:clrMapOvr>
  <p:transition spd="med" advClick="0"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572264" y="142852"/>
            <a:ext cx="23574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Вопрос на 30</a:t>
            </a:r>
            <a:endParaRPr lang="ru-RU" sz="2400" b="1" i="1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00232" y="1000108"/>
            <a:ext cx="64294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C000"/>
                </a:solidFill>
                <a:latin typeface="Cambria" pitchFamily="18" charset="0"/>
              </a:rPr>
              <a:t>К какому жанру относится произведение?</a:t>
            </a:r>
            <a:endParaRPr lang="ru-RU" sz="4000" b="1" dirty="0">
              <a:solidFill>
                <a:srgbClr val="FFC000"/>
              </a:solidFill>
              <a:latin typeface="Cambr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28662" y="4214818"/>
            <a:ext cx="21431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latin typeface="Cambria" pitchFamily="18" charset="0"/>
              </a:rPr>
              <a:t>Ответ:</a:t>
            </a:r>
            <a:endParaRPr lang="ru-RU" sz="3200" b="1" i="1" dirty="0">
              <a:latin typeface="Cambria" pitchFamily="18" charset="0"/>
            </a:endParaRPr>
          </a:p>
        </p:txBody>
      </p:sp>
      <p:sp>
        <p:nvSpPr>
          <p:cNvPr id="10" name="5-конечная звезда 9">
            <a:hlinkClick r:id="rId2" action="ppaction://hlinksldjump"/>
          </p:cNvPr>
          <p:cNvSpPr/>
          <p:nvPr/>
        </p:nvSpPr>
        <p:spPr>
          <a:xfrm>
            <a:off x="8429652" y="6215082"/>
            <a:ext cx="500066" cy="485772"/>
          </a:xfrm>
          <a:prstGeom prst="star5">
            <a:avLst>
              <a:gd name="adj" fmla="val 20557"/>
              <a:gd name="hf" fmla="val 105146"/>
              <a:gd name="vf" fmla="val 110557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8" name="i-main-pic" descr="Картинка 77 из 6087">
            <a:hlinkClick r:id="rId3" tgtFrame="_blank"/>
          </p:cNvPr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997604" y="3039115"/>
            <a:ext cx="864096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3275856" y="3439555"/>
            <a:ext cx="3816424" cy="2786082"/>
          </a:xfrm>
          <a:prstGeom prst="round2Diag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</a:rPr>
              <a:t>рассказ</a:t>
            </a:r>
            <a:endParaRPr lang="ru-RU" sz="4400" b="1" dirty="0">
              <a:solidFill>
                <a:srgbClr val="002060"/>
              </a:solidFill>
            </a:endParaRPr>
          </a:p>
        </p:txBody>
      </p:sp>
      <p:pic>
        <p:nvPicPr>
          <p:cNvPr id="30722" name="Picture 2" descr="http://cs419631.vk.me/v419631298/a28/r-vEB6noxjw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AEEE0"/>
              </a:clrFrom>
              <a:clrTo>
                <a:srgbClr val="FAEEE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Click="0">
    <p:zo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588224" y="142852"/>
            <a:ext cx="23414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Вопрос на 20</a:t>
            </a:r>
            <a:endParaRPr lang="ru-RU" sz="2400" b="1" i="1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05000" y="1071546"/>
            <a:ext cx="609602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C000"/>
                </a:solidFill>
                <a:latin typeface="Cambria" pitchFamily="18" charset="0"/>
              </a:rPr>
              <a:t>Назовите </a:t>
            </a:r>
          </a:p>
          <a:p>
            <a:pPr algn="ctr"/>
            <a:r>
              <a:rPr lang="ru-RU" sz="4000" b="1" dirty="0" smtClean="0">
                <a:solidFill>
                  <a:srgbClr val="FFC000"/>
                </a:solidFill>
                <a:latin typeface="Cambria" pitchFamily="18" charset="0"/>
              </a:rPr>
              <a:t>главных героев произведения.</a:t>
            </a:r>
            <a:endParaRPr lang="ru-RU" sz="4000" b="1" dirty="0">
              <a:solidFill>
                <a:srgbClr val="FFC000"/>
              </a:solidFill>
              <a:latin typeface="Cambr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14414" y="4357694"/>
            <a:ext cx="21431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latin typeface="Cambria" pitchFamily="18" charset="0"/>
              </a:rPr>
              <a:t>Ответ:</a:t>
            </a:r>
            <a:endParaRPr lang="ru-RU" sz="3200" b="1" i="1" dirty="0">
              <a:latin typeface="Cambria" pitchFamily="18" charset="0"/>
            </a:endParaRPr>
          </a:p>
        </p:txBody>
      </p:sp>
      <p:sp>
        <p:nvSpPr>
          <p:cNvPr id="11" name="5-конечная звезда 10">
            <a:hlinkClick r:id="rId2" action="ppaction://hlinksldjump"/>
          </p:cNvPr>
          <p:cNvSpPr/>
          <p:nvPr/>
        </p:nvSpPr>
        <p:spPr>
          <a:xfrm>
            <a:off x="8429652" y="6215082"/>
            <a:ext cx="500066" cy="485772"/>
          </a:xfrm>
          <a:prstGeom prst="star5">
            <a:avLst>
              <a:gd name="adj" fmla="val 20557"/>
              <a:gd name="hf" fmla="val 105146"/>
              <a:gd name="vf" fmla="val 110557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8" name="i-main-pic" descr="Картинка 77 из 6087">
            <a:hlinkClick r:id="rId3" tgtFrame="_blank"/>
          </p:cNvPr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015832" y="3059794"/>
            <a:ext cx="864096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с двумя скругленными противолежащими углами 8"/>
          <p:cNvSpPr/>
          <p:nvPr/>
        </p:nvSpPr>
        <p:spPr>
          <a:xfrm>
            <a:off x="3275856" y="3439555"/>
            <a:ext cx="3816424" cy="2786082"/>
          </a:xfrm>
          <a:prstGeom prst="round2Diag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</a:rPr>
              <a:t>Медведь,</a:t>
            </a:r>
          </a:p>
          <a:p>
            <a:pPr algn="ctr"/>
            <a:r>
              <a:rPr lang="ru-RU" sz="4400" b="1" dirty="0" smtClean="0">
                <a:solidFill>
                  <a:srgbClr val="002060"/>
                </a:solidFill>
              </a:rPr>
              <a:t>охотник</a:t>
            </a:r>
            <a:endParaRPr lang="ru-RU" sz="4400" b="1" dirty="0">
              <a:solidFill>
                <a:srgbClr val="002060"/>
              </a:solidFill>
            </a:endParaRPr>
          </a:p>
        </p:txBody>
      </p:sp>
      <p:pic>
        <p:nvPicPr>
          <p:cNvPr id="10" name="Picture 2" descr="http://cs419631.vk.me/v419631298/a28/r-vEB6noxjw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AEEE0"/>
              </a:clrFrom>
              <a:clrTo>
                <a:srgbClr val="FAEEE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Click="0">
    <p:zo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572264" y="142852"/>
            <a:ext cx="23574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Вопрос на 40</a:t>
            </a:r>
            <a:endParaRPr lang="ru-RU" sz="2400" b="1" i="1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67744" y="857232"/>
            <a:ext cx="594759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C000"/>
                </a:solidFill>
                <a:latin typeface="Cambria" pitchFamily="18" charset="0"/>
              </a:rPr>
              <a:t>На чём играли </a:t>
            </a:r>
          </a:p>
          <a:p>
            <a:pPr algn="ctr"/>
            <a:r>
              <a:rPr lang="ru-RU" sz="4000" b="1" dirty="0" smtClean="0">
                <a:solidFill>
                  <a:srgbClr val="FFC000"/>
                </a:solidFill>
                <a:latin typeface="Cambria" pitchFamily="18" charset="0"/>
              </a:rPr>
              <a:t>главные герои произведения?</a:t>
            </a:r>
            <a:endParaRPr lang="ru-RU" sz="4000" b="1" dirty="0">
              <a:solidFill>
                <a:srgbClr val="FFC000"/>
              </a:solidFill>
              <a:latin typeface="Cambr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71538" y="4357694"/>
            <a:ext cx="22145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latin typeface="Cambria" pitchFamily="18" charset="0"/>
              </a:rPr>
              <a:t>Ответ:</a:t>
            </a:r>
            <a:r>
              <a:rPr lang="ru-RU" sz="3200" b="1" i="1" dirty="0" smtClean="0">
                <a:solidFill>
                  <a:srgbClr val="C00000"/>
                </a:solidFill>
                <a:latin typeface="Cambria" pitchFamily="18" charset="0"/>
              </a:rPr>
              <a:t> </a:t>
            </a:r>
            <a:endParaRPr lang="ru-RU" sz="3200" b="1" i="1" dirty="0">
              <a:solidFill>
                <a:srgbClr val="C00000"/>
              </a:solidFill>
              <a:latin typeface="Cambria" pitchFamily="18" charset="0"/>
            </a:endParaRPr>
          </a:p>
        </p:txBody>
      </p:sp>
      <p:sp>
        <p:nvSpPr>
          <p:cNvPr id="12" name="5-конечная звезда 11">
            <a:hlinkClick r:id="rId2" action="ppaction://hlinksldjump"/>
          </p:cNvPr>
          <p:cNvSpPr/>
          <p:nvPr/>
        </p:nvSpPr>
        <p:spPr>
          <a:xfrm>
            <a:off x="8429652" y="6215082"/>
            <a:ext cx="500066" cy="485772"/>
          </a:xfrm>
          <a:prstGeom prst="star5">
            <a:avLst>
              <a:gd name="adj" fmla="val 20557"/>
              <a:gd name="hf" fmla="val 105146"/>
              <a:gd name="vf" fmla="val 110557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8" name="i-main-pic" descr="Картинка 77 из 6087">
            <a:hlinkClick r:id="rId3" tgtFrame="_blank"/>
          </p:cNvPr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067027" y="2734438"/>
            <a:ext cx="864096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с двумя скругленными противолежащими углами 8"/>
          <p:cNvSpPr/>
          <p:nvPr/>
        </p:nvSpPr>
        <p:spPr>
          <a:xfrm>
            <a:off x="3275856" y="3439555"/>
            <a:ext cx="3816424" cy="2786082"/>
          </a:xfrm>
          <a:prstGeom prst="round2Diag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</a:rPr>
              <a:t>На щепке, на скрипке</a:t>
            </a:r>
            <a:endParaRPr lang="ru-RU" sz="4400" b="1" dirty="0">
              <a:solidFill>
                <a:srgbClr val="002060"/>
              </a:solidFill>
            </a:endParaRPr>
          </a:p>
        </p:txBody>
      </p:sp>
      <p:pic>
        <p:nvPicPr>
          <p:cNvPr id="10" name="Picture 2" descr="http://cs419631.vk.me/v419631298/a28/r-vEB6noxjw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AEEE0"/>
              </a:clrFrom>
              <a:clrTo>
                <a:srgbClr val="FAEEE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Click="0">
    <p:zo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588224" y="142852"/>
            <a:ext cx="23414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Вопрос на  50</a:t>
            </a:r>
            <a:endParaRPr lang="ru-RU" sz="2400" b="1" i="1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71670" y="1214422"/>
            <a:ext cx="535785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C000"/>
                </a:solidFill>
                <a:latin typeface="Cambria" pitchFamily="18" charset="0"/>
              </a:rPr>
              <a:t>Как называют</a:t>
            </a:r>
          </a:p>
          <a:p>
            <a:pPr algn="ctr"/>
            <a:r>
              <a:rPr lang="ru-RU" sz="4000" b="1" dirty="0">
                <a:solidFill>
                  <a:srgbClr val="FFC000"/>
                </a:solidFill>
                <a:latin typeface="Cambria" pitchFamily="18" charset="0"/>
              </a:rPr>
              <a:t>о</a:t>
            </a:r>
            <a:r>
              <a:rPr lang="ru-RU" sz="4000" b="1" dirty="0" smtClean="0">
                <a:solidFill>
                  <a:srgbClr val="FFC000"/>
                </a:solidFill>
                <a:latin typeface="Cambria" pitchFamily="18" charset="0"/>
              </a:rPr>
              <a:t>хотника на медведя?</a:t>
            </a:r>
            <a:endParaRPr lang="ru-RU" sz="4000" b="1" dirty="0">
              <a:solidFill>
                <a:srgbClr val="FFC000"/>
              </a:solidFill>
              <a:latin typeface="Cambr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28662" y="4000504"/>
            <a:ext cx="22860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latin typeface="Cambria" pitchFamily="18" charset="0"/>
              </a:rPr>
              <a:t>Ответ:</a:t>
            </a:r>
            <a:endParaRPr lang="ru-RU" sz="3200" b="1" i="1" dirty="0">
              <a:latin typeface="Cambria" pitchFamily="18" charset="0"/>
            </a:endParaRPr>
          </a:p>
        </p:txBody>
      </p:sp>
      <p:sp>
        <p:nvSpPr>
          <p:cNvPr id="11" name="5-конечная звезда 10">
            <a:hlinkClick r:id="rId2" action="ppaction://hlinksldjump"/>
          </p:cNvPr>
          <p:cNvSpPr/>
          <p:nvPr/>
        </p:nvSpPr>
        <p:spPr>
          <a:xfrm>
            <a:off x="8429652" y="6215082"/>
            <a:ext cx="500066" cy="485772"/>
          </a:xfrm>
          <a:prstGeom prst="star5">
            <a:avLst>
              <a:gd name="adj" fmla="val 20557"/>
              <a:gd name="hf" fmla="val 105146"/>
              <a:gd name="vf" fmla="val 110557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8" name="i-main-pic" descr="Картинка 77 из 6087">
            <a:hlinkClick r:id="rId3" tgtFrame="_blank"/>
          </p:cNvPr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997604" y="1556792"/>
            <a:ext cx="864096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с двумя скругленными противолежащими углами 8"/>
          <p:cNvSpPr/>
          <p:nvPr/>
        </p:nvSpPr>
        <p:spPr>
          <a:xfrm>
            <a:off x="3275855" y="3439555"/>
            <a:ext cx="4483115" cy="2786082"/>
          </a:xfrm>
          <a:prstGeom prst="round2Diag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</a:rPr>
              <a:t>медвежатник</a:t>
            </a:r>
            <a:endParaRPr lang="ru-RU" sz="4400" b="1" dirty="0">
              <a:solidFill>
                <a:srgbClr val="002060"/>
              </a:solidFill>
            </a:endParaRPr>
          </a:p>
        </p:txBody>
      </p:sp>
      <p:pic>
        <p:nvPicPr>
          <p:cNvPr id="10" name="Picture 2" descr="http://cs419631.vk.me/v419631298/a28/r-vEB6noxjw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AEEE0"/>
              </a:clrFrom>
              <a:clrTo>
                <a:srgbClr val="FAEEE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Click="0">
    <p:zo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357950" y="142852"/>
            <a:ext cx="2571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Вопрос на 10</a:t>
            </a:r>
            <a:endParaRPr lang="ru-RU" sz="2400" b="1" i="1" dirty="0">
              <a:solidFill>
                <a:srgbClr val="00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42976" y="4500570"/>
            <a:ext cx="20717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latin typeface="Cambria" pitchFamily="18" charset="0"/>
              </a:rPr>
              <a:t>Ответ:</a:t>
            </a:r>
            <a:endParaRPr lang="ru-RU" sz="3200" b="1" i="1" dirty="0">
              <a:latin typeface="Cambria" pitchFamily="18" charset="0"/>
            </a:endParaRPr>
          </a:p>
        </p:txBody>
      </p:sp>
      <p:sp>
        <p:nvSpPr>
          <p:cNvPr id="9" name="5-конечная звезда 8">
            <a:hlinkClick r:id="rId2" action="ppaction://hlinksldjump"/>
          </p:cNvPr>
          <p:cNvSpPr/>
          <p:nvPr/>
        </p:nvSpPr>
        <p:spPr>
          <a:xfrm>
            <a:off x="8429652" y="6215082"/>
            <a:ext cx="500066" cy="485772"/>
          </a:xfrm>
          <a:prstGeom prst="star5">
            <a:avLst>
              <a:gd name="adj" fmla="val 20557"/>
              <a:gd name="hf" fmla="val 105146"/>
              <a:gd name="vf" fmla="val 110557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596256" y="1201079"/>
            <a:ext cx="570060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ru-RU" sz="4000" b="1" dirty="0">
                <a:solidFill>
                  <a:srgbClr val="CC66FF"/>
                </a:solidFill>
                <a:latin typeface="Cambria" panose="02040503050406030204" pitchFamily="18" charset="0"/>
              </a:rPr>
              <a:t>Назовите фамилию</a:t>
            </a:r>
          </a:p>
          <a:p>
            <a:pPr lvl="0"/>
            <a:r>
              <a:rPr lang="ru-RU" sz="4000" b="1" dirty="0">
                <a:solidFill>
                  <a:srgbClr val="CC66FF"/>
                </a:solidFill>
                <a:latin typeface="Cambria" panose="02040503050406030204" pitchFamily="18" charset="0"/>
              </a:rPr>
              <a:t> автора произведения</a:t>
            </a:r>
          </a:p>
        </p:txBody>
      </p:sp>
      <p:sp>
        <p:nvSpPr>
          <p:cNvPr id="10" name="Прямоугольник с двумя скругленными противолежащими углами 9"/>
          <p:cNvSpPr/>
          <p:nvPr/>
        </p:nvSpPr>
        <p:spPr>
          <a:xfrm>
            <a:off x="3275856" y="3439555"/>
            <a:ext cx="3816424" cy="2786082"/>
          </a:xfrm>
          <a:prstGeom prst="round2Diag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</a:rPr>
              <a:t>Борис Житков</a:t>
            </a:r>
            <a:endParaRPr lang="ru-RU" sz="4400" b="1" dirty="0">
              <a:solidFill>
                <a:srgbClr val="002060"/>
              </a:solidFill>
            </a:endParaRPr>
          </a:p>
        </p:txBody>
      </p:sp>
      <p:pic>
        <p:nvPicPr>
          <p:cNvPr id="2050" name="Picture 2" descr="http://internat-sokol.umi.ru/images/cms/data/1978.gif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19175" cy="1019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i-main-pic" descr="Картинка 77 из 6087">
            <a:hlinkClick r:id="rId4" tgtFrame="_blank"/>
          </p:cNvPr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997604" y="1556792"/>
            <a:ext cx="864096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>
    <p:zo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588224" y="214290"/>
            <a:ext cx="2270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Вопрос на 20</a:t>
            </a:r>
            <a:endParaRPr lang="ru-RU" sz="2400" b="1" i="1" dirty="0">
              <a:solidFill>
                <a:srgbClr val="00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68229" y="1023757"/>
            <a:ext cx="551212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C66FF"/>
                </a:solidFill>
                <a:latin typeface="Cambria" pitchFamily="18" charset="0"/>
              </a:rPr>
              <a:t>Как звали Храброго утёнка?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14348" y="4071942"/>
            <a:ext cx="23574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atin typeface="Cambria" pitchFamily="18" charset="0"/>
              </a:rPr>
              <a:t>Ответ: </a:t>
            </a:r>
          </a:p>
        </p:txBody>
      </p:sp>
      <p:sp>
        <p:nvSpPr>
          <p:cNvPr id="10" name="5-конечная звезда 9">
            <a:hlinkClick r:id="rId2" action="ppaction://hlinksldjump"/>
          </p:cNvPr>
          <p:cNvSpPr/>
          <p:nvPr/>
        </p:nvSpPr>
        <p:spPr>
          <a:xfrm>
            <a:off x="8429652" y="6215082"/>
            <a:ext cx="500066" cy="485772"/>
          </a:xfrm>
          <a:prstGeom prst="star5">
            <a:avLst>
              <a:gd name="adj" fmla="val 20557"/>
              <a:gd name="hf" fmla="val 105146"/>
              <a:gd name="vf" fmla="val 110557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8" name="Прямоугольник с двумя скругленными противолежащими углами 7"/>
          <p:cNvSpPr/>
          <p:nvPr/>
        </p:nvSpPr>
        <p:spPr>
          <a:xfrm>
            <a:off x="3275856" y="3439555"/>
            <a:ext cx="3816424" cy="2786082"/>
          </a:xfrm>
          <a:prstGeom prst="round2Diag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</a:rPr>
              <a:t>Алёша</a:t>
            </a:r>
            <a:endParaRPr lang="ru-RU" sz="4400" b="1" dirty="0">
              <a:solidFill>
                <a:srgbClr val="002060"/>
              </a:solidFill>
            </a:endParaRPr>
          </a:p>
        </p:txBody>
      </p:sp>
      <p:pic>
        <p:nvPicPr>
          <p:cNvPr id="11" name="Picture 2" descr="http://internat-sokol.umi.ru/images/cms/data/1978.gif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19175" cy="1019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i-main-pic" descr="Картинка 77 из 6087">
            <a:hlinkClick r:id="rId4" tgtFrame="_blank"/>
          </p:cNvPr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997604" y="1556792"/>
            <a:ext cx="864096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>
    <p:zo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Другая 2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800080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1006</TotalTime>
  <Words>535</Words>
  <Application>Microsoft Office PowerPoint</Application>
  <PresentationFormat>Экран (4:3)</PresentationFormat>
  <Paragraphs>202</Paragraphs>
  <Slides>34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42" baseType="lpstr">
      <vt:lpstr>Microsoft JhengHei</vt:lpstr>
      <vt:lpstr>Calibri</vt:lpstr>
      <vt:lpstr>Cambria</vt:lpstr>
      <vt:lpstr>Century Gothic</vt:lpstr>
      <vt:lpstr>Monotype Corsiva</vt:lpstr>
      <vt:lpstr>Verdana</vt:lpstr>
      <vt:lpstr>Wingdings 2</vt:lpstr>
      <vt:lpstr>Яркая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МКОУ Лермонтовская СОШ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Викторина "Что? Где? Когда?"</dc:title>
  <dc:creator>Банникова Е.П.</dc:creator>
  <cp:lastModifiedBy>vava</cp:lastModifiedBy>
  <cp:revision>224</cp:revision>
  <dcterms:created xsi:type="dcterms:W3CDTF">2012-01-21T11:47:29Z</dcterms:created>
  <dcterms:modified xsi:type="dcterms:W3CDTF">2017-01-03T12:43:21Z</dcterms:modified>
</cp:coreProperties>
</file>