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30"/>
  </p:notesMasterIdLst>
  <p:sldIdLst>
    <p:sldId id="339" r:id="rId2"/>
    <p:sldId id="256" r:id="rId3"/>
    <p:sldId id="315" r:id="rId4"/>
    <p:sldId id="290" r:id="rId5"/>
    <p:sldId id="335" r:id="rId6"/>
    <p:sldId id="257" r:id="rId7"/>
    <p:sldId id="293" r:id="rId8"/>
    <p:sldId id="258" r:id="rId9"/>
    <p:sldId id="292" r:id="rId10"/>
    <p:sldId id="316" r:id="rId11"/>
    <p:sldId id="338" r:id="rId12"/>
    <p:sldId id="308" r:id="rId13"/>
    <p:sldId id="321" r:id="rId14"/>
    <p:sldId id="332" r:id="rId15"/>
    <p:sldId id="269" r:id="rId16"/>
    <p:sldId id="274" r:id="rId17"/>
    <p:sldId id="294" r:id="rId18"/>
    <p:sldId id="322" r:id="rId19"/>
    <p:sldId id="265" r:id="rId20"/>
    <p:sldId id="264" r:id="rId21"/>
    <p:sldId id="272" r:id="rId22"/>
    <p:sldId id="323" r:id="rId23"/>
    <p:sldId id="309" r:id="rId24"/>
    <p:sldId id="273" r:id="rId25"/>
    <p:sldId id="270" r:id="rId26"/>
    <p:sldId id="285" r:id="rId27"/>
    <p:sldId id="288" r:id="rId28"/>
    <p:sldId id="33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996600"/>
    <a:srgbClr val="FF9A7B"/>
    <a:srgbClr val="FFAD93"/>
    <a:srgbClr val="FFFFCC"/>
    <a:srgbClr val="977CBE"/>
    <a:srgbClr val="D4D4D4"/>
    <a:srgbClr val="0003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4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0C79346-ABEF-466C-B22F-FEE5A138AEA8}" type="datetimeFigureOut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6DDAB3F-9E2E-475E-BBF6-A1DEE841C3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51A68-55CC-4751-A414-470133F4D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7EEC3-06B4-4C0C-A9D1-D93DFD7DB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F6D6E-9E25-4082-B6AD-61561DC9A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19FF1-862B-4DC1-B671-9643EAF70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82F1F-A39C-4FE6-A783-C0421B163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AAE18-71A4-4173-AA7A-F44F076DF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3AA6B-2586-4811-9EA9-F3445DCE0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9DE23-8F34-4C57-9C19-9CA998DDE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F8E15-7BFA-417B-B28D-0E49F75D7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D64E6-F1D5-4751-90AD-D7EC3FADF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D5641-EE10-4B3B-A687-19A1C800B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389CC-1D69-4366-BD89-F227BA219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4F06C-3885-45DD-A862-1D1BE09AE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B40EC-7BF0-4921-B7D7-6C91CD626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rgbClr val="FFAD93">
                <a:alpha val="35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96EFFC7-68E8-4ACE-8A79-5A2CCF93A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5" r:id="rId14"/>
  </p:sldLayoutIdLst>
  <p:transition spd="slow">
    <p:comb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563888" y="2492896"/>
            <a:ext cx="5094287" cy="2921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Тюзина Марина Евгеньевна</a:t>
            </a:r>
            <a:b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учитель начальных классов Муниципального  общеобразовательного учреждения«Воротынская средняя общеобразовательная школа » </a:t>
            </a:r>
            <a:b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муниципальный район «Перемышльский район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»</a:t>
            </a:r>
            <a:endParaRPr lang="ru-RU" sz="24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32656"/>
            <a:ext cx="664390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Богатыри – главные герои былин</a:t>
            </a:r>
            <a:endParaRPr lang="ru-RU" sz="4000" b="1" i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Desktop\фотографии мамы\и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23528" y="1628800"/>
            <a:ext cx="3434853" cy="48449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6805" name="Picture 5" descr="dydyk_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363788"/>
            <a:ext cx="4038600" cy="2998787"/>
          </a:xfrm>
          <a:noFill/>
        </p:spPr>
      </p:pic>
      <p:pic>
        <p:nvPicPr>
          <p:cNvPr id="76812" name="Picture 12" descr="Святогор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94263" y="1600200"/>
            <a:ext cx="3546475" cy="4525963"/>
          </a:xfrm>
          <a:noFill/>
        </p:spPr>
      </p:pic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1270000" y="287338"/>
            <a:ext cx="643731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/>
              <a:t>Самой старой считается былина о </a:t>
            </a:r>
          </a:p>
          <a:p>
            <a:pPr algn="ctr"/>
            <a:r>
              <a:rPr lang="ru-RU" sz="3600" b="1" dirty="0" err="1"/>
              <a:t>Святогоре-богатыре</a:t>
            </a:r>
            <a:r>
              <a:rPr lang="ru-RU" sz="3600" b="1" dirty="0"/>
              <a:t> или </a:t>
            </a:r>
            <a:r>
              <a:rPr lang="ru-RU" sz="3600" b="1" dirty="0" err="1"/>
              <a:t>Колыване</a:t>
            </a:r>
            <a:r>
              <a:rPr lang="ru-RU" sz="3600" b="1" dirty="0"/>
              <a:t>, </a:t>
            </a:r>
          </a:p>
          <a:p>
            <a:pPr algn="ctr"/>
            <a:r>
              <a:rPr lang="ru-RU" sz="3600" b="1" dirty="0"/>
              <a:t>как его еще прозывают</a:t>
            </a:r>
          </a:p>
        </p:txBody>
      </p:sp>
    </p:spTree>
  </p:cSld>
  <p:clrMapOvr>
    <a:masterClrMapping/>
  </p:clrMapOvr>
  <p:transition spd="slow" advClick="0" advTm="1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3" name="Содержимое 4" descr="vasilev_volg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285750"/>
            <a:ext cx="3857625" cy="4500563"/>
          </a:xfrm>
        </p:spPr>
      </p:pic>
      <p:sp>
        <p:nvSpPr>
          <p:cNvPr id="30724" name="TextBox 3"/>
          <p:cNvSpPr txBox="1">
            <a:spLocks noChangeArrowheads="1"/>
          </p:cNvSpPr>
          <p:nvPr/>
        </p:nvSpPr>
        <p:spPr bwMode="auto">
          <a:xfrm>
            <a:off x="4572000" y="857250"/>
            <a:ext cx="42862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</a:rPr>
              <a:t>Вольга Святославич</a:t>
            </a:r>
            <a:r>
              <a:rPr lang="ru-RU" sz="2800">
                <a:solidFill>
                  <a:srgbClr val="002060"/>
                </a:solidFill>
              </a:rPr>
              <a:t> (также </a:t>
            </a:r>
            <a:r>
              <a:rPr lang="ru-RU" sz="2800" b="1">
                <a:solidFill>
                  <a:srgbClr val="002060"/>
                </a:solidFill>
              </a:rPr>
              <a:t>Волх Всеславьевич</a:t>
            </a:r>
            <a:r>
              <a:rPr lang="ru-RU" sz="2800">
                <a:solidFill>
                  <a:srgbClr val="002060"/>
                </a:solidFill>
              </a:rPr>
              <a:t>) — богатырь, персонаж русских былин. </a:t>
            </a:r>
          </a:p>
          <a:p>
            <a:pPr algn="ctr"/>
            <a:r>
              <a:rPr lang="ru-RU" sz="2800">
                <a:solidFill>
                  <a:srgbClr val="002060"/>
                </a:solidFill>
              </a:rPr>
              <a:t>Основными отличительными чертами Вольги являются хитрость, способность к оборотничеству и умение понимать язык птиц и животных</a:t>
            </a:r>
          </a:p>
        </p:txBody>
      </p:sp>
      <p:sp>
        <p:nvSpPr>
          <p:cNvPr id="30725" name="TextBox 5"/>
          <p:cNvSpPr txBox="1">
            <a:spLocks noChangeArrowheads="1"/>
          </p:cNvSpPr>
          <p:nvPr/>
        </p:nvSpPr>
        <p:spPr bwMode="auto">
          <a:xfrm>
            <a:off x="428625" y="5000625"/>
            <a:ext cx="3786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К. А. Васильев. «ВОЛЬГА»</a:t>
            </a:r>
          </a:p>
        </p:txBody>
      </p:sp>
    </p:spTree>
  </p:cSld>
  <p:clrMapOvr>
    <a:masterClrMapping/>
  </p:clrMapOvr>
  <p:transition spd="slow" advTm="2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260350"/>
            <a:ext cx="4038600" cy="4525963"/>
          </a:xfrm>
        </p:spPr>
        <p:txBody>
          <a:bodyPr/>
          <a:lstStyle/>
          <a:p>
            <a:pPr eaLnBrk="1" hangingPunct="1"/>
            <a:endParaRPr lang="ru-RU" sz="2800" smtClean="0"/>
          </a:p>
          <a:p>
            <a:pPr algn="ctr" eaLnBrk="1" hangingPunct="1">
              <a:buFontTx/>
              <a:buNone/>
            </a:pPr>
            <a:r>
              <a:rPr lang="ru-RU" sz="5400" b="1" smtClean="0">
                <a:solidFill>
                  <a:srgbClr val="000099"/>
                </a:solidFill>
                <a:latin typeface="Monotype Corsiva" pitchFamily="66" charset="0"/>
              </a:rPr>
              <a:t>Добрыня Никитич</a:t>
            </a:r>
          </a:p>
        </p:txBody>
      </p:sp>
      <p:pic>
        <p:nvPicPr>
          <p:cNvPr id="57348" name="Picture 4" descr="Бой со змеем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1412875"/>
            <a:ext cx="4038600" cy="2036763"/>
          </a:xfrm>
          <a:noFill/>
        </p:spPr>
      </p:pic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6084888" y="333375"/>
            <a:ext cx="2174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0099"/>
                </a:solidFill>
              </a:rPr>
              <a:t>В. Васнецов</a:t>
            </a:r>
          </a:p>
          <a:p>
            <a:pPr algn="ctr"/>
            <a:r>
              <a:rPr lang="ru-RU" sz="2800" b="1">
                <a:solidFill>
                  <a:srgbClr val="000099"/>
                </a:solidFill>
              </a:rPr>
              <a:t>«Бой со змеем»</a:t>
            </a:r>
          </a:p>
        </p:txBody>
      </p:sp>
      <p:pic>
        <p:nvPicPr>
          <p:cNvPr id="57355" name="Picture 11" descr="Дмитрий Хижняк  добрыня ники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852738"/>
            <a:ext cx="2343150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Содержимое 7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7891" name="Picture 4" descr="ft_big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830763" cy="6858000"/>
          </a:xfrm>
          <a:noFill/>
        </p:spPr>
      </p:pic>
      <p:sp>
        <p:nvSpPr>
          <p:cNvPr id="37892" name="Text Box 7"/>
          <p:cNvSpPr txBox="1">
            <a:spLocks noChangeArrowheads="1"/>
          </p:cNvSpPr>
          <p:nvPr/>
        </p:nvSpPr>
        <p:spPr bwMode="auto">
          <a:xfrm>
            <a:off x="4859338" y="1341438"/>
            <a:ext cx="407035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accent2"/>
                </a:solidFill>
              </a:rPr>
              <a:t>Добрыня Никитич прославился</a:t>
            </a:r>
          </a:p>
          <a:p>
            <a:pPr algn="ctr"/>
            <a:r>
              <a:rPr lang="ru-RU" sz="2800" b="1">
                <a:solidFill>
                  <a:schemeClr val="accent2"/>
                </a:solidFill>
              </a:rPr>
              <a:t>тем, что в тяжкой битве</a:t>
            </a:r>
          </a:p>
          <a:p>
            <a:pPr algn="ctr"/>
            <a:r>
              <a:rPr lang="ru-RU" sz="2800" b="1">
                <a:solidFill>
                  <a:schemeClr val="accent2"/>
                </a:solidFill>
              </a:rPr>
              <a:t>победил Змея Огненного, освободил из</a:t>
            </a:r>
          </a:p>
          <a:p>
            <a:pPr algn="ctr"/>
            <a:r>
              <a:rPr lang="ru-RU" sz="2800" b="1">
                <a:solidFill>
                  <a:schemeClr val="accent2"/>
                </a:solidFill>
              </a:rPr>
              <a:t>полону много людей и </a:t>
            </a:r>
          </a:p>
          <a:p>
            <a:pPr algn="ctr"/>
            <a:r>
              <a:rPr lang="ru-RU" sz="2800" b="1">
                <a:solidFill>
                  <a:schemeClr val="accent2"/>
                </a:solidFill>
              </a:rPr>
              <a:t>среди них племянницу князя</a:t>
            </a:r>
          </a:p>
          <a:p>
            <a:pPr algn="ctr"/>
            <a:r>
              <a:rPr lang="ru-RU" sz="2800" b="1">
                <a:solidFill>
                  <a:schemeClr val="accent2"/>
                </a:solidFill>
              </a:rPr>
              <a:t>Владимира Забаву Путятичну</a:t>
            </a:r>
          </a:p>
        </p:txBody>
      </p:sp>
    </p:spTree>
  </p:cSld>
  <p:clrMapOvr>
    <a:masterClrMapping/>
  </p:clrMapOvr>
  <p:transition spd="slow" advTm="1812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1868" name="Picture 12" descr="byliny-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125538"/>
            <a:ext cx="3765550" cy="4525962"/>
          </a:xfrm>
          <a:noFill/>
        </p:spPr>
      </p:pic>
      <p:pic>
        <p:nvPicPr>
          <p:cNvPr id="121870" name="Picture 14" descr="Алешк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 rot="1652907">
            <a:off x="5867400" y="1628775"/>
            <a:ext cx="1944688" cy="1296988"/>
          </a:xfrm>
          <a:noFill/>
        </p:spPr>
      </p:pic>
      <p:pic>
        <p:nvPicPr>
          <p:cNvPr id="121873" name="Picture 17" descr="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953125" y="4556125"/>
            <a:ext cx="1428750" cy="952500"/>
          </a:xfrm>
          <a:noFill/>
        </p:spPr>
      </p:pic>
      <p:sp>
        <p:nvSpPr>
          <p:cNvPr id="121867" name="Text Box 11"/>
          <p:cNvSpPr txBox="1">
            <a:spLocks noChangeArrowheads="1"/>
          </p:cNvSpPr>
          <p:nvPr/>
        </p:nvSpPr>
        <p:spPr bwMode="auto">
          <a:xfrm>
            <a:off x="4572000" y="3573463"/>
            <a:ext cx="42005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5400" b="1">
                <a:solidFill>
                  <a:srgbClr val="000099"/>
                </a:solidFill>
              </a:rPr>
              <a:t>Алеша Попович</a:t>
            </a: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4036" name="Picture 4" descr="Попович с невест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85750"/>
            <a:ext cx="3694113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4572000" y="2133600"/>
            <a:ext cx="408146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0099"/>
                </a:solidFill>
              </a:rPr>
              <a:t>К.А. Васильев</a:t>
            </a:r>
          </a:p>
          <a:p>
            <a:r>
              <a:rPr lang="ru-RU" sz="4400">
                <a:solidFill>
                  <a:srgbClr val="000099"/>
                </a:solidFill>
              </a:rPr>
              <a:t>«Алеша Попович с </a:t>
            </a:r>
          </a:p>
          <a:p>
            <a:r>
              <a:rPr lang="ru-RU" sz="4400">
                <a:solidFill>
                  <a:srgbClr val="000099"/>
                </a:solidFill>
              </a:rPr>
              <a:t>невестой»</a:t>
            </a:r>
          </a:p>
        </p:txBody>
      </p:sp>
    </p:spTree>
  </p:cSld>
  <p:clrMapOvr>
    <a:masterClrMapping/>
  </p:clrMapOvr>
  <p:transition spd="slow" advClick="0" advTm="14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6083" name="Picture 4" descr="byliny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5526088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5940425" y="981075"/>
            <a:ext cx="3024188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99"/>
                </a:solidFill>
              </a:rPr>
              <a:t>На пиру у князя</a:t>
            </a:r>
          </a:p>
          <a:p>
            <a:pPr algn="ctr"/>
            <a:r>
              <a:rPr lang="ru-RU" sz="2800" b="1">
                <a:solidFill>
                  <a:srgbClr val="000099"/>
                </a:solidFill>
              </a:rPr>
              <a:t>Владимира Алеша Попович</a:t>
            </a:r>
          </a:p>
          <a:p>
            <a:pPr algn="ctr"/>
            <a:r>
              <a:rPr lang="ru-RU" sz="2800" b="1">
                <a:solidFill>
                  <a:srgbClr val="000099"/>
                </a:solidFill>
              </a:rPr>
              <a:t>спасает от Тугарина Змеевича</a:t>
            </a:r>
          </a:p>
          <a:p>
            <a:pPr algn="ctr"/>
            <a:r>
              <a:rPr lang="ru-RU" sz="2800" b="1">
                <a:solidFill>
                  <a:srgbClr val="000099"/>
                </a:solidFill>
              </a:rPr>
              <a:t>княжескую жену Апраксию,</a:t>
            </a:r>
          </a:p>
          <a:p>
            <a:pPr algn="ctr"/>
            <a:r>
              <a:rPr lang="ru-RU" sz="2800" b="1">
                <a:solidFill>
                  <a:srgbClr val="000099"/>
                </a:solidFill>
              </a:rPr>
              <a:t>а народ русский - от тягот-</a:t>
            </a:r>
          </a:p>
          <a:p>
            <a:pPr algn="ctr"/>
            <a:r>
              <a:rPr lang="ru-RU" sz="2800" b="1">
                <a:solidFill>
                  <a:srgbClr val="000099"/>
                </a:solidFill>
              </a:rPr>
              <a:t>податей неимоверных</a:t>
            </a:r>
          </a:p>
        </p:txBody>
      </p:sp>
    </p:spTree>
  </p:cSld>
  <p:clrMapOvr>
    <a:masterClrMapping/>
  </p:clrMapOvr>
  <p:transition spd="slow" advClick="0" advTm="1698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051050" y="2852738"/>
            <a:ext cx="4464050" cy="1008062"/>
          </a:xfrm>
        </p:spPr>
        <p:txBody>
          <a:bodyPr rtlCol="0">
            <a:normAutofit fontScale="70000" lnSpcReduction="20000"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800" smtClean="0"/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800" smtClean="0"/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8000" smtClean="0">
                <a:solidFill>
                  <a:srgbClr val="000099"/>
                </a:solidFill>
                <a:latin typeface="Monotype Corsiva" pitchFamily="66" charset="0"/>
              </a:rPr>
              <a:t>Илья Муромец</a:t>
            </a:r>
          </a:p>
        </p:txBody>
      </p:sp>
      <p:pic>
        <p:nvPicPr>
          <p:cNvPr id="41989" name="Picture 5" descr="ml_objects1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196233">
            <a:off x="323850" y="333375"/>
            <a:ext cx="3384550" cy="2647950"/>
          </a:xfrm>
          <a:noFill/>
        </p:spPr>
      </p:pic>
      <p:pic>
        <p:nvPicPr>
          <p:cNvPr id="41992" name="Picture 8" descr="ft_big1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 rot="532409">
            <a:off x="6588125" y="3500438"/>
            <a:ext cx="2092325" cy="3046412"/>
          </a:xfrm>
          <a:noFill/>
        </p:spPr>
      </p:pic>
      <p:pic>
        <p:nvPicPr>
          <p:cNvPr id="41995" name="Picture 11" descr="normal_1259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13368">
            <a:off x="4427538" y="188913"/>
            <a:ext cx="45116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12" descr="25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39456">
            <a:off x="468313" y="3789363"/>
            <a:ext cx="1922462" cy="257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4" descr="ft_big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88913"/>
            <a:ext cx="4298950" cy="6308725"/>
          </a:xfrm>
          <a:noFill/>
        </p:spPr>
      </p:pic>
      <p:sp>
        <p:nvSpPr>
          <p:cNvPr id="48132" name="Text Box 7"/>
          <p:cNvSpPr txBox="1">
            <a:spLocks noChangeArrowheads="1"/>
          </p:cNvSpPr>
          <p:nvPr/>
        </p:nvSpPr>
        <p:spPr bwMode="auto">
          <a:xfrm>
            <a:off x="808038" y="8159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2400" b="1"/>
          </a:p>
        </p:txBody>
      </p:sp>
      <p:sp>
        <p:nvSpPr>
          <p:cNvPr id="48133" name="Text Box 8"/>
          <p:cNvSpPr txBox="1">
            <a:spLocks noChangeArrowheads="1"/>
          </p:cNvSpPr>
          <p:nvPr/>
        </p:nvSpPr>
        <p:spPr bwMode="auto">
          <a:xfrm>
            <a:off x="395288" y="260350"/>
            <a:ext cx="3865562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99"/>
                </a:solidFill>
              </a:rPr>
              <a:t>Хлеба ест по три калачика,</a:t>
            </a:r>
          </a:p>
          <a:p>
            <a:pPr algn="ctr"/>
            <a:r>
              <a:rPr lang="ru-RU" sz="2800" b="1">
                <a:solidFill>
                  <a:srgbClr val="000099"/>
                </a:solidFill>
              </a:rPr>
              <a:t>пьет на три медных пятачка.</a:t>
            </a:r>
          </a:p>
          <a:p>
            <a:pPr algn="ctr"/>
            <a:r>
              <a:rPr lang="ru-RU" sz="2800" b="1">
                <a:solidFill>
                  <a:srgbClr val="000099"/>
                </a:solidFill>
              </a:rPr>
              <a:t>Однако побеждает всегда,</a:t>
            </a:r>
          </a:p>
          <a:p>
            <a:pPr algn="ctr"/>
            <a:r>
              <a:rPr lang="ru-RU" sz="2800" b="1">
                <a:solidFill>
                  <a:srgbClr val="000099"/>
                </a:solidFill>
              </a:rPr>
              <a:t>во всех боях да схватках.</a:t>
            </a:r>
          </a:p>
          <a:p>
            <a:pPr algn="ctr"/>
            <a:r>
              <a:rPr lang="ru-RU" sz="2800" b="1">
                <a:solidFill>
                  <a:srgbClr val="000099"/>
                </a:solidFill>
              </a:rPr>
              <a:t>Ему в бою смерть не писана.</a:t>
            </a:r>
          </a:p>
        </p:txBody>
      </p:sp>
    </p:spTree>
  </p:cSld>
  <p:clrMapOvr>
    <a:masterClrMapping/>
  </p:clrMapOvr>
  <p:transition spd="slow" advClick="0" advTm="1533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solidFill>
                <a:srgbClr val="006600"/>
              </a:solidFill>
            </a:endParaRPr>
          </a:p>
        </p:txBody>
      </p:sp>
      <p:pic>
        <p:nvPicPr>
          <p:cNvPr id="53251" name="Picture 6" descr="img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24075" y="908050"/>
            <a:ext cx="4826000" cy="5543550"/>
          </a:xfrm>
          <a:noFill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23850" y="0"/>
            <a:ext cx="831691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«Илья Муромец». Реконструкция по методу Герасимова</a:t>
            </a:r>
            <a:r>
              <a:rPr lang="ru-RU" sz="4400"/>
              <a:t> </a:t>
            </a:r>
          </a:p>
          <a:p>
            <a:pPr algn="ctr"/>
            <a:endParaRPr lang="ru-RU" sz="4400"/>
          </a:p>
        </p:txBody>
      </p:sp>
    </p:spTree>
  </p:cSld>
  <p:clrMapOvr>
    <a:masterClrMapping/>
  </p:clrMapOvr>
  <p:transition spd="slow" advClick="0" advTm="1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4" descr="Богаты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57188"/>
            <a:ext cx="8643938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1116013" y="6237288"/>
            <a:ext cx="721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>
                <a:latin typeface="Arial" charset="0"/>
              </a:rPr>
              <a:t>Виктор Михайлович Васнецов  картину «Богатыри»  писал почти двадцать лет</a:t>
            </a:r>
          </a:p>
        </p:txBody>
      </p:sp>
      <p:sp>
        <p:nvSpPr>
          <p:cNvPr id="7174" name="WordArt 7"/>
          <p:cNvSpPr>
            <a:spLocks noChangeArrowheads="1" noChangeShapeType="1" noTextEdit="1"/>
          </p:cNvSpPr>
          <p:nvPr/>
        </p:nvSpPr>
        <p:spPr bwMode="auto">
          <a:xfrm>
            <a:off x="1116013" y="5734050"/>
            <a:ext cx="71723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C0015"/>
                </a:solidFill>
                <a:latin typeface="Monotype Corsiva"/>
              </a:rPr>
              <a:t>Богатыри – главные герои былин</a:t>
            </a:r>
          </a:p>
        </p:txBody>
      </p:sp>
    </p:spTree>
  </p:cSld>
  <p:clrMapOvr>
    <a:masterClrMapping/>
  </p:clrMapOvr>
  <p:transition spd="slow" advTm="1023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4275" name="Picture 7" descr="25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8913"/>
            <a:ext cx="4827588" cy="6453187"/>
          </a:xfrm>
          <a:noFill/>
        </p:spPr>
      </p:pic>
      <p:sp>
        <p:nvSpPr>
          <p:cNvPr id="54276" name="Rectangle 6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ru-RU">
              <a:latin typeface="Arial" charset="0"/>
            </a:endParaRPr>
          </a:p>
        </p:txBody>
      </p:sp>
      <p:sp>
        <p:nvSpPr>
          <p:cNvPr id="54277" name="Text Box 10"/>
          <p:cNvSpPr txBox="1">
            <a:spLocks noChangeArrowheads="1"/>
          </p:cNvSpPr>
          <p:nvPr/>
        </p:nvSpPr>
        <p:spPr bwMode="auto">
          <a:xfrm>
            <a:off x="0" y="260350"/>
            <a:ext cx="51847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ПАМЯТНИК      ИЛЬЕ МУРОМЦУ</a:t>
            </a:r>
          </a:p>
          <a:p>
            <a:pPr>
              <a:spcBef>
                <a:spcPct val="50000"/>
              </a:spcBef>
            </a:pPr>
            <a:r>
              <a:rPr lang="ru-RU" sz="2400"/>
              <a:t>		В  ГОРОДЕ МУРОМЕ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5219700" y="620713"/>
            <a:ext cx="342582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</a:rPr>
              <a:t>В образе древнерусского богатыря воплотились народные понятия о высоких нравственных качествах, какими должен был обладать истинный герой. Одно из самых главных качеств Ильи Муромца — это чувство справедливости и сознание своего долга — стоять за правду. Он готов идти на прямое столкновение с князем, с боярами, когда видит, что те поступают не по правде. </a:t>
            </a:r>
          </a:p>
          <a:p>
            <a:pPr algn="ctr"/>
            <a:r>
              <a:rPr lang="ru-RU" b="1" dirty="0">
                <a:solidFill>
                  <a:srgbClr val="0000FF"/>
                </a:solidFill>
              </a:rPr>
              <a:t>Он — герой общенародный, общерусский, не связанный какими-то сословными узами.  </a:t>
            </a:r>
            <a:endParaRPr lang="ru-RU" b="1" i="1" dirty="0">
              <a:solidFill>
                <a:srgbClr val="0000FF"/>
              </a:solidFill>
            </a:endParaRPr>
          </a:p>
          <a:p>
            <a:pPr algn="ctr"/>
            <a:r>
              <a:rPr lang="ru-RU" b="1" i="1" dirty="0">
                <a:solidFill>
                  <a:srgbClr val="0000FF"/>
                </a:solidFill>
              </a:rPr>
              <a:t>«Я иду служить за веру христианскую </a:t>
            </a:r>
            <a:r>
              <a:rPr lang="ru-RU" b="1" dirty="0">
                <a:solidFill>
                  <a:srgbClr val="0000FF"/>
                </a:solidFill>
              </a:rPr>
              <a:t> 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i="1" dirty="0">
                <a:solidFill>
                  <a:srgbClr val="0000FF"/>
                </a:solidFill>
              </a:rPr>
              <a:t>И за землю российскую, </a:t>
            </a:r>
            <a:r>
              <a:rPr lang="ru-RU" b="1" dirty="0">
                <a:solidFill>
                  <a:srgbClr val="0000FF"/>
                </a:solidFill>
              </a:rPr>
              <a:t> 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i="1" dirty="0">
                <a:solidFill>
                  <a:srgbClr val="0000FF"/>
                </a:solidFill>
              </a:rPr>
              <a:t>Да и за </a:t>
            </a:r>
            <a:r>
              <a:rPr lang="ru-RU" b="1" i="1" dirty="0" err="1">
                <a:solidFill>
                  <a:srgbClr val="0000FF"/>
                </a:solidFill>
              </a:rPr>
              <a:t>стольние</a:t>
            </a:r>
            <a:r>
              <a:rPr lang="ru-RU" b="1" i="1" dirty="0">
                <a:solidFill>
                  <a:srgbClr val="0000FF"/>
                </a:solidFill>
              </a:rPr>
              <a:t> Киев-град, </a:t>
            </a:r>
            <a:r>
              <a:rPr lang="ru-RU" b="1" dirty="0">
                <a:solidFill>
                  <a:srgbClr val="0000FF"/>
                </a:solidFill>
              </a:rPr>
              <a:t> 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i="1" dirty="0">
                <a:solidFill>
                  <a:srgbClr val="0000FF"/>
                </a:solidFill>
              </a:rPr>
              <a:t>За вдов, за сирот, за бедных людей».</a:t>
            </a:r>
            <a:r>
              <a:rPr lang="ru-RU" b="1" dirty="0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ransition spd="slow" advClick="0" advTm="4616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68538" y="476250"/>
            <a:ext cx="5040312" cy="4525963"/>
          </a:xfrm>
        </p:spPr>
        <p:txBody>
          <a:bodyPr/>
          <a:lstStyle/>
          <a:p>
            <a:pPr algn="ctr" eaLnBrk="1" hangingPunct="1"/>
            <a:endParaRPr lang="ru-RU" sz="3600" b="1" smtClean="0">
              <a:latin typeface="Monotype Corsiva" pitchFamily="66" charset="0"/>
            </a:endParaRPr>
          </a:p>
          <a:p>
            <a:pPr algn="ctr" eaLnBrk="1" hangingPunct="1"/>
            <a:endParaRPr lang="ru-RU" sz="3600" b="1" smtClean="0">
              <a:latin typeface="Monotype Corsiva" pitchFamily="66" charset="0"/>
            </a:endParaRPr>
          </a:p>
          <a:p>
            <a:pPr algn="ctr" eaLnBrk="1" hangingPunct="1">
              <a:buFontTx/>
              <a:buNone/>
            </a:pPr>
            <a:r>
              <a:rPr lang="ru-RU" sz="6000" b="1" smtClean="0">
                <a:latin typeface="Monotype Corsiva" pitchFamily="66" charset="0"/>
              </a:rPr>
              <a:t>Микула Селянинович</a:t>
            </a:r>
          </a:p>
        </p:txBody>
      </p:sp>
      <p:pic>
        <p:nvPicPr>
          <p:cNvPr id="19460" name="Picture 4" descr="Вольга и Микул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370931">
            <a:off x="539750" y="404813"/>
            <a:ext cx="2151063" cy="3525837"/>
          </a:xfrm>
          <a:noFill/>
        </p:spPr>
      </p:pic>
      <p:pic>
        <p:nvPicPr>
          <p:cNvPr id="19463" name="Picture 7" descr="MikulSe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27538" y="4581525"/>
            <a:ext cx="4038600" cy="1643063"/>
          </a:xfrm>
          <a:noFill/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6323" name="Picture 7" descr="j2500007122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51500" y="260350"/>
            <a:ext cx="3205163" cy="4392613"/>
          </a:xfrm>
          <a:noFill/>
        </p:spPr>
      </p:pic>
      <p:sp>
        <p:nvSpPr>
          <p:cNvPr id="56324" name="Text Box 10"/>
          <p:cNvSpPr txBox="1">
            <a:spLocks noChangeArrowheads="1"/>
          </p:cNvSpPr>
          <p:nvPr/>
        </p:nvSpPr>
        <p:spPr bwMode="auto">
          <a:xfrm>
            <a:off x="179388" y="3284538"/>
            <a:ext cx="602932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0099"/>
                </a:solidFill>
              </a:rPr>
              <a:t>Есть былины о Микуле Селяниновиче,</a:t>
            </a:r>
          </a:p>
          <a:p>
            <a:pPr algn="ctr"/>
            <a:r>
              <a:rPr lang="ru-RU" sz="3200" b="1">
                <a:solidFill>
                  <a:srgbClr val="000099"/>
                </a:solidFill>
              </a:rPr>
              <a:t>пахаре, крестьянине,</a:t>
            </a:r>
          </a:p>
          <a:p>
            <a:pPr algn="ctr"/>
            <a:r>
              <a:rPr lang="ru-RU" sz="3200" b="1">
                <a:solidFill>
                  <a:srgbClr val="000099"/>
                </a:solidFill>
              </a:rPr>
              <a:t>что пахал землю-матушку, растил хлеб</a:t>
            </a:r>
          </a:p>
          <a:p>
            <a:pPr algn="ctr"/>
            <a:r>
              <a:rPr lang="ru-RU" sz="3200" b="1">
                <a:solidFill>
                  <a:srgbClr val="000099"/>
                </a:solidFill>
              </a:rPr>
              <a:t>и кормил людей</a:t>
            </a:r>
          </a:p>
        </p:txBody>
      </p:sp>
    </p:spTree>
  </p:cSld>
  <p:clrMapOvr>
    <a:masterClrMapping/>
  </p:clrMapOvr>
  <p:transition spd="slow" advClick="0" advTm="1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03575" y="1773238"/>
            <a:ext cx="3308350" cy="14398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endParaRPr lang="ru-RU" sz="280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6000" b="1" smtClean="0">
                <a:solidFill>
                  <a:srgbClr val="000099"/>
                </a:solidFill>
                <a:latin typeface="Monotype Corsiva" pitchFamily="66" charset="0"/>
              </a:rPr>
              <a:t>Садко</a:t>
            </a:r>
          </a:p>
        </p:txBody>
      </p:sp>
      <p:pic>
        <p:nvPicPr>
          <p:cNvPr id="62468" name="Picture 4" descr="11983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676192">
            <a:off x="5867400" y="476250"/>
            <a:ext cx="2732088" cy="2185988"/>
          </a:xfrm>
          <a:noFill/>
        </p:spPr>
      </p:pic>
      <p:pic>
        <p:nvPicPr>
          <p:cNvPr id="62469" name="Picture 7" descr="byliny-0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 rot="21009392">
            <a:off x="539750" y="549275"/>
            <a:ext cx="3265488" cy="2187575"/>
          </a:xfrm>
          <a:noFill/>
        </p:spPr>
      </p:pic>
      <p:pic>
        <p:nvPicPr>
          <p:cNvPr id="62470" name="Picture 10" descr="Садко на доске кип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3284538"/>
            <a:ext cx="2111375" cy="343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3492" name="Picture 4" descr="1198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3327400" y="125413"/>
            <a:ext cx="16795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FFFF00"/>
                </a:solidFill>
              </a:rPr>
              <a:t>Садко</a:t>
            </a:r>
          </a:p>
        </p:txBody>
      </p:sp>
    </p:spTree>
  </p:cSld>
  <p:clrMapOvr>
    <a:masterClrMapping/>
  </p:clrMapOvr>
  <p:transition spd="slow" advClick="0" advTm="12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5540" name="Picture 4" descr="Садко и вл морск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38417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4787900" y="1557338"/>
            <a:ext cx="417671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К.А. Васильев </a:t>
            </a:r>
          </a:p>
          <a:p>
            <a:r>
              <a:rPr lang="ru-RU" sz="3600" b="1"/>
              <a:t>«Садко и владыка морской»</a:t>
            </a:r>
          </a:p>
        </p:txBody>
      </p:sp>
    </p:spTree>
  </p:cSld>
  <p:clrMapOvr>
    <a:masterClrMapping/>
  </p:clrMapOvr>
  <p:transition spd="slow" advClick="0" advTm="12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6564" name="Picture 4" descr="byliny-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2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8612" name="Picture 4" descr="Садко Рисунок К В Лебеде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038"/>
            <a:ext cx="9144000" cy="695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4235450" cy="1190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0099"/>
                </a:solidFill>
              </a:rPr>
              <a:t>«Садко»</a:t>
            </a:r>
          </a:p>
          <a:p>
            <a:r>
              <a:rPr lang="ru-RU" sz="3600" b="1" dirty="0">
                <a:solidFill>
                  <a:srgbClr val="000099"/>
                </a:solidFill>
              </a:rPr>
              <a:t> Рисунок К. В. Лебедева</a:t>
            </a: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63" name="Picture 4" descr="Богатырский ско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11113"/>
            <a:ext cx="9144000" cy="6869113"/>
          </a:xfrm>
          <a:noFill/>
        </p:spPr>
      </p:pic>
    </p:spTree>
  </p:cSld>
  <p:clrMapOvr>
    <a:masterClrMapping/>
  </p:clrMapOvr>
  <p:transition spd="slow" advClick="0" advTm="12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Picture 6" descr="ft_big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549275"/>
            <a:ext cx="4422775" cy="5805488"/>
          </a:xfrm>
          <a:noFill/>
        </p:spPr>
      </p:pic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4881563" y="404813"/>
            <a:ext cx="4262437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3366"/>
                </a:solidFill>
              </a:rPr>
              <a:t>«Русский народ создал огромную</a:t>
            </a:r>
          </a:p>
          <a:p>
            <a:pPr algn="ctr"/>
            <a:r>
              <a:rPr lang="ru-RU" sz="2800" b="1">
                <a:solidFill>
                  <a:srgbClr val="003366"/>
                </a:solidFill>
              </a:rPr>
              <a:t>изустную литературу: мудрые пословицы</a:t>
            </a:r>
          </a:p>
          <a:p>
            <a:pPr algn="ctr"/>
            <a:r>
              <a:rPr lang="ru-RU" sz="2800" b="1">
                <a:solidFill>
                  <a:srgbClr val="003366"/>
                </a:solidFill>
              </a:rPr>
              <a:t>и хитрые загадки, веселые песни,</a:t>
            </a:r>
          </a:p>
          <a:p>
            <a:pPr algn="ctr"/>
            <a:r>
              <a:rPr lang="ru-RU" sz="2800" b="1">
                <a:solidFill>
                  <a:srgbClr val="003366"/>
                </a:solidFill>
              </a:rPr>
              <a:t>торжественные былины – говорившиеся</a:t>
            </a:r>
          </a:p>
          <a:p>
            <a:pPr algn="ctr"/>
            <a:r>
              <a:rPr lang="ru-RU" sz="2800" b="1">
                <a:solidFill>
                  <a:srgbClr val="003366"/>
                </a:solidFill>
              </a:rPr>
              <a:t>нараспев, под звон струн – о славных подвигах</a:t>
            </a:r>
          </a:p>
          <a:p>
            <a:pPr algn="ctr"/>
            <a:r>
              <a:rPr lang="ru-RU" sz="2800" b="1">
                <a:solidFill>
                  <a:srgbClr val="003366"/>
                </a:solidFill>
              </a:rPr>
              <a:t>богатырей, защитников земли...»</a:t>
            </a:r>
          </a:p>
          <a:p>
            <a:pPr algn="ctr"/>
            <a:r>
              <a:rPr lang="ru-RU" sz="2800" b="1">
                <a:solidFill>
                  <a:srgbClr val="003366"/>
                </a:solidFill>
              </a:rPr>
              <a:t>			</a:t>
            </a:r>
            <a:r>
              <a:rPr lang="ru-RU" sz="2800" b="1"/>
              <a:t>	</a:t>
            </a:r>
            <a:r>
              <a:rPr lang="ru-RU" sz="2800" b="1">
                <a:solidFill>
                  <a:srgbClr val="003366"/>
                </a:solidFill>
              </a:rPr>
              <a:t>Л.Н. Толстой</a:t>
            </a:r>
          </a:p>
        </p:txBody>
      </p:sp>
    </p:spTree>
  </p:cSld>
  <p:clrMapOvr>
    <a:masterClrMapping/>
  </p:clrMapOvr>
  <p:transition spd="slow" advTm="2511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3141663"/>
            <a:ext cx="706755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БЫЛИНА </a:t>
            </a:r>
            <a:r>
              <a:rPr lang="ru-RU" sz="2400" smtClean="0"/>
              <a:t>– </a:t>
            </a:r>
            <a:r>
              <a:rPr lang="ru-RU" sz="2400" b="1" smtClean="0">
                <a:solidFill>
                  <a:srgbClr val="000099"/>
                </a:solidFill>
                <a:latin typeface="Monotype Corsiva" pitchFamily="66" charset="0"/>
              </a:rPr>
              <a:t>фольклорная эпическая песня, жанр, характерный для русской традиции. Основой сюжета былины является</a:t>
            </a:r>
            <a:r>
              <a:rPr lang="en-US" sz="2400" b="1" smtClean="0">
                <a:solidFill>
                  <a:srgbClr val="000099"/>
                </a:solidFill>
                <a:latin typeface="Monotype Corsiva" pitchFamily="66" charset="0"/>
              </a:rPr>
              <a:t> </a:t>
            </a:r>
            <a:r>
              <a:rPr lang="ru-RU" sz="2400" b="1" smtClean="0">
                <a:solidFill>
                  <a:srgbClr val="000099"/>
                </a:solidFill>
                <a:latin typeface="Monotype Corsiva" pitchFamily="66" charset="0"/>
              </a:rPr>
              <a:t>героическое событие, либо примечательный эпизод русской истории (отсюда народное название былины – «старина», «старинушка», подразумевающее, что действие, о котором идет речь, имело место в прошлом). Термин «былина» в научный обиход был введен в 40-х годах 19 в. фольклористом И.П.Сахаровым (1807–1863). </a:t>
            </a:r>
          </a:p>
        </p:txBody>
      </p:sp>
      <p:pic>
        <p:nvPicPr>
          <p:cNvPr id="37893" name="Picture 5" descr="byliny-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21134808">
            <a:off x="361950" y="392113"/>
            <a:ext cx="3852863" cy="2457450"/>
          </a:xfrm>
          <a:noFill/>
        </p:spPr>
      </p:pic>
      <p:pic>
        <p:nvPicPr>
          <p:cNvPr id="37892" name="Picture 4" descr="cv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66793">
            <a:off x="5008563" y="461963"/>
            <a:ext cx="3824287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566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Содержимое 3" descr="Васнецов Боя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239250" cy="6858000"/>
          </a:xfrm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428625" y="285750"/>
            <a:ext cx="428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Arial" charset="0"/>
              </a:rPr>
              <a:t>В. М. Васнецов. «Боян»</a:t>
            </a:r>
            <a:endParaRPr lang="ru-RU"/>
          </a:p>
        </p:txBody>
      </p:sp>
    </p:spTree>
  </p:cSld>
  <p:clrMapOvr>
    <a:masterClrMapping/>
  </p:clrMapOvr>
  <p:transition spd="slow" advTm="1106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6" descr="index-her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43563" y="1428750"/>
            <a:ext cx="3175000" cy="4191000"/>
          </a:xfrm>
          <a:noFill/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57250" y="428625"/>
            <a:ext cx="4608513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0099"/>
                </a:solidFill>
              </a:rPr>
              <a:t>Происхождение слова «богатырь»</a:t>
            </a:r>
          </a:p>
          <a:p>
            <a:pPr algn="ctr"/>
            <a:endParaRPr lang="ru-RU" sz="4000" b="1">
              <a:solidFill>
                <a:srgbClr val="000099"/>
              </a:solidFill>
            </a:endParaRPr>
          </a:p>
          <a:p>
            <a:pPr algn="ctr"/>
            <a:r>
              <a:rPr lang="ru-RU" sz="2400" b="1">
                <a:solidFill>
                  <a:schemeClr val="tx2"/>
                </a:solidFill>
              </a:rPr>
              <a:t>Откуда происходит само слово «богатырь»? Есть мнение, что оно заимствовано из тюркских языков, где является в различных формах - багхатур, багадур, батур, батыр, батор. </a:t>
            </a:r>
          </a:p>
          <a:p>
            <a:pPr algn="ctr"/>
            <a:r>
              <a:rPr lang="ru-RU" sz="2400" b="1">
                <a:solidFill>
                  <a:schemeClr val="tx2"/>
                </a:solidFill>
              </a:rPr>
              <a:t> Ученые (Щепкин, Буслаев) прямо выводили «богатырь» из «Бог» через посредство «богатый» </a:t>
            </a:r>
          </a:p>
          <a:p>
            <a:pPr algn="ctr"/>
            <a:endParaRPr lang="ru-RU" sz="2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 advClick="0" advTm="2904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762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9900"/>
                </a:solidFill>
                <a:latin typeface="Monotype Corsiva" pitchFamily="66" charset="0"/>
              </a:rPr>
              <a:t>Образы богатырей – народный эталон мужества, справедливости, патриотизма и силы (недаром один из первых русских самолетов, обладавший исключительной по тем временам грузоподъемностью, был</a:t>
            </a:r>
            <a:br>
              <a:rPr lang="ru-RU" sz="2400" b="1" dirty="0" smtClean="0">
                <a:solidFill>
                  <a:srgbClr val="00990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9900"/>
                </a:solidFill>
                <a:latin typeface="Monotype Corsiva" pitchFamily="66" charset="0"/>
              </a:rPr>
              <a:t>назван создателями «Илья Муромец»).</a:t>
            </a:r>
            <a:r>
              <a:rPr lang="ru-RU" sz="4000" dirty="0" smtClean="0"/>
              <a:t> </a:t>
            </a:r>
          </a:p>
        </p:txBody>
      </p:sp>
      <p:pic>
        <p:nvPicPr>
          <p:cNvPr id="40965" name="Picture 5" descr="0001_12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205038"/>
            <a:ext cx="6732587" cy="437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889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196975"/>
            <a:ext cx="4038600" cy="4525963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Monotype Corsiva" pitchFamily="66" charset="0"/>
              </a:rPr>
              <a:t>Ученые классифицируют богатырей</a:t>
            </a:r>
          </a:p>
          <a:p>
            <a:pPr lvl="1" algn="ctr" eaLnBrk="1" hangingPunct="1">
              <a:buFontTx/>
              <a:buChar char="-"/>
            </a:pPr>
            <a:r>
              <a:rPr lang="ru-RU" smtClean="0">
                <a:latin typeface="Monotype Corsiva" pitchFamily="66" charset="0"/>
              </a:rPr>
              <a:t>на старших  и</a:t>
            </a:r>
          </a:p>
          <a:p>
            <a:pPr lvl="1" algn="ctr" eaLnBrk="1" hangingPunct="1">
              <a:buFontTx/>
              <a:buChar char="-"/>
            </a:pPr>
            <a:r>
              <a:rPr lang="ru-RU" smtClean="0">
                <a:latin typeface="Monotype Corsiva" pitchFamily="66" charset="0"/>
              </a:rPr>
              <a:t> младших.</a:t>
            </a:r>
          </a:p>
          <a:p>
            <a:pPr lvl="1" algn="ctr" eaLnBrk="1" hangingPunct="1">
              <a:buFontTx/>
              <a:buNone/>
            </a:pPr>
            <a:endParaRPr lang="ru-RU" sz="1600" smtClean="0">
              <a:latin typeface="Monotype Corsiva" pitchFamily="66" charset="0"/>
            </a:endParaRPr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684213" y="2997200"/>
            <a:ext cx="813752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/>
          </a:p>
          <a:p>
            <a:pPr algn="ctr"/>
            <a:r>
              <a:rPr lang="ru-RU" sz="2800" i="1" dirty="0">
                <a:solidFill>
                  <a:srgbClr val="000099"/>
                </a:solidFill>
              </a:rPr>
              <a:t>К </a:t>
            </a:r>
            <a:r>
              <a:rPr lang="ru-RU" sz="2800" i="1" dirty="0" smtClean="0">
                <a:solidFill>
                  <a:srgbClr val="000099"/>
                </a:solidFill>
              </a:rPr>
              <a:t> старшим богатырям </a:t>
            </a:r>
            <a:r>
              <a:rPr lang="ru-RU" sz="2800" i="1" dirty="0">
                <a:solidFill>
                  <a:srgbClr val="000099"/>
                </a:solidFill>
              </a:rPr>
              <a:t>относятся </a:t>
            </a:r>
            <a:r>
              <a:rPr lang="ru-RU" sz="2800" i="1" dirty="0" err="1">
                <a:solidFill>
                  <a:srgbClr val="000099"/>
                </a:solidFill>
              </a:rPr>
              <a:t>Святогор</a:t>
            </a:r>
            <a:r>
              <a:rPr lang="ru-RU" sz="2800" i="1" dirty="0">
                <a:solidFill>
                  <a:srgbClr val="000099"/>
                </a:solidFill>
              </a:rPr>
              <a:t>, </a:t>
            </a:r>
            <a:r>
              <a:rPr lang="ru-RU" sz="2800" i="1" dirty="0" err="1">
                <a:solidFill>
                  <a:srgbClr val="000099"/>
                </a:solidFill>
              </a:rPr>
              <a:t>Вольга</a:t>
            </a:r>
            <a:r>
              <a:rPr lang="ru-RU" sz="2800" i="1" dirty="0">
                <a:solidFill>
                  <a:srgbClr val="000099"/>
                </a:solidFill>
              </a:rPr>
              <a:t> </a:t>
            </a:r>
            <a:r>
              <a:rPr lang="ru-RU" sz="2800" i="1" dirty="0" err="1">
                <a:solidFill>
                  <a:srgbClr val="000099"/>
                </a:solidFill>
              </a:rPr>
              <a:t>Святославич</a:t>
            </a:r>
            <a:r>
              <a:rPr lang="ru-RU" sz="2800" i="1" dirty="0">
                <a:solidFill>
                  <a:srgbClr val="000099"/>
                </a:solidFill>
              </a:rPr>
              <a:t>, Самсон, Сухан, </a:t>
            </a:r>
            <a:r>
              <a:rPr lang="ru-RU" sz="2800" i="1" dirty="0" err="1">
                <a:solidFill>
                  <a:srgbClr val="000099"/>
                </a:solidFill>
              </a:rPr>
              <a:t>Полкан</a:t>
            </a:r>
            <a:r>
              <a:rPr lang="ru-RU" sz="2800" i="1" dirty="0">
                <a:solidFill>
                  <a:srgbClr val="000099"/>
                </a:solidFill>
              </a:rPr>
              <a:t>, </a:t>
            </a:r>
            <a:r>
              <a:rPr lang="ru-RU" sz="2800" i="1" dirty="0" err="1">
                <a:solidFill>
                  <a:srgbClr val="000099"/>
                </a:solidFill>
              </a:rPr>
              <a:t>Колыван</a:t>
            </a:r>
            <a:r>
              <a:rPr lang="ru-RU" sz="2800" i="1" dirty="0">
                <a:solidFill>
                  <a:srgbClr val="000099"/>
                </a:solidFill>
              </a:rPr>
              <a:t> Иванович, Дон Иванович , Дунай Иванович и др.</a:t>
            </a:r>
          </a:p>
          <a:p>
            <a:pPr algn="ctr"/>
            <a:endParaRPr lang="ru-RU" sz="2800" dirty="0">
              <a:solidFill>
                <a:srgbClr val="000099"/>
              </a:solidFill>
            </a:endParaRPr>
          </a:p>
        </p:txBody>
      </p:sp>
      <p:sp>
        <p:nvSpPr>
          <p:cNvPr id="22535" name="Text Box 5"/>
          <p:cNvSpPr txBox="1">
            <a:spLocks noChangeArrowheads="1"/>
          </p:cNvSpPr>
          <p:nvPr/>
        </p:nvSpPr>
        <p:spPr bwMode="auto">
          <a:xfrm>
            <a:off x="900113" y="4652963"/>
            <a:ext cx="77755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dirty="0">
                <a:solidFill>
                  <a:srgbClr val="009900"/>
                </a:solidFill>
              </a:rPr>
              <a:t>К </a:t>
            </a:r>
            <a:r>
              <a:rPr lang="ru-RU" sz="2800" i="1" dirty="0" smtClean="0">
                <a:solidFill>
                  <a:srgbClr val="009900"/>
                </a:solidFill>
              </a:rPr>
              <a:t> младшим относятся</a:t>
            </a:r>
            <a:r>
              <a:rPr lang="ru-RU" sz="2800" i="1" dirty="0" smtClean="0"/>
              <a:t> </a:t>
            </a:r>
            <a:r>
              <a:rPr lang="ru-RU" sz="2800" i="1" dirty="0">
                <a:solidFill>
                  <a:srgbClr val="006600"/>
                </a:solidFill>
              </a:rPr>
              <a:t>Добрыня Никитич, Иван Данилович, Алёша Попович, Илья Муромец, Микула </a:t>
            </a:r>
            <a:r>
              <a:rPr lang="ru-RU" sz="2800" i="1" dirty="0" err="1">
                <a:solidFill>
                  <a:srgbClr val="006600"/>
                </a:solidFill>
              </a:rPr>
              <a:t>Селянинович</a:t>
            </a:r>
            <a:r>
              <a:rPr lang="ru-RU" sz="2800" i="1" dirty="0">
                <a:solidFill>
                  <a:srgbClr val="006600"/>
                </a:solidFill>
              </a:rPr>
              <a:t>,  </a:t>
            </a:r>
            <a:r>
              <a:rPr lang="ru-RU" sz="2800" i="1" dirty="0" err="1">
                <a:solidFill>
                  <a:srgbClr val="006600"/>
                </a:solidFill>
              </a:rPr>
              <a:t>Чурила</a:t>
            </a:r>
            <a:r>
              <a:rPr lang="ru-RU" sz="2800" i="1" dirty="0">
                <a:solidFill>
                  <a:srgbClr val="006600"/>
                </a:solidFill>
              </a:rPr>
              <a:t> </a:t>
            </a:r>
            <a:r>
              <a:rPr lang="ru-RU" sz="2800" i="1" dirty="0" err="1">
                <a:solidFill>
                  <a:srgbClr val="006600"/>
                </a:solidFill>
              </a:rPr>
              <a:t>Пленкович</a:t>
            </a:r>
            <a:r>
              <a:rPr lang="ru-RU" sz="2800" i="1" dirty="0">
                <a:solidFill>
                  <a:srgbClr val="006600"/>
                </a:solidFill>
              </a:rPr>
              <a:t>, </a:t>
            </a:r>
            <a:r>
              <a:rPr lang="ru-RU" sz="2800" i="1" dirty="0" err="1">
                <a:solidFill>
                  <a:srgbClr val="006600"/>
                </a:solidFill>
              </a:rPr>
              <a:t>Дюк</a:t>
            </a:r>
            <a:r>
              <a:rPr lang="ru-RU" sz="2800" i="1" dirty="0">
                <a:solidFill>
                  <a:srgbClr val="006600"/>
                </a:solidFill>
              </a:rPr>
              <a:t> Степанович, Данил </a:t>
            </a:r>
            <a:r>
              <a:rPr lang="ru-RU" sz="2800" i="1" dirty="0" err="1">
                <a:solidFill>
                  <a:srgbClr val="006600"/>
                </a:solidFill>
              </a:rPr>
              <a:t>Ловченин</a:t>
            </a:r>
            <a:r>
              <a:rPr lang="ru-RU" sz="2800" i="1" dirty="0">
                <a:solidFill>
                  <a:srgbClr val="006600"/>
                </a:solidFill>
              </a:rPr>
              <a:t> и др.</a:t>
            </a:r>
            <a:endParaRPr lang="ru-RU" sz="2800" i="1" dirty="0"/>
          </a:p>
        </p:txBody>
      </p:sp>
      <p:pic>
        <p:nvPicPr>
          <p:cNvPr id="5137" name="Picture 17" descr="один в поле во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04664"/>
            <a:ext cx="429384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3489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smtClean="0">
                <a:solidFill>
                  <a:srgbClr val="000099"/>
                </a:solidFill>
              </a:rPr>
              <a:t>«Старшие»</a:t>
            </a: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> являлись олицетворением стихийных сил, былины о них своеобразно отражали мифологические воззрения, бытовавшие в Древней Руси. </a:t>
            </a:r>
            <a:b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rgbClr val="000099"/>
                </a:solidFill>
              </a:rPr>
              <a:t>«Младшие»</a:t>
            </a:r>
            <a:r>
              <a:rPr lang="ru-RU" sz="2400" smtClean="0">
                <a:solidFill>
                  <a:srgbClr val="000099"/>
                </a:solidFill>
                <a:latin typeface="Monotype Corsiva" pitchFamily="66" charset="0"/>
              </a:rPr>
              <a:t> богатыри – обыкновенные смертные, герои новой исторической эпохи, а потому в минимальной степени наделены мифологическими чертами.</a:t>
            </a:r>
            <a:r>
              <a:rPr lang="ru-RU" sz="4000" smtClean="0"/>
              <a:t> </a:t>
            </a:r>
          </a:p>
        </p:txBody>
      </p:sp>
      <p:pic>
        <p:nvPicPr>
          <p:cNvPr id="39940" name="Picture 4" descr="bogaty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36912"/>
            <a:ext cx="5256931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1617</TotalTime>
  <Words>593</Words>
  <Application>Microsoft Office PowerPoint</Application>
  <PresentationFormat>Экран (4:3)</PresentationFormat>
  <Paragraphs>79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Тюзина Марина Евгеньевна учитель начальных классов Муниципального  общеобразовательного учреждения«Воротынская средняя общеобразовательная школа »  муниципальный район «Перемышльский район»</vt:lpstr>
      <vt:lpstr>Слайд 2</vt:lpstr>
      <vt:lpstr>Слайд 3</vt:lpstr>
      <vt:lpstr>Слайд 4</vt:lpstr>
      <vt:lpstr>Слайд 5</vt:lpstr>
      <vt:lpstr>Слайд 6</vt:lpstr>
      <vt:lpstr>Образы богатырей – народный эталон мужества, справедливости, патриотизма и силы (недаром один из первых русских самолетов, обладавший исключительной по тем временам грузоподъемностью, был назван создателями «Илья Муромец»). </vt:lpstr>
      <vt:lpstr>Слайд 8</vt:lpstr>
      <vt:lpstr>«Старшие» являлись олицетворением стихийных сил, былины о них своеобразно отражали мифологические воззрения, бытовавшие в Древней Руси.  «Младшие» богатыри – обыкновенные смертные, герои новой исторической эпохи, а потому в минимальной степени наделены мифологическими чертами.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internat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Archer</dc:creator>
  <cp:lastModifiedBy>Home</cp:lastModifiedBy>
  <cp:revision>217</cp:revision>
  <dcterms:created xsi:type="dcterms:W3CDTF">2007-09-21T12:03:41Z</dcterms:created>
  <dcterms:modified xsi:type="dcterms:W3CDTF">2017-01-05T17:11:09Z</dcterms:modified>
</cp:coreProperties>
</file>