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91" r:id="rId3"/>
    <p:sldId id="259" r:id="rId4"/>
    <p:sldId id="267" r:id="rId5"/>
    <p:sldId id="268" r:id="rId6"/>
    <p:sldId id="266" r:id="rId7"/>
    <p:sldId id="290" r:id="rId8"/>
    <p:sldId id="288" r:id="rId9"/>
    <p:sldId id="271" r:id="rId10"/>
    <p:sldId id="277" r:id="rId11"/>
    <p:sldId id="276" r:id="rId12"/>
    <p:sldId id="270" r:id="rId13"/>
    <p:sldId id="25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AED08CE-C2BA-4113-8725-73BCC49AAA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D4CAD-3211-493E-AD00-21D3518885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DE720-3B71-4491-ABCB-4DC3B299E6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3E61E-7F8D-4445-80E8-3D0BC08C0D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4CCD7-1527-4684-B7F0-3069727939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025D3-8BD8-4DEC-B5B4-D39A4FE2E2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B55E1-5DDC-4849-8619-984E0E7FF9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18D4F8-5186-441A-BAB1-74478849A7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B06D0-3AEB-43CC-9FEB-9ABF1F27D9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CCE86-F2AF-4A70-B28B-B110E245F9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10F01-DDC2-438B-83F0-5042CF8178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B1CCE8-5905-43E3-BA45-6C45A8B9205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02.olx.ru/ui/3/99/18/46789118_1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files.predanie.ru/music/Kaliki_Sodruzhestvo_pevcov-guslov/!%d4%ee%f2%ee/30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g12.nnm.ru/imagez/gallery/d/6/1/3/e/d613e16a3b47dabf90bd21ecfebbf4e0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v.karelia.ru/cgi-bin/photo/i.pl?id=10265&amp;s=b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E%D1%81%D1%81%D0%B8%D1%8F" TargetMode="External"/><Relationship Id="rId2" Type="http://schemas.openxmlformats.org/officeDocument/2006/relationships/hyperlink" Target="http://ru.wikipedia.org/wiki/%D0%A1%D1%82%D1%80%D1%83%D0%BD%D0%BD%D1%8B%D0%B5_%D0%BC%D1%83%D0%B7%D1%8B%D0%BA%D0%B0%D0%BB%D1%8C%D0%BD%D1%8B%D0%B5_%D0%B8%D0%BD%D1%81%D1%82%D1%80%D1%83%D0%BC%D0%B5%D0%BD%D1%82%D1%8B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upload.wikimedia.org/wikipedia/commons/1/18/Kantele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jpeg"/><Relationship Id="rId2" Type="http://schemas.openxmlformats.org/officeDocument/2006/relationships/hyperlink" Target="http://i004.radikal.ru/0911/f1/b6a00e2eea10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horomy.narod.ru/gusli-zvon_2.jpg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bytes.kiev.ua/img/statia/12657/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oyal-spb.narod.ru/big-psaltery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ethnik.ru/foto/Foto-done/Gusli_klavish/01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g11.nnm.ru/imagez/gallery/3/9/b/5/c/39b5c9792541b07524d3b2846c90313b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sosenkiru.ru/pages/music/_images/rgusli/big/4901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pbtur.ru/uploads/posts/2008-12/1230320303_4.jpg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g0.liveinternet.ru/images/attach/b/3/28/238/28238041_1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47.radikal.ru/i116/1002/c4/7fd3334d7b52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corpuscul.net/uploads/2009/01/20.jpg" TargetMode="External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hiblogger.net/img/articles_img/c/a/e/img_6734-7bn0w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files.partyinfo.ru/files/artist/2553/images/partyinfo_2553_48392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563888" y="2492896"/>
            <a:ext cx="5094287" cy="2921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Тюзина Марина Евгеньевна</a:t>
            </a:r>
            <a:b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учитель начальных классов Муниципального общеобразовательного учреждения«Воротынская средняя общеобразовательная школа»</a:t>
            </a:r>
            <a:b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муниципальный район «Перемышльский район»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548680"/>
            <a:ext cx="66439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Гусли звончатые</a:t>
            </a:r>
            <a:endParaRPr lang="ru-RU" sz="5400" b="1" i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esktop\фотографии мамы\и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1520" y="1772816"/>
            <a:ext cx="3434853" cy="48449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Картинка 83 из 592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42851"/>
            <a:ext cx="4357718" cy="655295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а 66 из 592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85728"/>
            <a:ext cx="6028191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Картинка 2 из 12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353508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а 6 из 618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8604"/>
            <a:ext cx="8803802" cy="571504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b="1" dirty="0" smtClean="0"/>
              <a:t>Гусли</a:t>
            </a:r>
            <a:r>
              <a:rPr lang="ru-RU" dirty="0" smtClean="0"/>
              <a:t> — </a:t>
            </a:r>
            <a:r>
              <a:rPr lang="ru-RU" dirty="0" smtClean="0">
                <a:hlinkClick r:id="rId2" tooltip="Струнные музыкальные инструменты"/>
              </a:rPr>
              <a:t>струнный музыкальный инструмент</a:t>
            </a:r>
            <a:r>
              <a:rPr lang="ru-RU" dirty="0" smtClean="0"/>
              <a:t>, наиболее распространён в </a:t>
            </a:r>
            <a:r>
              <a:rPr lang="ru-RU" dirty="0" smtClean="0">
                <a:hlinkClick r:id="rId3" tooltip="Россия"/>
              </a:rPr>
              <a:t>России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1" descr="Файл:Kantel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2204864"/>
            <a:ext cx="628590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Картинка 1 из 61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0"/>
            <a:ext cx="4264527" cy="3000371"/>
          </a:xfrm>
          <a:prstGeom prst="rect">
            <a:avLst/>
          </a:prstGeom>
          <a:noFill/>
        </p:spPr>
      </p:pic>
      <p:pic>
        <p:nvPicPr>
          <p:cNvPr id="19462" name="Picture 6" descr="Картинка 6 из 613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A199CA"/>
              </a:clrFrom>
              <a:clrTo>
                <a:srgbClr val="A199CA">
                  <a:alpha val="0"/>
                </a:srgbClr>
              </a:clrTo>
            </a:clrChange>
          </a:blip>
          <a:srcRect l="2016" t="17015" r="-314" b="9218"/>
          <a:stretch>
            <a:fillRect/>
          </a:stretch>
        </p:blipFill>
        <p:spPr bwMode="auto">
          <a:xfrm rot="789329">
            <a:off x="3899248" y="1745437"/>
            <a:ext cx="4990407" cy="2810516"/>
          </a:xfrm>
          <a:prstGeom prst="rect">
            <a:avLst/>
          </a:prstGeom>
          <a:noFill/>
        </p:spPr>
      </p:pic>
      <p:pic>
        <p:nvPicPr>
          <p:cNvPr id="19464" name="Picture 8" descr="Картинка 12 из 613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2664" t="30282" r="4315" b="23239"/>
          <a:stretch>
            <a:fillRect/>
          </a:stretch>
        </p:blipFill>
        <p:spPr bwMode="auto">
          <a:xfrm rot="21346812">
            <a:off x="2428860" y="4857760"/>
            <a:ext cx="4214842" cy="157163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а 38 из 9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85728"/>
            <a:ext cx="6215106" cy="57800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5929330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latin typeface="Gabriola" pitchFamily="82" charset="0"/>
              </a:rPr>
              <a:t>Гусли  щипковые</a:t>
            </a:r>
            <a:endParaRPr lang="ru-RU" sz="4000" b="1" dirty="0">
              <a:solidFill>
                <a:srgbClr val="00660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Картинка 5 из 6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1" y="500042"/>
            <a:ext cx="7840631" cy="57150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5929330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latin typeface="Gabriola" pitchFamily="82" charset="0"/>
              </a:rPr>
              <a:t>Гусли  клавишные</a:t>
            </a:r>
            <a:endParaRPr lang="ru-RU" sz="4000" b="1" dirty="0">
              <a:solidFill>
                <a:srgbClr val="00660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а 16 из 27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54" y="2571744"/>
            <a:ext cx="4786346" cy="35830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3438" y="6000768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latin typeface="Gabriola" pitchFamily="82" charset="0"/>
              </a:rPr>
              <a:t>Гусли звончатые</a:t>
            </a:r>
            <a:endParaRPr lang="ru-RU" sz="4000" b="1" dirty="0">
              <a:solidFill>
                <a:srgbClr val="006600"/>
              </a:solidFill>
              <a:latin typeface="Gabriola" pitchFamily="82" charset="0"/>
            </a:endParaRPr>
          </a:p>
        </p:txBody>
      </p:sp>
      <p:pic>
        <p:nvPicPr>
          <p:cNvPr id="34820" name="Picture 4" descr="Картинка 193 из 592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214290"/>
            <a:ext cx="4686300" cy="3810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артинка 10 из 613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26250" b="24999"/>
          <a:stretch>
            <a:fillRect/>
          </a:stretch>
        </p:blipFill>
        <p:spPr bwMode="auto">
          <a:xfrm>
            <a:off x="357158" y="428604"/>
            <a:ext cx="5076825" cy="1857388"/>
          </a:xfrm>
          <a:prstGeom prst="rect">
            <a:avLst/>
          </a:prstGeom>
          <a:noFill/>
        </p:spPr>
      </p:pic>
      <p:pic>
        <p:nvPicPr>
          <p:cNvPr id="48132" name="Picture 4" descr="Картинка 15 из 613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14290"/>
            <a:ext cx="2324100" cy="3810000"/>
          </a:xfrm>
          <a:prstGeom prst="rect">
            <a:avLst/>
          </a:prstGeom>
          <a:noFill/>
        </p:spPr>
      </p:pic>
      <p:pic>
        <p:nvPicPr>
          <p:cNvPr id="48134" name="Picture 6" descr="Картинка 13 из 613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005817">
            <a:off x="503072" y="2806439"/>
            <a:ext cx="3807613" cy="2857496"/>
          </a:xfrm>
          <a:prstGeom prst="rect">
            <a:avLst/>
          </a:prstGeom>
          <a:noFill/>
        </p:spPr>
      </p:pic>
      <p:pic>
        <p:nvPicPr>
          <p:cNvPr id="48136" name="Picture 8" descr="Картинка 29 из 613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b="12499"/>
          <a:stretch>
            <a:fillRect/>
          </a:stretch>
        </p:blipFill>
        <p:spPr bwMode="auto">
          <a:xfrm>
            <a:off x="4857752" y="4214818"/>
            <a:ext cx="3810000" cy="25003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Картинка 3 из 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52"/>
            <a:ext cx="8662393" cy="650085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а 4 из 12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00029"/>
            <a:ext cx="7858180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жевые кирпичи">
  <a:themeElements>
    <a:clrScheme name="Тема Office 1">
      <a:dk1>
        <a:srgbClr val="000000"/>
      </a:dk1>
      <a:lt1>
        <a:srgbClr val="FAF0E6"/>
      </a:lt1>
      <a:dk2>
        <a:srgbClr val="000000"/>
      </a:dk2>
      <a:lt2>
        <a:srgbClr val="8C8C8C"/>
      </a:lt2>
      <a:accent1>
        <a:srgbClr val="E9BD91"/>
      </a:accent1>
      <a:accent2>
        <a:srgbClr val="CE9A63"/>
      </a:accent2>
      <a:accent3>
        <a:srgbClr val="FCF6F0"/>
      </a:accent3>
      <a:accent4>
        <a:srgbClr val="000000"/>
      </a:accent4>
      <a:accent5>
        <a:srgbClr val="F2DBC7"/>
      </a:accent5>
      <a:accent6>
        <a:srgbClr val="BA8B59"/>
      </a:accent6>
      <a:hlink>
        <a:srgbClr val="AD6521"/>
      </a:hlink>
      <a:folHlink>
        <a:srgbClr val="6B4D29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E9BD91"/>
        </a:accent1>
        <a:accent2>
          <a:srgbClr val="CE9A63"/>
        </a:accent2>
        <a:accent3>
          <a:srgbClr val="FCF6F0"/>
        </a:accent3>
        <a:accent4>
          <a:srgbClr val="000000"/>
        </a:accent4>
        <a:accent5>
          <a:srgbClr val="F2DBC7"/>
        </a:accent5>
        <a:accent6>
          <a:srgbClr val="BA8B59"/>
        </a:accent6>
        <a:hlink>
          <a:srgbClr val="AD6521"/>
        </a:hlink>
        <a:folHlink>
          <a:srgbClr val="6B4D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F2E540"/>
        </a:accent1>
        <a:accent2>
          <a:srgbClr val="FFC081"/>
        </a:accent2>
        <a:accent3>
          <a:srgbClr val="FCF6F0"/>
        </a:accent3>
        <a:accent4>
          <a:srgbClr val="000000"/>
        </a:accent4>
        <a:accent5>
          <a:srgbClr val="F7F0AF"/>
        </a:accent5>
        <a:accent6>
          <a:srgbClr val="E7AE74"/>
        </a:accent6>
        <a:hlink>
          <a:srgbClr val="DB9C38"/>
        </a:hlink>
        <a:folHlink>
          <a:srgbClr val="DD52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91BFED"/>
        </a:accent1>
        <a:accent2>
          <a:srgbClr val="90ECDA"/>
        </a:accent2>
        <a:accent3>
          <a:srgbClr val="FCF6F0"/>
        </a:accent3>
        <a:accent4>
          <a:srgbClr val="000000"/>
        </a:accent4>
        <a:accent5>
          <a:srgbClr val="C7DCF4"/>
        </a:accent5>
        <a:accent6>
          <a:srgbClr val="82D6C5"/>
        </a:accent6>
        <a:hlink>
          <a:srgbClr val="384BDB"/>
        </a:hlink>
        <a:folHlink>
          <a:srgbClr val="DB8A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FFEA81"/>
        </a:accent1>
        <a:accent2>
          <a:srgbClr val="FFC081"/>
        </a:accent2>
        <a:accent3>
          <a:srgbClr val="FCF6F0"/>
        </a:accent3>
        <a:accent4>
          <a:srgbClr val="000000"/>
        </a:accent4>
        <a:accent5>
          <a:srgbClr val="FFF3C1"/>
        </a:accent5>
        <a:accent6>
          <a:srgbClr val="E7AE74"/>
        </a:accent6>
        <a:hlink>
          <a:srgbClr val="388ADB"/>
        </a:hlink>
        <a:folHlink>
          <a:srgbClr val="9C3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E9BD91"/>
        </a:accent1>
        <a:accent2>
          <a:srgbClr val="CE9A63"/>
        </a:accent2>
        <a:accent3>
          <a:srgbClr val="FFFFFF"/>
        </a:accent3>
        <a:accent4>
          <a:srgbClr val="000000"/>
        </a:accent4>
        <a:accent5>
          <a:srgbClr val="F2DBC7"/>
        </a:accent5>
        <a:accent6>
          <a:srgbClr val="BA8B59"/>
        </a:accent6>
        <a:hlink>
          <a:srgbClr val="AD6521"/>
        </a:hlink>
        <a:folHlink>
          <a:srgbClr val="6B4D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F2E540"/>
        </a:accent1>
        <a:accent2>
          <a:srgbClr val="FFC081"/>
        </a:accent2>
        <a:accent3>
          <a:srgbClr val="FFFFFF"/>
        </a:accent3>
        <a:accent4>
          <a:srgbClr val="000000"/>
        </a:accent4>
        <a:accent5>
          <a:srgbClr val="F7F0AF"/>
        </a:accent5>
        <a:accent6>
          <a:srgbClr val="E7AE74"/>
        </a:accent6>
        <a:hlink>
          <a:srgbClr val="DB9C38"/>
        </a:hlink>
        <a:folHlink>
          <a:srgbClr val="DD52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91BFED"/>
        </a:accent1>
        <a:accent2>
          <a:srgbClr val="90ECDA"/>
        </a:accent2>
        <a:accent3>
          <a:srgbClr val="FFFFFF"/>
        </a:accent3>
        <a:accent4>
          <a:srgbClr val="000000"/>
        </a:accent4>
        <a:accent5>
          <a:srgbClr val="C7DCF4"/>
        </a:accent5>
        <a:accent6>
          <a:srgbClr val="82D6C5"/>
        </a:accent6>
        <a:hlink>
          <a:srgbClr val="384BDB"/>
        </a:hlink>
        <a:folHlink>
          <a:srgbClr val="DB8A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FFEA81"/>
        </a:accent1>
        <a:accent2>
          <a:srgbClr val="FFC081"/>
        </a:accent2>
        <a:accent3>
          <a:srgbClr val="FFFFFF"/>
        </a:accent3>
        <a:accent4>
          <a:srgbClr val="000000"/>
        </a:accent4>
        <a:accent5>
          <a:srgbClr val="FFF3C1"/>
        </a:accent5>
        <a:accent6>
          <a:srgbClr val="E7AE74"/>
        </a:accent6>
        <a:hlink>
          <a:srgbClr val="388ADB"/>
        </a:hlink>
        <a:folHlink>
          <a:srgbClr val="9C38D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бежевые кирпичи</Template>
  <TotalTime>365</TotalTime>
  <Words>12</Words>
  <Application>Microsoft Office PowerPoint</Application>
  <PresentationFormat>Экран (4:3)</PresentationFormat>
  <Paragraphs>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бежевые кирпичи</vt:lpstr>
      <vt:lpstr>Тюзина Марина Евгеньевна учитель начальных классов Муниципального общеобразовательного учреждения«Воротынская средняя общеобразовательная школа» муниципальный район «Перемышльский район»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Home</cp:lastModifiedBy>
  <cp:revision>47</cp:revision>
  <dcterms:created xsi:type="dcterms:W3CDTF">2011-02-16T20:23:03Z</dcterms:created>
  <dcterms:modified xsi:type="dcterms:W3CDTF">2017-01-05T17:19:22Z</dcterms:modified>
</cp:coreProperties>
</file>