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9" r:id="rId3"/>
    <p:sldId id="257" r:id="rId4"/>
    <p:sldId id="281" r:id="rId5"/>
    <p:sldId id="270" r:id="rId6"/>
    <p:sldId id="271" r:id="rId7"/>
    <p:sldId id="272" r:id="rId8"/>
    <p:sldId id="273" r:id="rId9"/>
    <p:sldId id="274" r:id="rId10"/>
    <p:sldId id="282" r:id="rId11"/>
    <p:sldId id="275" r:id="rId12"/>
    <p:sldId id="276" r:id="rId13"/>
    <p:sldId id="260" r:id="rId14"/>
    <p:sldId id="283" r:id="rId15"/>
    <p:sldId id="284" r:id="rId16"/>
    <p:sldId id="285" r:id="rId17"/>
    <p:sldId id="261" r:id="rId18"/>
    <p:sldId id="262" r:id="rId19"/>
    <p:sldId id="267" r:id="rId20"/>
    <p:sldId id="277" r:id="rId21"/>
    <p:sldId id="279" r:id="rId22"/>
    <p:sldId id="280" r:id="rId23"/>
    <p:sldId id="26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CF2C8F-D76B-49DF-95B9-4D921D9A9E2B}" type="doc">
      <dgm:prSet loTypeId="urn:microsoft.com/office/officeart/2005/8/layout/default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EE8A332D-557D-4A07-8BDB-43581AAF4EEE}">
      <dgm:prSet phldrT="[Текст]"/>
      <dgm:spPr/>
      <dgm:t>
        <a:bodyPr/>
        <a:lstStyle/>
        <a:p>
          <a:r>
            <a:rPr lang="ru-RU" dirty="0" smtClean="0"/>
            <a:t>форма</a:t>
          </a:r>
          <a:endParaRPr lang="ru-RU" dirty="0"/>
        </a:p>
      </dgm:t>
    </dgm:pt>
    <dgm:pt modelId="{51BA2D31-79FA-4652-8779-845C3015601B}" type="parTrans" cxnId="{7C2EAFF3-C4C6-4208-AB17-8EE534C405A6}">
      <dgm:prSet/>
      <dgm:spPr/>
      <dgm:t>
        <a:bodyPr/>
        <a:lstStyle/>
        <a:p>
          <a:endParaRPr lang="ru-RU"/>
        </a:p>
      </dgm:t>
    </dgm:pt>
    <dgm:pt modelId="{15CB4422-9867-43BC-9A3E-1230040A2C51}" type="sibTrans" cxnId="{7C2EAFF3-C4C6-4208-AB17-8EE534C405A6}">
      <dgm:prSet/>
      <dgm:spPr/>
      <dgm:t>
        <a:bodyPr/>
        <a:lstStyle/>
        <a:p>
          <a:endParaRPr lang="ru-RU"/>
        </a:p>
      </dgm:t>
    </dgm:pt>
    <dgm:pt modelId="{B8FE35AB-FD28-405A-9A8B-9A2A51EF8E0E}">
      <dgm:prSet phldrT="[Текст]"/>
      <dgm:spPr/>
      <dgm:t>
        <a:bodyPr/>
        <a:lstStyle/>
        <a:p>
          <a:r>
            <a:rPr lang="ru-RU" dirty="0" smtClean="0"/>
            <a:t>размер</a:t>
          </a:r>
          <a:endParaRPr lang="ru-RU" dirty="0"/>
        </a:p>
      </dgm:t>
    </dgm:pt>
    <dgm:pt modelId="{5CC8E6B6-2F99-402C-B83E-3D8DF7DF3194}" type="parTrans" cxnId="{5CFA2D00-68F7-4D8D-A438-2D788932CCC5}">
      <dgm:prSet/>
      <dgm:spPr/>
      <dgm:t>
        <a:bodyPr/>
        <a:lstStyle/>
        <a:p>
          <a:endParaRPr lang="ru-RU"/>
        </a:p>
      </dgm:t>
    </dgm:pt>
    <dgm:pt modelId="{24517B47-504B-45D3-9D9F-AC8263D233EF}" type="sibTrans" cxnId="{5CFA2D00-68F7-4D8D-A438-2D788932CCC5}">
      <dgm:prSet/>
      <dgm:spPr/>
      <dgm:t>
        <a:bodyPr/>
        <a:lstStyle/>
        <a:p>
          <a:endParaRPr lang="ru-RU"/>
        </a:p>
      </dgm:t>
    </dgm:pt>
    <dgm:pt modelId="{507442E7-48E0-4B26-B62E-1D67F647F57F}">
      <dgm:prSet phldrT="[Текст]"/>
      <dgm:spPr/>
      <dgm:t>
        <a:bodyPr/>
        <a:lstStyle/>
        <a:p>
          <a:r>
            <a:rPr lang="ru-RU" dirty="0" smtClean="0"/>
            <a:t>расстояние</a:t>
          </a:r>
          <a:endParaRPr lang="ru-RU" dirty="0"/>
        </a:p>
      </dgm:t>
    </dgm:pt>
    <dgm:pt modelId="{AE9A5374-A825-4246-AA9B-3BF085CBEABC}" type="parTrans" cxnId="{BE9A883B-AF06-46D8-86A7-A5B3EF053EA6}">
      <dgm:prSet/>
      <dgm:spPr/>
      <dgm:t>
        <a:bodyPr/>
        <a:lstStyle/>
        <a:p>
          <a:endParaRPr lang="ru-RU"/>
        </a:p>
      </dgm:t>
    </dgm:pt>
    <dgm:pt modelId="{A120846C-D6FD-4078-A98B-2684B6A1D624}" type="sibTrans" cxnId="{BE9A883B-AF06-46D8-86A7-A5B3EF053EA6}">
      <dgm:prSet/>
      <dgm:spPr/>
      <dgm:t>
        <a:bodyPr/>
        <a:lstStyle/>
        <a:p>
          <a:endParaRPr lang="ru-RU"/>
        </a:p>
      </dgm:t>
    </dgm:pt>
    <dgm:pt modelId="{BE179CF2-B7A8-4F15-8831-8979E07A1326}">
      <dgm:prSet phldrT="[Текст]"/>
      <dgm:spPr/>
      <dgm:t>
        <a:bodyPr/>
        <a:lstStyle/>
        <a:p>
          <a:r>
            <a:rPr lang="ru-RU" dirty="0" smtClean="0"/>
            <a:t>ориентировка на местности</a:t>
          </a:r>
          <a:endParaRPr lang="ru-RU" dirty="0"/>
        </a:p>
      </dgm:t>
    </dgm:pt>
    <dgm:pt modelId="{13633293-3522-481A-A230-0B0AEC266C77}" type="parTrans" cxnId="{FB624977-0F49-47AA-8FB7-485BDEC79D56}">
      <dgm:prSet/>
      <dgm:spPr/>
      <dgm:t>
        <a:bodyPr/>
        <a:lstStyle/>
        <a:p>
          <a:endParaRPr lang="ru-RU"/>
        </a:p>
      </dgm:t>
    </dgm:pt>
    <dgm:pt modelId="{E1F9CBE2-8967-4938-9316-05E9EA53FC52}" type="sibTrans" cxnId="{FB624977-0F49-47AA-8FB7-485BDEC79D56}">
      <dgm:prSet/>
      <dgm:spPr/>
      <dgm:t>
        <a:bodyPr/>
        <a:lstStyle/>
        <a:p>
          <a:endParaRPr lang="ru-RU"/>
        </a:p>
      </dgm:t>
    </dgm:pt>
    <dgm:pt modelId="{EA56457C-08DE-439A-A537-F316522DBDC1}">
      <dgm:prSet phldrT="[Текст]"/>
      <dgm:spPr/>
      <dgm:t>
        <a:bodyPr/>
        <a:lstStyle/>
        <a:p>
          <a:r>
            <a:rPr lang="ru-RU" dirty="0" smtClean="0"/>
            <a:t>направление</a:t>
          </a:r>
          <a:endParaRPr lang="ru-RU" dirty="0"/>
        </a:p>
      </dgm:t>
    </dgm:pt>
    <dgm:pt modelId="{FFA2B90F-1E39-4D6F-873B-E021DFC605FF}" type="parTrans" cxnId="{CF287FF8-2F9D-453C-A116-E7B7D332A420}">
      <dgm:prSet/>
      <dgm:spPr/>
      <dgm:t>
        <a:bodyPr/>
        <a:lstStyle/>
        <a:p>
          <a:endParaRPr lang="ru-RU"/>
        </a:p>
      </dgm:t>
    </dgm:pt>
    <dgm:pt modelId="{ADBC2410-1026-407D-8932-B273396F9620}" type="sibTrans" cxnId="{CF287FF8-2F9D-453C-A116-E7B7D332A420}">
      <dgm:prSet/>
      <dgm:spPr/>
      <dgm:t>
        <a:bodyPr/>
        <a:lstStyle/>
        <a:p>
          <a:endParaRPr lang="ru-RU"/>
        </a:p>
      </dgm:t>
    </dgm:pt>
    <dgm:pt modelId="{810EE711-5195-4A96-959A-CB7653EF3D10}">
      <dgm:prSet/>
      <dgm:spPr/>
      <dgm:t>
        <a:bodyPr/>
        <a:lstStyle/>
        <a:p>
          <a:r>
            <a:rPr lang="ru-RU" dirty="0" smtClean="0"/>
            <a:t>протяженность</a:t>
          </a:r>
          <a:endParaRPr lang="ru-RU" dirty="0"/>
        </a:p>
      </dgm:t>
    </dgm:pt>
    <dgm:pt modelId="{435FAAFD-9592-42BA-B960-A4C527D1B1DA}" type="parTrans" cxnId="{C443150F-895F-43D9-A501-913F950BDFCF}">
      <dgm:prSet/>
      <dgm:spPr/>
      <dgm:t>
        <a:bodyPr/>
        <a:lstStyle/>
        <a:p>
          <a:endParaRPr lang="ru-RU"/>
        </a:p>
      </dgm:t>
    </dgm:pt>
    <dgm:pt modelId="{DC94642B-C227-4510-9019-37B3C1B44840}" type="sibTrans" cxnId="{C443150F-895F-43D9-A501-913F950BDFCF}">
      <dgm:prSet/>
      <dgm:spPr/>
      <dgm:t>
        <a:bodyPr/>
        <a:lstStyle/>
        <a:p>
          <a:endParaRPr lang="ru-RU"/>
        </a:p>
      </dgm:t>
    </dgm:pt>
    <dgm:pt modelId="{0B1F4B31-D9AB-4CE0-AEBC-DB8565171E7B}">
      <dgm:prSet/>
      <dgm:spPr/>
      <dgm:t>
        <a:bodyPr/>
        <a:lstStyle/>
        <a:p>
          <a:r>
            <a:rPr lang="ru-RU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Пространственная ориентация включает в себя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AFBF08E-7E34-414E-BBEA-50507C04313A}" type="parTrans" cxnId="{0AD70641-2789-4093-B8B6-6D639DF3E7BD}">
      <dgm:prSet/>
      <dgm:spPr/>
      <dgm:t>
        <a:bodyPr/>
        <a:lstStyle/>
        <a:p>
          <a:endParaRPr lang="ru-RU"/>
        </a:p>
      </dgm:t>
    </dgm:pt>
    <dgm:pt modelId="{982DF72F-BB38-4AC2-B196-9AFF2E193EA3}" type="sibTrans" cxnId="{0AD70641-2789-4093-B8B6-6D639DF3E7BD}">
      <dgm:prSet/>
      <dgm:spPr/>
      <dgm:t>
        <a:bodyPr/>
        <a:lstStyle/>
        <a:p>
          <a:endParaRPr lang="ru-RU"/>
        </a:p>
      </dgm:t>
    </dgm:pt>
    <dgm:pt modelId="{1049E5D8-F117-4095-8429-3CFE9626A3EA}" type="pres">
      <dgm:prSet presAssocID="{87CF2C8F-D76B-49DF-95B9-4D921D9A9E2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70D0B3-EF39-4434-858A-682F1B48BA6D}" type="pres">
      <dgm:prSet presAssocID="{EE8A332D-557D-4A07-8BDB-43581AAF4EEE}" presName="node" presStyleLbl="node1" presStyleIdx="0" presStyleCnt="7" custLinFactNeighborX="-199" custLinFactNeighborY="-71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1A28F4-2D47-432B-B2F1-6473BD6258FA}" type="pres">
      <dgm:prSet presAssocID="{15CB4422-9867-43BC-9A3E-1230040A2C51}" presName="sibTrans" presStyleCnt="0"/>
      <dgm:spPr/>
      <dgm:t>
        <a:bodyPr/>
        <a:lstStyle/>
        <a:p>
          <a:endParaRPr lang="ru-RU"/>
        </a:p>
      </dgm:t>
    </dgm:pt>
    <dgm:pt modelId="{0EBCD246-D578-493D-BB1A-CBB0E60D4F24}" type="pres">
      <dgm:prSet presAssocID="{0B1F4B31-D9AB-4CE0-AEBC-DB8565171E7B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3FCCB8-A05F-40F8-AFC1-2DCAE23DE4C7}" type="pres">
      <dgm:prSet presAssocID="{982DF72F-BB38-4AC2-B196-9AFF2E193EA3}" presName="sibTrans" presStyleCnt="0"/>
      <dgm:spPr/>
      <dgm:t>
        <a:bodyPr/>
        <a:lstStyle/>
        <a:p>
          <a:endParaRPr lang="ru-RU"/>
        </a:p>
      </dgm:t>
    </dgm:pt>
    <dgm:pt modelId="{754C0B54-C4E5-46A0-96EE-928F7E0F28E6}" type="pres">
      <dgm:prSet presAssocID="{B8FE35AB-FD28-405A-9A8B-9A2A51EF8E0E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7E486E-2FB1-431C-A410-F18CE73B2B52}" type="pres">
      <dgm:prSet presAssocID="{24517B47-504B-45D3-9D9F-AC8263D233EF}" presName="sibTrans" presStyleCnt="0"/>
      <dgm:spPr/>
      <dgm:t>
        <a:bodyPr/>
        <a:lstStyle/>
        <a:p>
          <a:endParaRPr lang="ru-RU"/>
        </a:p>
      </dgm:t>
    </dgm:pt>
    <dgm:pt modelId="{E5E8A5BD-7056-4530-829D-41FA7EA94F1B}" type="pres">
      <dgm:prSet presAssocID="{507442E7-48E0-4B26-B62E-1D67F647F57F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77A930-29EC-4689-9A80-141E5541624C}" type="pres">
      <dgm:prSet presAssocID="{A120846C-D6FD-4078-A98B-2684B6A1D624}" presName="sibTrans" presStyleCnt="0"/>
      <dgm:spPr/>
      <dgm:t>
        <a:bodyPr/>
        <a:lstStyle/>
        <a:p>
          <a:endParaRPr lang="ru-RU"/>
        </a:p>
      </dgm:t>
    </dgm:pt>
    <dgm:pt modelId="{5A0AE0A1-0019-47B3-AA48-6C7C9DBB2C9D}" type="pres">
      <dgm:prSet presAssocID="{810EE711-5195-4A96-959A-CB7653EF3D10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28226F-2BD7-4B68-833E-6B270A4C308E}" type="pres">
      <dgm:prSet presAssocID="{DC94642B-C227-4510-9019-37B3C1B44840}" presName="sibTrans" presStyleCnt="0"/>
      <dgm:spPr/>
      <dgm:t>
        <a:bodyPr/>
        <a:lstStyle/>
        <a:p>
          <a:endParaRPr lang="ru-RU"/>
        </a:p>
      </dgm:t>
    </dgm:pt>
    <dgm:pt modelId="{B0F1EF9B-1789-4BA4-AE67-376C0DE312C3}" type="pres">
      <dgm:prSet presAssocID="{BE179CF2-B7A8-4F15-8831-8979E07A132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6D6146-53C2-48B0-9299-995F6D67C417}" type="pres">
      <dgm:prSet presAssocID="{E1F9CBE2-8967-4938-9316-05E9EA53FC52}" presName="sibTrans" presStyleCnt="0"/>
      <dgm:spPr/>
      <dgm:t>
        <a:bodyPr/>
        <a:lstStyle/>
        <a:p>
          <a:endParaRPr lang="ru-RU"/>
        </a:p>
      </dgm:t>
    </dgm:pt>
    <dgm:pt modelId="{A2C65E08-CE5B-4545-9630-7B5179308777}" type="pres">
      <dgm:prSet presAssocID="{EA56457C-08DE-439A-A537-F316522DBDC1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2EAFF3-C4C6-4208-AB17-8EE534C405A6}" srcId="{87CF2C8F-D76B-49DF-95B9-4D921D9A9E2B}" destId="{EE8A332D-557D-4A07-8BDB-43581AAF4EEE}" srcOrd="0" destOrd="0" parTransId="{51BA2D31-79FA-4652-8779-845C3015601B}" sibTransId="{15CB4422-9867-43BC-9A3E-1230040A2C51}"/>
    <dgm:cxn modelId="{FD76ABF8-CEF8-4299-BEC3-2E7BEFC778DF}" type="presOf" srcId="{810EE711-5195-4A96-959A-CB7653EF3D10}" destId="{5A0AE0A1-0019-47B3-AA48-6C7C9DBB2C9D}" srcOrd="0" destOrd="0" presId="urn:microsoft.com/office/officeart/2005/8/layout/default"/>
    <dgm:cxn modelId="{42BDA017-1D42-494D-81A4-FAB9396E4E78}" type="presOf" srcId="{EE8A332D-557D-4A07-8BDB-43581AAF4EEE}" destId="{9870D0B3-EF39-4434-858A-682F1B48BA6D}" srcOrd="0" destOrd="0" presId="urn:microsoft.com/office/officeart/2005/8/layout/default"/>
    <dgm:cxn modelId="{0AD70641-2789-4093-B8B6-6D639DF3E7BD}" srcId="{87CF2C8F-D76B-49DF-95B9-4D921D9A9E2B}" destId="{0B1F4B31-D9AB-4CE0-AEBC-DB8565171E7B}" srcOrd="1" destOrd="0" parTransId="{8AFBF08E-7E34-414E-BBEA-50507C04313A}" sibTransId="{982DF72F-BB38-4AC2-B196-9AFF2E193EA3}"/>
    <dgm:cxn modelId="{CF287FF8-2F9D-453C-A116-E7B7D332A420}" srcId="{87CF2C8F-D76B-49DF-95B9-4D921D9A9E2B}" destId="{EA56457C-08DE-439A-A537-F316522DBDC1}" srcOrd="6" destOrd="0" parTransId="{FFA2B90F-1E39-4D6F-873B-E021DFC605FF}" sibTransId="{ADBC2410-1026-407D-8932-B273396F9620}"/>
    <dgm:cxn modelId="{BE9A883B-AF06-46D8-86A7-A5B3EF053EA6}" srcId="{87CF2C8F-D76B-49DF-95B9-4D921D9A9E2B}" destId="{507442E7-48E0-4B26-B62E-1D67F647F57F}" srcOrd="3" destOrd="0" parTransId="{AE9A5374-A825-4246-AA9B-3BF085CBEABC}" sibTransId="{A120846C-D6FD-4078-A98B-2684B6A1D624}"/>
    <dgm:cxn modelId="{C443150F-895F-43D9-A501-913F950BDFCF}" srcId="{87CF2C8F-D76B-49DF-95B9-4D921D9A9E2B}" destId="{810EE711-5195-4A96-959A-CB7653EF3D10}" srcOrd="4" destOrd="0" parTransId="{435FAAFD-9592-42BA-B960-A4C527D1B1DA}" sibTransId="{DC94642B-C227-4510-9019-37B3C1B44840}"/>
    <dgm:cxn modelId="{7ADBAE5F-4A89-4DC4-A261-A7ADFF8A4AD5}" type="presOf" srcId="{87CF2C8F-D76B-49DF-95B9-4D921D9A9E2B}" destId="{1049E5D8-F117-4095-8429-3CFE9626A3EA}" srcOrd="0" destOrd="0" presId="urn:microsoft.com/office/officeart/2005/8/layout/default"/>
    <dgm:cxn modelId="{491A28A2-60E4-44BB-A897-64567D00F07C}" type="presOf" srcId="{B8FE35AB-FD28-405A-9A8B-9A2A51EF8E0E}" destId="{754C0B54-C4E5-46A0-96EE-928F7E0F28E6}" srcOrd="0" destOrd="0" presId="urn:microsoft.com/office/officeart/2005/8/layout/default"/>
    <dgm:cxn modelId="{5CFA2D00-68F7-4D8D-A438-2D788932CCC5}" srcId="{87CF2C8F-D76B-49DF-95B9-4D921D9A9E2B}" destId="{B8FE35AB-FD28-405A-9A8B-9A2A51EF8E0E}" srcOrd="2" destOrd="0" parTransId="{5CC8E6B6-2F99-402C-B83E-3D8DF7DF3194}" sibTransId="{24517B47-504B-45D3-9D9F-AC8263D233EF}"/>
    <dgm:cxn modelId="{FB624977-0F49-47AA-8FB7-485BDEC79D56}" srcId="{87CF2C8F-D76B-49DF-95B9-4D921D9A9E2B}" destId="{BE179CF2-B7A8-4F15-8831-8979E07A1326}" srcOrd="5" destOrd="0" parTransId="{13633293-3522-481A-A230-0B0AEC266C77}" sibTransId="{E1F9CBE2-8967-4938-9316-05E9EA53FC52}"/>
    <dgm:cxn modelId="{80E83C5D-39B1-4864-99C8-21053E7113BB}" type="presOf" srcId="{BE179CF2-B7A8-4F15-8831-8979E07A1326}" destId="{B0F1EF9B-1789-4BA4-AE67-376C0DE312C3}" srcOrd="0" destOrd="0" presId="urn:microsoft.com/office/officeart/2005/8/layout/default"/>
    <dgm:cxn modelId="{60B8EF5C-8126-481C-AFEA-7763F58CB3BB}" type="presOf" srcId="{EA56457C-08DE-439A-A537-F316522DBDC1}" destId="{A2C65E08-CE5B-4545-9630-7B5179308777}" srcOrd="0" destOrd="0" presId="urn:microsoft.com/office/officeart/2005/8/layout/default"/>
    <dgm:cxn modelId="{58801370-0EAB-4EAB-8141-A3A24EE8913A}" type="presOf" srcId="{507442E7-48E0-4B26-B62E-1D67F647F57F}" destId="{E5E8A5BD-7056-4530-829D-41FA7EA94F1B}" srcOrd="0" destOrd="0" presId="urn:microsoft.com/office/officeart/2005/8/layout/default"/>
    <dgm:cxn modelId="{167C8CC3-1C00-44E2-954D-BE2E5E6991C7}" type="presOf" srcId="{0B1F4B31-D9AB-4CE0-AEBC-DB8565171E7B}" destId="{0EBCD246-D578-493D-BB1A-CBB0E60D4F24}" srcOrd="0" destOrd="0" presId="urn:microsoft.com/office/officeart/2005/8/layout/default"/>
    <dgm:cxn modelId="{E9B2A12F-5E96-4AE0-A2B3-2CA26BC686AE}" type="presParOf" srcId="{1049E5D8-F117-4095-8429-3CFE9626A3EA}" destId="{9870D0B3-EF39-4434-858A-682F1B48BA6D}" srcOrd="0" destOrd="0" presId="urn:microsoft.com/office/officeart/2005/8/layout/default"/>
    <dgm:cxn modelId="{8CAF6FA6-0768-4628-884C-7939F80882FD}" type="presParOf" srcId="{1049E5D8-F117-4095-8429-3CFE9626A3EA}" destId="{461A28F4-2D47-432B-B2F1-6473BD6258FA}" srcOrd="1" destOrd="0" presId="urn:microsoft.com/office/officeart/2005/8/layout/default"/>
    <dgm:cxn modelId="{46B40BD4-374C-4C43-8D0E-3A590B7A95CC}" type="presParOf" srcId="{1049E5D8-F117-4095-8429-3CFE9626A3EA}" destId="{0EBCD246-D578-493D-BB1A-CBB0E60D4F24}" srcOrd="2" destOrd="0" presId="urn:microsoft.com/office/officeart/2005/8/layout/default"/>
    <dgm:cxn modelId="{9DE7C8D5-5F18-4AAD-A5D6-9BF9E7D48922}" type="presParOf" srcId="{1049E5D8-F117-4095-8429-3CFE9626A3EA}" destId="{713FCCB8-A05F-40F8-AFC1-2DCAE23DE4C7}" srcOrd="3" destOrd="0" presId="urn:microsoft.com/office/officeart/2005/8/layout/default"/>
    <dgm:cxn modelId="{CD38205A-A8E1-4C34-9673-C60D9CC3B049}" type="presParOf" srcId="{1049E5D8-F117-4095-8429-3CFE9626A3EA}" destId="{754C0B54-C4E5-46A0-96EE-928F7E0F28E6}" srcOrd="4" destOrd="0" presId="urn:microsoft.com/office/officeart/2005/8/layout/default"/>
    <dgm:cxn modelId="{02D11F33-540A-4634-AA93-535D2C84CC3B}" type="presParOf" srcId="{1049E5D8-F117-4095-8429-3CFE9626A3EA}" destId="{C37E486E-2FB1-431C-A410-F18CE73B2B52}" srcOrd="5" destOrd="0" presId="urn:microsoft.com/office/officeart/2005/8/layout/default"/>
    <dgm:cxn modelId="{6C501EB2-B3B9-4F36-B790-F3D9FAD81A27}" type="presParOf" srcId="{1049E5D8-F117-4095-8429-3CFE9626A3EA}" destId="{E5E8A5BD-7056-4530-829D-41FA7EA94F1B}" srcOrd="6" destOrd="0" presId="urn:microsoft.com/office/officeart/2005/8/layout/default"/>
    <dgm:cxn modelId="{531DD480-229E-4B1B-8670-23B910D481DF}" type="presParOf" srcId="{1049E5D8-F117-4095-8429-3CFE9626A3EA}" destId="{B477A930-29EC-4689-9A80-141E5541624C}" srcOrd="7" destOrd="0" presId="urn:microsoft.com/office/officeart/2005/8/layout/default"/>
    <dgm:cxn modelId="{496BD889-453A-436A-B051-DB83701CE74C}" type="presParOf" srcId="{1049E5D8-F117-4095-8429-3CFE9626A3EA}" destId="{5A0AE0A1-0019-47B3-AA48-6C7C9DBB2C9D}" srcOrd="8" destOrd="0" presId="urn:microsoft.com/office/officeart/2005/8/layout/default"/>
    <dgm:cxn modelId="{3C66F32A-578F-404E-B55C-AADCD669D987}" type="presParOf" srcId="{1049E5D8-F117-4095-8429-3CFE9626A3EA}" destId="{9228226F-2BD7-4B68-833E-6B270A4C308E}" srcOrd="9" destOrd="0" presId="urn:microsoft.com/office/officeart/2005/8/layout/default"/>
    <dgm:cxn modelId="{B8FD85E5-F419-4A99-B548-E1B72AE2DBFC}" type="presParOf" srcId="{1049E5D8-F117-4095-8429-3CFE9626A3EA}" destId="{B0F1EF9B-1789-4BA4-AE67-376C0DE312C3}" srcOrd="10" destOrd="0" presId="urn:microsoft.com/office/officeart/2005/8/layout/default"/>
    <dgm:cxn modelId="{3477C9EB-8955-4127-804C-03D91FF67BAC}" type="presParOf" srcId="{1049E5D8-F117-4095-8429-3CFE9626A3EA}" destId="{E46D6146-53C2-48B0-9299-995F6D67C417}" srcOrd="11" destOrd="0" presId="urn:microsoft.com/office/officeart/2005/8/layout/default"/>
    <dgm:cxn modelId="{67308BBA-AE2A-4002-8DA5-56A7575CA303}" type="presParOf" srcId="{1049E5D8-F117-4095-8429-3CFE9626A3EA}" destId="{A2C65E08-CE5B-4545-9630-7B5179308777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A59945-B6C0-4853-ADA3-B2E88D2CD0E8}" type="doc">
      <dgm:prSet loTypeId="urn:microsoft.com/office/officeart/2005/8/layout/cycle1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07F6616-5358-4526-B5AE-BCBA1927D7C4}">
      <dgm:prSet phldrT="[Текст]"/>
      <dgm:spPr/>
      <dgm:t>
        <a:bodyPr/>
        <a:lstStyle/>
        <a:p>
          <a:r>
            <a:rPr lang="ru-RU" dirty="0" smtClean="0"/>
            <a:t>Времена года</a:t>
          </a:r>
          <a:endParaRPr lang="ru-RU" dirty="0"/>
        </a:p>
      </dgm:t>
    </dgm:pt>
    <dgm:pt modelId="{DE9750D1-0E18-43FD-9B67-E572150C3644}" type="parTrans" cxnId="{07746498-6D2D-490C-A44E-9900B149CF32}">
      <dgm:prSet/>
      <dgm:spPr/>
      <dgm:t>
        <a:bodyPr/>
        <a:lstStyle/>
        <a:p>
          <a:endParaRPr lang="ru-RU"/>
        </a:p>
      </dgm:t>
    </dgm:pt>
    <dgm:pt modelId="{ED764BEF-3CB3-4468-93B4-65E9E77E9144}" type="sibTrans" cxnId="{07746498-6D2D-490C-A44E-9900B149CF32}">
      <dgm:prSet/>
      <dgm:spPr/>
      <dgm:t>
        <a:bodyPr/>
        <a:lstStyle/>
        <a:p>
          <a:endParaRPr lang="ru-RU"/>
        </a:p>
      </dgm:t>
    </dgm:pt>
    <dgm:pt modelId="{266BEBF2-3473-4CBC-ADB7-A7CB808EC511}">
      <dgm:prSet phldrT="[Текст]"/>
      <dgm:spPr/>
      <dgm:t>
        <a:bodyPr/>
        <a:lstStyle/>
        <a:p>
          <a:r>
            <a:rPr lang="ru-RU" dirty="0" smtClean="0"/>
            <a:t>Смена поколений</a:t>
          </a:r>
          <a:endParaRPr lang="ru-RU" dirty="0"/>
        </a:p>
      </dgm:t>
    </dgm:pt>
    <dgm:pt modelId="{A5C2E21A-44F2-4CF4-A482-7FAE213163B0}" type="parTrans" cxnId="{E99AF13C-D61F-4549-AC54-DDEF75F3E5BC}">
      <dgm:prSet/>
      <dgm:spPr/>
      <dgm:t>
        <a:bodyPr/>
        <a:lstStyle/>
        <a:p>
          <a:endParaRPr lang="ru-RU"/>
        </a:p>
      </dgm:t>
    </dgm:pt>
    <dgm:pt modelId="{ADFAD777-CA34-4C43-8FDB-C9142BB61E0E}" type="sibTrans" cxnId="{E99AF13C-D61F-4549-AC54-DDEF75F3E5BC}">
      <dgm:prSet/>
      <dgm:spPr/>
      <dgm:t>
        <a:bodyPr/>
        <a:lstStyle/>
        <a:p>
          <a:endParaRPr lang="ru-RU"/>
        </a:p>
      </dgm:t>
    </dgm:pt>
    <dgm:pt modelId="{7F351DA4-9499-439D-ADAD-27BC76602B12}">
      <dgm:prSet phldrT="[Текст]"/>
      <dgm:spPr/>
      <dgm:t>
        <a:bodyPr/>
        <a:lstStyle/>
        <a:p>
          <a:r>
            <a:rPr lang="ru-RU" dirty="0" smtClean="0"/>
            <a:t>Смена времени суток</a:t>
          </a:r>
          <a:endParaRPr lang="ru-RU" dirty="0"/>
        </a:p>
      </dgm:t>
    </dgm:pt>
    <dgm:pt modelId="{6116A861-A758-4882-A295-8E6F8CB47E2C}" type="parTrans" cxnId="{27429578-D5AF-48CA-8E82-975965645142}">
      <dgm:prSet/>
      <dgm:spPr/>
      <dgm:t>
        <a:bodyPr/>
        <a:lstStyle/>
        <a:p>
          <a:endParaRPr lang="ru-RU"/>
        </a:p>
      </dgm:t>
    </dgm:pt>
    <dgm:pt modelId="{B7A3A663-4427-4921-88D5-FD221AFB3286}" type="sibTrans" cxnId="{27429578-D5AF-48CA-8E82-975965645142}">
      <dgm:prSet/>
      <dgm:spPr/>
      <dgm:t>
        <a:bodyPr/>
        <a:lstStyle/>
        <a:p>
          <a:endParaRPr lang="ru-RU"/>
        </a:p>
      </dgm:t>
    </dgm:pt>
    <dgm:pt modelId="{99F5B7BF-6AC2-4B02-B409-992BE6226320}" type="pres">
      <dgm:prSet presAssocID="{48A59945-B6C0-4853-ADA3-B2E88D2CD0E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8CEA68-8024-495A-8D87-6B56ECCCB300}" type="pres">
      <dgm:prSet presAssocID="{207F6616-5358-4526-B5AE-BCBA1927D7C4}" presName="dummy" presStyleCnt="0"/>
      <dgm:spPr/>
      <dgm:t>
        <a:bodyPr/>
        <a:lstStyle/>
        <a:p>
          <a:endParaRPr lang="ru-RU"/>
        </a:p>
      </dgm:t>
    </dgm:pt>
    <dgm:pt modelId="{18C41230-13E3-4455-9B95-0FD1E2463565}" type="pres">
      <dgm:prSet presAssocID="{207F6616-5358-4526-B5AE-BCBA1927D7C4}" presName="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D8E377-FAFC-45AD-B146-4ADBB8020CD2}" type="pres">
      <dgm:prSet presAssocID="{ED764BEF-3CB3-4468-93B4-65E9E77E9144}" presName="sibTrans" presStyleLbl="node1" presStyleIdx="0" presStyleCnt="3"/>
      <dgm:spPr/>
      <dgm:t>
        <a:bodyPr/>
        <a:lstStyle/>
        <a:p>
          <a:endParaRPr lang="ru-RU"/>
        </a:p>
      </dgm:t>
    </dgm:pt>
    <dgm:pt modelId="{08462EE4-F3AA-4BA9-B087-2179AF53622F}" type="pres">
      <dgm:prSet presAssocID="{266BEBF2-3473-4CBC-ADB7-A7CB808EC511}" presName="dummy" presStyleCnt="0"/>
      <dgm:spPr/>
      <dgm:t>
        <a:bodyPr/>
        <a:lstStyle/>
        <a:p>
          <a:endParaRPr lang="ru-RU"/>
        </a:p>
      </dgm:t>
    </dgm:pt>
    <dgm:pt modelId="{16D41909-EAE6-4880-93AF-85B0707E5C1E}" type="pres">
      <dgm:prSet presAssocID="{266BEBF2-3473-4CBC-ADB7-A7CB808EC511}" presName="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5A4C3F-F29D-486F-B9EA-85089C706394}" type="pres">
      <dgm:prSet presAssocID="{ADFAD777-CA34-4C43-8FDB-C9142BB61E0E}" presName="sibTrans" presStyleLbl="node1" presStyleIdx="1" presStyleCnt="3"/>
      <dgm:spPr/>
      <dgm:t>
        <a:bodyPr/>
        <a:lstStyle/>
        <a:p>
          <a:endParaRPr lang="ru-RU"/>
        </a:p>
      </dgm:t>
    </dgm:pt>
    <dgm:pt modelId="{87CF81C1-1694-4F3F-BBE1-389818BF3BED}" type="pres">
      <dgm:prSet presAssocID="{7F351DA4-9499-439D-ADAD-27BC76602B12}" presName="dummy" presStyleCnt="0"/>
      <dgm:spPr/>
      <dgm:t>
        <a:bodyPr/>
        <a:lstStyle/>
        <a:p>
          <a:endParaRPr lang="ru-RU"/>
        </a:p>
      </dgm:t>
    </dgm:pt>
    <dgm:pt modelId="{0A1C6CCF-F782-4A3A-975F-0E45E213AD0B}" type="pres">
      <dgm:prSet presAssocID="{7F351DA4-9499-439D-ADAD-27BC76602B12}" presName="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ABB757-D6C0-416A-86AF-49AA701621FE}" type="pres">
      <dgm:prSet presAssocID="{B7A3A663-4427-4921-88D5-FD221AFB3286}" presName="sibTrans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93857E89-5A7A-4207-8BAB-5E4A1D40DAA9}" type="presOf" srcId="{7F351DA4-9499-439D-ADAD-27BC76602B12}" destId="{0A1C6CCF-F782-4A3A-975F-0E45E213AD0B}" srcOrd="0" destOrd="0" presId="urn:microsoft.com/office/officeart/2005/8/layout/cycle1"/>
    <dgm:cxn modelId="{5E71758E-0759-45BC-A151-0FD259548C14}" type="presOf" srcId="{207F6616-5358-4526-B5AE-BCBA1927D7C4}" destId="{18C41230-13E3-4455-9B95-0FD1E2463565}" srcOrd="0" destOrd="0" presId="urn:microsoft.com/office/officeart/2005/8/layout/cycle1"/>
    <dgm:cxn modelId="{481F0459-8ED6-47F6-A3B6-95EB34D34D24}" type="presOf" srcId="{48A59945-B6C0-4853-ADA3-B2E88D2CD0E8}" destId="{99F5B7BF-6AC2-4B02-B409-992BE6226320}" srcOrd="0" destOrd="0" presId="urn:microsoft.com/office/officeart/2005/8/layout/cycle1"/>
    <dgm:cxn modelId="{F7991A71-2171-45FA-AF44-96C5A811F659}" type="presOf" srcId="{B7A3A663-4427-4921-88D5-FD221AFB3286}" destId="{B7ABB757-D6C0-416A-86AF-49AA701621FE}" srcOrd="0" destOrd="0" presId="urn:microsoft.com/office/officeart/2005/8/layout/cycle1"/>
    <dgm:cxn modelId="{07746498-6D2D-490C-A44E-9900B149CF32}" srcId="{48A59945-B6C0-4853-ADA3-B2E88D2CD0E8}" destId="{207F6616-5358-4526-B5AE-BCBA1927D7C4}" srcOrd="0" destOrd="0" parTransId="{DE9750D1-0E18-43FD-9B67-E572150C3644}" sibTransId="{ED764BEF-3CB3-4468-93B4-65E9E77E9144}"/>
    <dgm:cxn modelId="{27429578-D5AF-48CA-8E82-975965645142}" srcId="{48A59945-B6C0-4853-ADA3-B2E88D2CD0E8}" destId="{7F351DA4-9499-439D-ADAD-27BC76602B12}" srcOrd="2" destOrd="0" parTransId="{6116A861-A758-4882-A295-8E6F8CB47E2C}" sibTransId="{B7A3A663-4427-4921-88D5-FD221AFB3286}"/>
    <dgm:cxn modelId="{C2CF5206-6901-436B-9150-A896105FC891}" type="presOf" srcId="{ADFAD777-CA34-4C43-8FDB-C9142BB61E0E}" destId="{A95A4C3F-F29D-486F-B9EA-85089C706394}" srcOrd="0" destOrd="0" presId="urn:microsoft.com/office/officeart/2005/8/layout/cycle1"/>
    <dgm:cxn modelId="{E99AF13C-D61F-4549-AC54-DDEF75F3E5BC}" srcId="{48A59945-B6C0-4853-ADA3-B2E88D2CD0E8}" destId="{266BEBF2-3473-4CBC-ADB7-A7CB808EC511}" srcOrd="1" destOrd="0" parTransId="{A5C2E21A-44F2-4CF4-A482-7FAE213163B0}" sibTransId="{ADFAD777-CA34-4C43-8FDB-C9142BB61E0E}"/>
    <dgm:cxn modelId="{C5DB1630-4B02-4946-B6AE-34D77CF2CAEF}" type="presOf" srcId="{266BEBF2-3473-4CBC-ADB7-A7CB808EC511}" destId="{16D41909-EAE6-4880-93AF-85B0707E5C1E}" srcOrd="0" destOrd="0" presId="urn:microsoft.com/office/officeart/2005/8/layout/cycle1"/>
    <dgm:cxn modelId="{E31660ED-E449-4D36-ADC8-FF0A031B7A3E}" type="presOf" srcId="{ED764BEF-3CB3-4468-93B4-65E9E77E9144}" destId="{8AD8E377-FAFC-45AD-B146-4ADBB8020CD2}" srcOrd="0" destOrd="0" presId="urn:microsoft.com/office/officeart/2005/8/layout/cycle1"/>
    <dgm:cxn modelId="{0B0537DD-5C02-47FD-97B8-7504B8BE31D2}" type="presParOf" srcId="{99F5B7BF-6AC2-4B02-B409-992BE6226320}" destId="{D78CEA68-8024-495A-8D87-6B56ECCCB300}" srcOrd="0" destOrd="0" presId="urn:microsoft.com/office/officeart/2005/8/layout/cycle1"/>
    <dgm:cxn modelId="{58C84862-378E-4ECE-9047-5B90D1A96167}" type="presParOf" srcId="{99F5B7BF-6AC2-4B02-B409-992BE6226320}" destId="{18C41230-13E3-4455-9B95-0FD1E2463565}" srcOrd="1" destOrd="0" presId="urn:microsoft.com/office/officeart/2005/8/layout/cycle1"/>
    <dgm:cxn modelId="{5DD28AB4-B722-499A-B5D4-A3E0E83DD85E}" type="presParOf" srcId="{99F5B7BF-6AC2-4B02-B409-992BE6226320}" destId="{8AD8E377-FAFC-45AD-B146-4ADBB8020CD2}" srcOrd="2" destOrd="0" presId="urn:microsoft.com/office/officeart/2005/8/layout/cycle1"/>
    <dgm:cxn modelId="{138E20DA-FCD0-48B6-9ED1-0F69CAD282BA}" type="presParOf" srcId="{99F5B7BF-6AC2-4B02-B409-992BE6226320}" destId="{08462EE4-F3AA-4BA9-B087-2179AF53622F}" srcOrd="3" destOrd="0" presId="urn:microsoft.com/office/officeart/2005/8/layout/cycle1"/>
    <dgm:cxn modelId="{F41A4A68-6203-4607-B7B0-912B89650F5D}" type="presParOf" srcId="{99F5B7BF-6AC2-4B02-B409-992BE6226320}" destId="{16D41909-EAE6-4880-93AF-85B0707E5C1E}" srcOrd="4" destOrd="0" presId="urn:microsoft.com/office/officeart/2005/8/layout/cycle1"/>
    <dgm:cxn modelId="{474EFBE6-B655-437E-A1C4-BC8BDB911DB0}" type="presParOf" srcId="{99F5B7BF-6AC2-4B02-B409-992BE6226320}" destId="{A95A4C3F-F29D-486F-B9EA-85089C706394}" srcOrd="5" destOrd="0" presId="urn:microsoft.com/office/officeart/2005/8/layout/cycle1"/>
    <dgm:cxn modelId="{AF825D5D-9384-4356-A1EA-43EA94AE0625}" type="presParOf" srcId="{99F5B7BF-6AC2-4B02-B409-992BE6226320}" destId="{87CF81C1-1694-4F3F-BBE1-389818BF3BED}" srcOrd="6" destOrd="0" presId="urn:microsoft.com/office/officeart/2005/8/layout/cycle1"/>
    <dgm:cxn modelId="{41E0E23D-FBD8-4A5F-BCF6-FFEB34705656}" type="presParOf" srcId="{99F5B7BF-6AC2-4B02-B409-992BE6226320}" destId="{0A1C6CCF-F782-4A3A-975F-0E45E213AD0B}" srcOrd="7" destOrd="0" presId="urn:microsoft.com/office/officeart/2005/8/layout/cycle1"/>
    <dgm:cxn modelId="{6520239E-A239-472D-B165-2C36A6D6D073}" type="presParOf" srcId="{99F5B7BF-6AC2-4B02-B409-992BE6226320}" destId="{B7ABB757-D6C0-416A-86AF-49AA701621FE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870D0B3-EF39-4434-858A-682F1B48BA6D}">
      <dsp:nvSpPr>
        <dsp:cNvPr id="0" name=""/>
        <dsp:cNvSpPr/>
      </dsp:nvSpPr>
      <dsp:spPr>
        <a:xfrm>
          <a:off x="285418" y="0"/>
          <a:ext cx="1962312" cy="117738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форма</a:t>
          </a:r>
          <a:endParaRPr lang="ru-RU" sz="1500" kern="1200" dirty="0"/>
        </a:p>
      </dsp:txBody>
      <dsp:txXfrm>
        <a:off x="285418" y="0"/>
        <a:ext cx="1962312" cy="1177387"/>
      </dsp:txXfrm>
    </dsp:sp>
    <dsp:sp modelId="{0EBCD246-D578-493D-BB1A-CBB0E60D4F24}">
      <dsp:nvSpPr>
        <dsp:cNvPr id="0" name=""/>
        <dsp:cNvSpPr/>
      </dsp:nvSpPr>
      <dsp:spPr>
        <a:xfrm>
          <a:off x="2447867" y="2232"/>
          <a:ext cx="1962312" cy="117738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Пространственная ориентация включает в себя</a:t>
          </a:r>
          <a:endParaRPr lang="ru-RU" sz="1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447867" y="2232"/>
        <a:ext cx="1962312" cy="1177387"/>
      </dsp:txXfrm>
    </dsp:sp>
    <dsp:sp modelId="{754C0B54-C4E5-46A0-96EE-928F7E0F28E6}">
      <dsp:nvSpPr>
        <dsp:cNvPr id="0" name=""/>
        <dsp:cNvSpPr/>
      </dsp:nvSpPr>
      <dsp:spPr>
        <a:xfrm>
          <a:off x="4606411" y="2232"/>
          <a:ext cx="1962312" cy="117738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размер</a:t>
          </a:r>
          <a:endParaRPr lang="ru-RU" sz="1500" kern="1200" dirty="0"/>
        </a:p>
      </dsp:txBody>
      <dsp:txXfrm>
        <a:off x="4606411" y="2232"/>
        <a:ext cx="1962312" cy="1177387"/>
      </dsp:txXfrm>
    </dsp:sp>
    <dsp:sp modelId="{E5E8A5BD-7056-4530-829D-41FA7EA94F1B}">
      <dsp:nvSpPr>
        <dsp:cNvPr id="0" name=""/>
        <dsp:cNvSpPr/>
      </dsp:nvSpPr>
      <dsp:spPr>
        <a:xfrm>
          <a:off x="289323" y="1375851"/>
          <a:ext cx="1962312" cy="117738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5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расстояние</a:t>
          </a:r>
          <a:endParaRPr lang="ru-RU" sz="1500" kern="1200" dirty="0"/>
        </a:p>
      </dsp:txBody>
      <dsp:txXfrm>
        <a:off x="289323" y="1375851"/>
        <a:ext cx="1962312" cy="1177387"/>
      </dsp:txXfrm>
    </dsp:sp>
    <dsp:sp modelId="{5A0AE0A1-0019-47B3-AA48-6C7C9DBB2C9D}">
      <dsp:nvSpPr>
        <dsp:cNvPr id="0" name=""/>
        <dsp:cNvSpPr/>
      </dsp:nvSpPr>
      <dsp:spPr>
        <a:xfrm>
          <a:off x="2447867" y="1375851"/>
          <a:ext cx="1962312" cy="1177387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6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протяженность</a:t>
          </a:r>
          <a:endParaRPr lang="ru-RU" sz="1500" kern="1200" dirty="0"/>
        </a:p>
      </dsp:txBody>
      <dsp:txXfrm>
        <a:off x="2447867" y="1375851"/>
        <a:ext cx="1962312" cy="1177387"/>
      </dsp:txXfrm>
    </dsp:sp>
    <dsp:sp modelId="{B0F1EF9B-1789-4BA4-AE67-376C0DE312C3}">
      <dsp:nvSpPr>
        <dsp:cNvPr id="0" name=""/>
        <dsp:cNvSpPr/>
      </dsp:nvSpPr>
      <dsp:spPr>
        <a:xfrm>
          <a:off x="4606411" y="1375851"/>
          <a:ext cx="1962312" cy="117738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ориентировка на местности</a:t>
          </a:r>
          <a:endParaRPr lang="ru-RU" sz="1500" kern="1200" dirty="0"/>
        </a:p>
      </dsp:txBody>
      <dsp:txXfrm>
        <a:off x="4606411" y="1375851"/>
        <a:ext cx="1962312" cy="1177387"/>
      </dsp:txXfrm>
    </dsp:sp>
    <dsp:sp modelId="{A2C65E08-CE5B-4545-9630-7B5179308777}">
      <dsp:nvSpPr>
        <dsp:cNvPr id="0" name=""/>
        <dsp:cNvSpPr/>
      </dsp:nvSpPr>
      <dsp:spPr>
        <a:xfrm>
          <a:off x="2447867" y="2749470"/>
          <a:ext cx="1962312" cy="117738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направление</a:t>
          </a:r>
          <a:endParaRPr lang="ru-RU" sz="1500" kern="1200" dirty="0"/>
        </a:p>
      </dsp:txBody>
      <dsp:txXfrm>
        <a:off x="2447867" y="2749470"/>
        <a:ext cx="1962312" cy="117738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8C41230-13E3-4455-9B95-0FD1E2463565}">
      <dsp:nvSpPr>
        <dsp:cNvPr id="0" name=""/>
        <dsp:cNvSpPr/>
      </dsp:nvSpPr>
      <dsp:spPr>
        <a:xfrm>
          <a:off x="3681841" y="269593"/>
          <a:ext cx="1373472" cy="13734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Времена года</a:t>
          </a:r>
          <a:endParaRPr lang="ru-RU" sz="2000" kern="1200" dirty="0"/>
        </a:p>
      </dsp:txBody>
      <dsp:txXfrm>
        <a:off x="3681841" y="269593"/>
        <a:ext cx="1373472" cy="1373472"/>
      </dsp:txXfrm>
    </dsp:sp>
    <dsp:sp modelId="{8AD8E377-FAFC-45AD-B146-4ADBB8020CD2}">
      <dsp:nvSpPr>
        <dsp:cNvPr id="0" name=""/>
        <dsp:cNvSpPr/>
      </dsp:nvSpPr>
      <dsp:spPr>
        <a:xfrm>
          <a:off x="1592192" y="-1"/>
          <a:ext cx="3245034" cy="3245034"/>
        </a:xfrm>
        <a:prstGeom prst="circularArrow">
          <a:avLst>
            <a:gd name="adj1" fmla="val 8253"/>
            <a:gd name="adj2" fmla="val 576542"/>
            <a:gd name="adj3" fmla="val 2961910"/>
            <a:gd name="adj4" fmla="val 53026"/>
            <a:gd name="adj5" fmla="val 9629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6D41909-EAE6-4880-93AF-85B0707E5C1E}">
      <dsp:nvSpPr>
        <dsp:cNvPr id="0" name=""/>
        <dsp:cNvSpPr/>
      </dsp:nvSpPr>
      <dsp:spPr>
        <a:xfrm>
          <a:off x="2527973" y="2268150"/>
          <a:ext cx="1373472" cy="13734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Смена поколений</a:t>
          </a:r>
          <a:endParaRPr lang="ru-RU" sz="2000" kern="1200" dirty="0"/>
        </a:p>
      </dsp:txBody>
      <dsp:txXfrm>
        <a:off x="2527973" y="2268150"/>
        <a:ext cx="1373472" cy="1373472"/>
      </dsp:txXfrm>
    </dsp:sp>
    <dsp:sp modelId="{A95A4C3F-F29D-486F-B9EA-85089C706394}">
      <dsp:nvSpPr>
        <dsp:cNvPr id="0" name=""/>
        <dsp:cNvSpPr/>
      </dsp:nvSpPr>
      <dsp:spPr>
        <a:xfrm>
          <a:off x="1592192" y="-1"/>
          <a:ext cx="3245034" cy="3245034"/>
        </a:xfrm>
        <a:prstGeom prst="circularArrow">
          <a:avLst>
            <a:gd name="adj1" fmla="val 8253"/>
            <a:gd name="adj2" fmla="val 576542"/>
            <a:gd name="adj3" fmla="val 10170432"/>
            <a:gd name="adj4" fmla="val 7261548"/>
            <a:gd name="adj5" fmla="val 9629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A1C6CCF-F782-4A3A-975F-0E45E213AD0B}">
      <dsp:nvSpPr>
        <dsp:cNvPr id="0" name=""/>
        <dsp:cNvSpPr/>
      </dsp:nvSpPr>
      <dsp:spPr>
        <a:xfrm>
          <a:off x="1374106" y="269593"/>
          <a:ext cx="1373472" cy="13734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Смена времени суток</a:t>
          </a:r>
          <a:endParaRPr lang="ru-RU" sz="2000" kern="1200" dirty="0"/>
        </a:p>
      </dsp:txBody>
      <dsp:txXfrm>
        <a:off x="1374106" y="269593"/>
        <a:ext cx="1373472" cy="1373472"/>
      </dsp:txXfrm>
    </dsp:sp>
    <dsp:sp modelId="{B7ABB757-D6C0-416A-86AF-49AA701621FE}">
      <dsp:nvSpPr>
        <dsp:cNvPr id="0" name=""/>
        <dsp:cNvSpPr/>
      </dsp:nvSpPr>
      <dsp:spPr>
        <a:xfrm>
          <a:off x="1592192" y="-1"/>
          <a:ext cx="3245034" cy="3245034"/>
        </a:xfrm>
        <a:prstGeom prst="circularArrow">
          <a:avLst>
            <a:gd name="adj1" fmla="val 8253"/>
            <a:gd name="adj2" fmla="val 576542"/>
            <a:gd name="adj3" fmla="val 16854904"/>
            <a:gd name="adj4" fmla="val 14968554"/>
            <a:gd name="adj5" fmla="val 9629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EC0F9-6511-46F3-8E36-A0F4A38FB6E4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F8D4C-7673-4CE1-879D-4880661C9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EC0F9-6511-46F3-8E36-A0F4A38FB6E4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F8D4C-7673-4CE1-879D-4880661C9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EC0F9-6511-46F3-8E36-A0F4A38FB6E4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F8D4C-7673-4CE1-879D-4880661C9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EC0F9-6511-46F3-8E36-A0F4A38FB6E4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F8D4C-7673-4CE1-879D-4880661C9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EC0F9-6511-46F3-8E36-A0F4A38FB6E4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F8D4C-7673-4CE1-879D-4880661C9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EC0F9-6511-46F3-8E36-A0F4A38FB6E4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F8D4C-7673-4CE1-879D-4880661C9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EC0F9-6511-46F3-8E36-A0F4A38FB6E4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F8D4C-7673-4CE1-879D-4880661C9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EC0F9-6511-46F3-8E36-A0F4A38FB6E4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F8D4C-7673-4CE1-879D-4880661C9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EC0F9-6511-46F3-8E36-A0F4A38FB6E4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F8D4C-7673-4CE1-879D-4880661C9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EC0F9-6511-46F3-8E36-A0F4A38FB6E4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F8D4C-7673-4CE1-879D-4880661C9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EC0F9-6511-46F3-8E36-A0F4A38FB6E4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DEF8D4C-7673-4CE1-879D-4880661C9B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8AEC0F9-6511-46F3-8E36-A0F4A38FB6E4}" type="datetimeFigureOut">
              <a:rPr lang="ru-RU" smtClean="0"/>
              <a:pPr/>
              <a:t>04.01.2017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DEF8D4C-7673-4CE1-879D-4880661C9B0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3429000"/>
            <a:ext cx="7410472" cy="3429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solidFill>
                  <a:srgbClr val="00B0F0"/>
                </a:solidFill>
              </a:rPr>
              <a:t>Развитие </a:t>
            </a:r>
            <a:r>
              <a:rPr lang="ru-RU" sz="4000" dirty="0" smtClean="0">
                <a:solidFill>
                  <a:srgbClr val="00B0F0"/>
                </a:solidFill>
              </a:rPr>
              <a:t>зрительно-пространственного восприятия. Развитие пространственных и временных представлений на логопедических занятиях</a:t>
            </a:r>
            <a:r>
              <a:rPr lang="ru-RU" sz="4000" dirty="0" smtClean="0">
                <a:solidFill>
                  <a:srgbClr val="00B0F0"/>
                </a:solidFill>
              </a:rPr>
              <a:t>.</a:t>
            </a:r>
            <a:br>
              <a:rPr lang="ru-RU" sz="4000" dirty="0" smtClean="0">
                <a:solidFill>
                  <a:srgbClr val="00B0F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Подготовила учитель – логопед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err="1" smtClean="0">
                <a:solidFill>
                  <a:srgbClr val="002060"/>
                </a:solidFill>
              </a:rPr>
              <a:t>Соседкина</a:t>
            </a:r>
            <a:r>
              <a:rPr lang="ru-RU" sz="2000" dirty="0" smtClean="0">
                <a:solidFill>
                  <a:srgbClr val="002060"/>
                </a:solidFill>
              </a:rPr>
              <a:t> С.О.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2016г.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B0F0"/>
                </a:solidFill>
              </a:rPr>
              <a:t/>
            </a:r>
            <a:br>
              <a:rPr lang="ru-RU" sz="2000" dirty="0" smtClean="0">
                <a:solidFill>
                  <a:srgbClr val="00B0F0"/>
                </a:solidFill>
              </a:rPr>
            </a:b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     </a:t>
            </a:r>
            <a:b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sz="4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Игра «Кто быстрей дойдет до дома?»</a:t>
            </a:r>
            <a:endParaRPr lang="ru-RU" sz="2000" dirty="0"/>
          </a:p>
        </p:txBody>
      </p:sp>
      <p:pic>
        <p:nvPicPr>
          <p:cNvPr id="5122" name="Picture 2" descr="D:\фото для рмо\DSC_01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1928802"/>
            <a:ext cx="7499350" cy="45999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sakhmenu.ru/wp-content/uploads/2015/09/102668024_large_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357166"/>
            <a:ext cx="4143404" cy="2928958"/>
          </a:xfrm>
          <a:prstGeom prst="rect">
            <a:avLst/>
          </a:prstGeom>
          <a:noFill/>
        </p:spPr>
      </p:pic>
      <p:pic>
        <p:nvPicPr>
          <p:cNvPr id="32772" name="Picture 4" descr="http://sakhmenu.ru/wp-content/uploads/2015/09/102668028_large_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2071678"/>
            <a:ext cx="3857651" cy="3295667"/>
          </a:xfrm>
          <a:prstGeom prst="rect">
            <a:avLst/>
          </a:prstGeom>
          <a:noFill/>
        </p:spPr>
      </p:pic>
      <p:pic>
        <p:nvPicPr>
          <p:cNvPr id="32776" name="Picture 8" descr="http://sakhmenu.ru/wp-content/uploads/2015/09/102668030_large_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7686" y="3714752"/>
            <a:ext cx="4500626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D:\фото для рмо\DSC_01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2062466" y="1366501"/>
            <a:ext cx="5143536" cy="441074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00232" y="285728"/>
            <a:ext cx="557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«Кто быстрей прибежит?»</a:t>
            </a:r>
            <a:endParaRPr lang="ru-RU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29077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Формирования зрительно-предметного 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</a:rPr>
              <a:t>гнозиса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 и зрительно – моторной организации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35608" y="1571612"/>
            <a:ext cx="7498080" cy="4676788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z="1800" u="sng" dirty="0" smtClean="0"/>
              <a:t>Узнавание изображений реальных предметов и их контуров </a:t>
            </a:r>
            <a:r>
              <a:rPr lang="ru-RU" sz="1800" dirty="0" smtClean="0"/>
              <a:t>(ребенок учится различать контурные изображения предметов , перечеркнутые  контурные изображения предметов и наложенные друг на друга, выделять контур заданного предмета из нескольких наложенных контуров)</a:t>
            </a:r>
          </a:p>
          <a:p>
            <a:pPr>
              <a:buFont typeface="Wingdings" pitchFamily="2" charset="2"/>
              <a:buChar char="v"/>
            </a:pPr>
            <a:r>
              <a:rPr lang="ru-RU" sz="1800" u="sng" dirty="0" smtClean="0"/>
              <a:t>Формирование зрительного слежения </a:t>
            </a:r>
            <a:r>
              <a:rPr lang="ru-RU" sz="1800" dirty="0" smtClean="0"/>
              <a:t>(формируется зрительное слежение в различных направлениях – сверху вниз, потом слева направо и по кругу, в направлении по кругу против часовой стрелки)</a:t>
            </a:r>
          </a:p>
          <a:p>
            <a:pPr>
              <a:buFont typeface="Wingdings" pitchFamily="2" charset="2"/>
              <a:buChar char="v"/>
            </a:pPr>
            <a:r>
              <a:rPr lang="ru-RU" sz="1800" u="sng" dirty="0" smtClean="0"/>
              <a:t>Формирование зрительно – моторной координации</a:t>
            </a:r>
            <a:r>
              <a:rPr lang="ru-RU" sz="1800" dirty="0" smtClean="0"/>
              <a:t> (навык зрительного слежения подкрепляется движениями руки в направлениях сверху вниз , слева направо и по кругу против часовой стрелки, в результате чего формируется зрительно – моторная координация)</a:t>
            </a:r>
          </a:p>
          <a:p>
            <a:pPr>
              <a:buFont typeface="Wingdings" pitchFamily="2" charset="2"/>
              <a:buChar char="v"/>
            </a:pPr>
            <a:r>
              <a:rPr lang="ru-RU" sz="1800" u="sng" dirty="0" smtClean="0"/>
              <a:t>Развитие зрительно-моторной координации </a:t>
            </a:r>
            <a:r>
              <a:rPr lang="ru-RU" sz="1800" dirty="0" smtClean="0"/>
              <a:t>(на этом этапе навыки, сформированные у ребенка при выполнении заданий предыдущих этапов, закрепляются и автоматизируются)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Узнавание изображений реальных предметов и их контуров</a:t>
            </a:r>
            <a:endParaRPr lang="ru-RU" sz="2800" dirty="0"/>
          </a:p>
        </p:txBody>
      </p:sp>
      <p:pic>
        <p:nvPicPr>
          <p:cNvPr id="4" name="Содержимое 3" descr="DSC_032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500034" y="2643182"/>
            <a:ext cx="4429156" cy="32861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1432847137_didakticheskaya-igra-predmety-i-kontur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2214554"/>
            <a:ext cx="3381372" cy="24955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Формирование зрительного слежения</a:t>
            </a:r>
            <a:endParaRPr lang="ru-RU" sz="2800" dirty="0"/>
          </a:p>
        </p:txBody>
      </p:sp>
      <p:pic>
        <p:nvPicPr>
          <p:cNvPr id="4" name="Содержимое 3" descr="img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2285992"/>
            <a:ext cx="3071833" cy="4229096"/>
          </a:xfrm>
        </p:spPr>
      </p:pic>
      <p:pic>
        <p:nvPicPr>
          <p:cNvPr id="6" name="Рисунок 5" descr="untitl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1928802"/>
            <a:ext cx="3857632" cy="30241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Формирование зрительно-моторной координации</a:t>
            </a:r>
            <a:endParaRPr lang="ru-RU" sz="2800" dirty="0"/>
          </a:p>
        </p:txBody>
      </p:sp>
      <p:pic>
        <p:nvPicPr>
          <p:cNvPr id="5" name="Содержимое 4" descr="DSC_034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42910" y="2071678"/>
            <a:ext cx="4708536" cy="26902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DSC_034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00562" y="3571876"/>
            <a:ext cx="4000528" cy="28575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93991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 Развитие способности концентрации и переключения зрительного внимания.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mini_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2285992"/>
            <a:ext cx="4857750" cy="3405186"/>
          </a:xfrm>
          <a:prstGeom prst="rect">
            <a:avLst/>
          </a:prstGeom>
        </p:spPr>
      </p:pic>
      <p:cxnSp>
        <p:nvCxnSpPr>
          <p:cNvPr id="8" name="Прямая со стрелкой 7"/>
          <p:cNvCxnSpPr/>
          <p:nvPr/>
        </p:nvCxnSpPr>
        <p:spPr>
          <a:xfrm rot="16200000" flipH="1">
            <a:off x="1821637" y="2678901"/>
            <a:ext cx="2000264" cy="1928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2143108" y="3000372"/>
            <a:ext cx="2214578" cy="1643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3929058" y="3500438"/>
            <a:ext cx="200026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 descr="img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4214818"/>
            <a:ext cx="3024182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Развитие зрительной и зрительно-моторной памяти.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endParaRPr lang="ru-RU" dirty="0"/>
          </a:p>
        </p:txBody>
      </p:sp>
      <p:pic>
        <p:nvPicPr>
          <p:cNvPr id="5" name="Рисунок 4" descr="3_014640058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1714488"/>
            <a:ext cx="3552978" cy="4786346"/>
          </a:xfrm>
          <a:prstGeom prst="rect">
            <a:avLst/>
          </a:prstGeom>
        </p:spPr>
      </p:pic>
      <p:pic>
        <p:nvPicPr>
          <p:cNvPr id="6" name="Рисунок 5" descr="0zST_ajMb5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1928802"/>
            <a:ext cx="3786214" cy="35734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8272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Закрепление зрительно – пространственного образа букв: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8194" name="Picture 2" descr="http://velikol.ru/dostc/%D0%A0%D0%B0%D0%B7%D0%B2%D0%B8%D1%82%D0%B8%D0%B5%20%D0%B2%D0%BD%D0%B8%D0%BC%D0%B0%D0%BD%D0%B8%D1%8F%20%D1%83%D1%87%D0%B0%D1%89%D0%B8%D1%85%D1%81%D1%8F-%D0%BB%D0%BE%D0%B3%D0%BE%D0%BF%D0%B0%D1%82%D0%BE%D0%B2.%20%D0%A1%D0%B0%D0%BB%D0%BE%D0%B2%D0%B0%20%D0%A1%D0%B2%D0%B5%D1%82%D0%BB%D0%B0%D0%BD%D0%B0%20%D0%92%D1%8F%D1%87%D0%B5%D1%81%D0%BB%D0%B0%D0%B2%D0%BE%D0%B2%D0%BD%D0%B0c/1068731_html_m6d9bb5e4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14810" y="3286124"/>
            <a:ext cx="4429156" cy="2857520"/>
          </a:xfrm>
          <a:prstGeom prst="rect">
            <a:avLst/>
          </a:prstGeom>
          <a:noFill/>
        </p:spPr>
      </p:pic>
      <p:pic>
        <p:nvPicPr>
          <p:cNvPr id="8196" name="Picture 4" descr="http://gagago.ru/imgs/vasileevoj-olegoj-leonidovnoj-uchitelem-rgskou-nachalenaya/158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4414" y="2071678"/>
            <a:ext cx="3000396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42918"/>
            <a:ext cx="7498080" cy="77472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Пространственные представления –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71546"/>
            <a:ext cx="7498080" cy="5176854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/>
              <a:t>     это представления  об отношениях между объектами пространства или между пространственными признаками этих объектов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785918" y="2143116"/>
          <a:ext cx="6858048" cy="3929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>СИСТЕМА РАБОТЫ ПО ФОРМИРОВАНИЮ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 ВРЕМЕННЫХ ПРЕДСТАВЛЕНИЙ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576530" cy="55340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Century" pitchFamily="18" charset="0"/>
              </a:rPr>
              <a:t>   </a:t>
            </a:r>
            <a:endParaRPr lang="ru-RU" dirty="0" smtClean="0">
              <a:latin typeface="Century" pitchFamily="18" charset="0"/>
            </a:endParaRPr>
          </a:p>
          <a:p>
            <a:pPr algn="just">
              <a:buNone/>
            </a:pPr>
            <a:r>
              <a:rPr lang="ru-RU" sz="2200" dirty="0" smtClean="0">
                <a:latin typeface="Century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Century" pitchFamily="18" charset="0"/>
                <a:cs typeface="Times New Roman" pitchFamily="18" charset="0"/>
              </a:rPr>
              <a:t>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Каждое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временное понятие является обобщением.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Сутки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включают представления о содержательных отрезках времени, характеризующих утро, день, вечер, ночь. Сутки составляют часть понятия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неделя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Неделя имеет временное отношение к меньшему показателю времени – суткам и к большему –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месяцу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Понимание этой закономерности детьми вызывает некоторые затруднения. Детям трудно представить и понять определение того или иного обобщающего понятия, выраженного одним словом: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зима, весна, лето, осень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а тем более такого понятия , как «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круглый год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://www.gorodoktoys.ru/files/codeimage/568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86050" y="4286256"/>
            <a:ext cx="4786346" cy="2428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42918"/>
            <a:ext cx="7498080" cy="5605482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старших дошкольников формируются и уточняются понятия о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периодах человеческого возраста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(младенчество, детство, юность, молодость, зрелость, старость), о взаимоотношениях и ролях в семье (сын, дочь, отец, мать, бабушка, дедушка и т.д.)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www.eduportal44.ru/Sharya/ds12/1/SiteAssets/SitePages/%D0%97%D0%B0%D1%89%D0%B8%D1%82%D0%B0%20%D0%B4%D0%B5%D1%82%D1%81%D1%82%D0%B2%D0%B0/%D0%9D%D0%B0%D1%88%D0%B0%20%D0%B1%D0%BE%D0%BB%D1%8C%D1%88%D0%B0%D1%8F%20%D1%81%D0%B5%D0%BC%D1%8C%D1%8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14" y="2857496"/>
            <a:ext cx="7572428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m-plus.ru/images/859057_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2066" y="285728"/>
            <a:ext cx="3340799" cy="2157992"/>
          </a:xfrm>
          <a:prstGeom prst="rect">
            <a:avLst/>
          </a:prstGeom>
          <a:noFill/>
        </p:spPr>
      </p:pic>
      <p:pic>
        <p:nvPicPr>
          <p:cNvPr id="5" name="Рисунок 4" descr="http://www.gorodoktoys.ru/files/codeimage/3159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00826" y="2285992"/>
            <a:ext cx="2337730" cy="1631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audiobooks.ua/pimages/32/300/113297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15140" y="4286256"/>
            <a:ext cx="1650485" cy="2145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85786" y="428604"/>
            <a:ext cx="40005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Дидактический материал, используемый</a:t>
            </a:r>
          </a:p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занятиях</a:t>
            </a:r>
            <a:endParaRPr lang="ru-RU" sz="32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2" name="AutoShape 2" descr="https://image.chitai-gorod.ru/upload/iblock/321/3218c1ac57195cfd8cf778527cff90e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https://image.chitai-gorod.ru/upload/iblock/321/3218c1ac57195cfd8cf778527cff90e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8" name="Picture 8" descr="http://www.bookin.org.ru/book/111353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4348" y="3143248"/>
            <a:ext cx="1714512" cy="2357453"/>
          </a:xfrm>
          <a:prstGeom prst="rect">
            <a:avLst/>
          </a:prstGeom>
          <a:noFill/>
        </p:spPr>
      </p:pic>
      <p:pic>
        <p:nvPicPr>
          <p:cNvPr id="7" name="Рисунок 6" descr="http://static2.read.ru/images/booksillustrations/107093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85918" y="4071942"/>
            <a:ext cx="185738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10" descr="http://skupiknigi.ru/image/Large/multimedia/books_covers/100758371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643306" y="1714488"/>
            <a:ext cx="2857520" cy="1643075"/>
          </a:xfrm>
          <a:prstGeom prst="rect">
            <a:avLst/>
          </a:prstGeom>
          <a:noFill/>
        </p:spPr>
      </p:pic>
      <p:pic>
        <p:nvPicPr>
          <p:cNvPr id="1028" name="Picture 4" descr="http://cdn.st100sp.com/cache_pictures/001482278/thumb300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786182" y="3357562"/>
            <a:ext cx="2381250" cy="3209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868874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</a:rPr>
              <a:t>Спасибо за внимание!</a:t>
            </a:r>
            <a:endParaRPr lang="ru-RU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58197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Представления о последовательности смены явлений и состояний материи называются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временными.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928794" y="2428868"/>
          <a:ext cx="6429420" cy="364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В соответствии с программой воспитания и обучения в детском саду, ориентируясь в пространстве, дети должны освоить: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x-none" smtClean="0"/>
              <a:t>собственное тело как точку отсчета пространственных направлений (на себе); </a:t>
            </a:r>
            <a:endParaRPr lang="ru-RU" dirty="0" smtClean="0"/>
          </a:p>
          <a:p>
            <a:r>
              <a:rPr lang="x-none" smtClean="0"/>
              <a:t>ориентироваться в окружающем от себя, от другого человека, от других предметов, использовать это как систему отсчета;</a:t>
            </a:r>
            <a:endParaRPr lang="ru-RU" dirty="0" smtClean="0"/>
          </a:p>
          <a:p>
            <a:r>
              <a:rPr lang="x-none" smtClean="0"/>
              <a:t>ориентироваться по основным пространственным направлениям, использовать это как систему отсчета;</a:t>
            </a:r>
            <a:endParaRPr lang="ru-RU" dirty="0" smtClean="0"/>
          </a:p>
          <a:p>
            <a:r>
              <a:rPr lang="x-none" smtClean="0"/>
              <a:t>ориентироваться в двухмерном пространстве, т.е. на плоскости; </a:t>
            </a:r>
            <a:endParaRPr lang="ru-RU" dirty="0" smtClean="0"/>
          </a:p>
          <a:p>
            <a:r>
              <a:rPr lang="ru-RU" dirty="0" smtClean="0"/>
              <a:t>пользоваться пространственным словарем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214422"/>
          </a:xfrm>
        </p:spPr>
        <p:txBody>
          <a:bodyPr>
            <a:noAutofit/>
          </a:bodyPr>
          <a:lstStyle/>
          <a:p>
            <a:r>
              <a:rPr lang="ru-RU" sz="3600" dirty="0" smtClean="0"/>
              <a:t>Работа по формированию пространственных представлений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71546"/>
            <a:ext cx="7208358" cy="3500462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x-none" sz="2100" smtClean="0"/>
              <a:t>у детей с  речевыми нарушениями начинается с уточнения и закрепления представлений о </a:t>
            </a:r>
            <a:r>
              <a:rPr lang="x-none" sz="21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схеме тела</a:t>
            </a:r>
            <a:r>
              <a:rPr lang="x-none" sz="2100" smtClean="0"/>
              <a:t>.  Эта работа включает в себя следующие направления:   </a:t>
            </a:r>
            <a:endParaRPr lang="ru-RU" sz="2100" dirty="0" smtClean="0"/>
          </a:p>
          <a:p>
            <a:pPr algn="just">
              <a:buFont typeface="Wingdings" pitchFamily="2" charset="2"/>
              <a:buChar char="ü"/>
            </a:pPr>
            <a:r>
              <a:rPr lang="x-none" sz="2100" smtClean="0"/>
              <a:t>    - практическое овладение схемой собственного тела (верхних и нижних                                                                                                                            частей тела, вентральных и дорзальных сторон тела),  асимметрии конечностей;</a:t>
            </a:r>
            <a:endParaRPr lang="ru-RU" sz="2100" dirty="0" smtClean="0"/>
          </a:p>
          <a:p>
            <a:pPr algn="just">
              <a:buFont typeface="Wingdings" pitchFamily="2" charset="2"/>
              <a:buChar char="ü"/>
            </a:pPr>
            <a:r>
              <a:rPr lang="x-none" sz="2100" smtClean="0"/>
              <a:t>-   практическое овладение схемой тела другого субъекта;</a:t>
            </a:r>
            <a:endParaRPr lang="ru-RU" sz="2100" dirty="0" smtClean="0"/>
          </a:p>
          <a:p>
            <a:pPr algn="just">
              <a:buFont typeface="Wingdings" pitchFamily="2" charset="2"/>
              <a:buChar char="ü"/>
            </a:pPr>
            <a:r>
              <a:rPr lang="x-none" sz="2100" smtClean="0"/>
              <a:t>  - использование соответствующих вербальных эквивалентов для обозначения пространственных понятий. </a:t>
            </a:r>
            <a:endParaRPr lang="ru-RU" sz="2100" dirty="0" smtClean="0"/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68" y="4214818"/>
            <a:ext cx="4286280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34704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Игра «Найди пару»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фото для рмо\DSC_01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857364"/>
            <a:ext cx="8358246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Работа по формированию</a:t>
            </a:r>
            <a:r>
              <a:rPr lang="ru-RU" sz="3200" i="1" dirty="0" smtClean="0"/>
              <a:t> ориентировки в</a:t>
            </a:r>
            <a:r>
              <a:rPr lang="ru-RU" sz="3200" dirty="0" smtClean="0"/>
              <a:t> </a:t>
            </a:r>
            <a:r>
              <a:rPr lang="ru-RU" sz="3200" i="1" dirty="0" smtClean="0"/>
              <a:t>пространственном расположении предметов: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x-none" smtClean="0"/>
              <a:t>- </a:t>
            </a:r>
            <a:r>
              <a:rPr lang="x-none" sz="2000" smtClean="0"/>
              <a:t>определение пространственного положения предметов по отношению к себе (впереди, сзади, вверху, внизу, справа, слева); </a:t>
            </a:r>
            <a:endParaRPr lang="ru-RU" sz="2000" dirty="0" smtClean="0"/>
          </a:p>
          <a:p>
            <a:r>
              <a:rPr lang="x-none" sz="2000" smtClean="0"/>
              <a:t>    - определение пространственного положения своего тела относительно других предметов (перед</a:t>
            </a:r>
            <a:r>
              <a:rPr lang="ru-RU" sz="2000" dirty="0" smtClean="0"/>
              <a:t>…</a:t>
            </a:r>
            <a:r>
              <a:rPr lang="x-none" sz="2000" smtClean="0"/>
              <a:t>, за</a:t>
            </a:r>
            <a:r>
              <a:rPr lang="ru-RU" sz="2000" dirty="0" smtClean="0"/>
              <a:t>…</a:t>
            </a:r>
            <a:r>
              <a:rPr lang="x-none" sz="2000" smtClean="0"/>
              <a:t>, слева от</a:t>
            </a:r>
            <a:r>
              <a:rPr lang="ru-RU" sz="2000" dirty="0" smtClean="0"/>
              <a:t>…..</a:t>
            </a:r>
            <a:r>
              <a:rPr lang="x-none" sz="2000" smtClean="0"/>
              <a:t>);</a:t>
            </a:r>
            <a:endParaRPr lang="ru-RU" sz="2000" dirty="0" smtClean="0"/>
          </a:p>
          <a:p>
            <a:r>
              <a:rPr lang="x-none" sz="2000" smtClean="0"/>
              <a:t>    -  определение пространственного положения предметов относительно друг друга;</a:t>
            </a:r>
            <a:endParaRPr lang="ru-RU" sz="2000" dirty="0" smtClean="0"/>
          </a:p>
          <a:p>
            <a:r>
              <a:rPr lang="x-none" sz="2000" b="1" smtClean="0"/>
              <a:t>    </a:t>
            </a:r>
            <a:r>
              <a:rPr lang="x-none" sz="2000" smtClean="0"/>
              <a:t>-</a:t>
            </a:r>
            <a:r>
              <a:rPr lang="x-none" sz="2000" b="1" smtClean="0"/>
              <a:t> </a:t>
            </a:r>
            <a:r>
              <a:rPr lang="x-none" sz="2000" smtClean="0"/>
              <a:t>использование в активной</a:t>
            </a:r>
            <a:endParaRPr lang="ru-RU" sz="2000" dirty="0" smtClean="0"/>
          </a:p>
          <a:p>
            <a:pPr>
              <a:buNone/>
            </a:pPr>
            <a:r>
              <a:rPr lang="x-none" sz="2000" smtClean="0"/>
              <a:t> речи предлогов и наречий, </a:t>
            </a:r>
            <a:endParaRPr lang="ru-RU" sz="2000" dirty="0" smtClean="0"/>
          </a:p>
          <a:p>
            <a:pPr>
              <a:buNone/>
            </a:pPr>
            <a:r>
              <a:rPr lang="x-none" sz="2000" smtClean="0"/>
              <a:t>отражающих пространственные</a:t>
            </a:r>
            <a:endParaRPr lang="ru-RU" sz="2000" dirty="0" smtClean="0"/>
          </a:p>
          <a:p>
            <a:pPr>
              <a:buNone/>
            </a:pPr>
            <a:r>
              <a:rPr lang="x-none" sz="2000" smtClean="0"/>
              <a:t> отношения между предметами.</a:t>
            </a:r>
            <a:endParaRPr lang="ru-RU" sz="2000" dirty="0" smtClean="0"/>
          </a:p>
          <a:p>
            <a:endParaRPr lang="ru-RU" dirty="0"/>
          </a:p>
        </p:txBody>
      </p:sp>
      <p:pic>
        <p:nvPicPr>
          <p:cNvPr id="2050" name="Picture 2" descr="http://det-sad50.ru/wp-content/uploads/2015/11/PLAKAT_ZAG-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72132" y="4429132"/>
            <a:ext cx="321471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Использование ИКТ в работе по формированию пространственных представлений</a:t>
            </a:r>
            <a:endParaRPr lang="ru-RU" sz="2000" dirty="0"/>
          </a:p>
        </p:txBody>
      </p:sp>
      <p:pic>
        <p:nvPicPr>
          <p:cNvPr id="2050" name="Picture 2" descr="D:\фото для рмо\DSC_01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00166" y="2000240"/>
            <a:ext cx="7065990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2000" b="1" smtClean="0"/>
              <a:t>Работа по формированию умения ориентироваться в различных </a:t>
            </a:r>
            <a:r>
              <a:rPr lang="x-none" sz="2000" b="1" i="1" smtClean="0"/>
              <a:t>направлениях пространства</a:t>
            </a:r>
            <a:r>
              <a:rPr lang="x-none" sz="2000" b="1" smtClean="0"/>
              <a:t>  проводится по следующим направлениям</a:t>
            </a:r>
            <a:r>
              <a:rPr lang="ru-RU" sz="2000" b="1" dirty="0" smtClean="0"/>
              <a:t>: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x-none" sz="1800" smtClean="0"/>
              <a:t>- освоение и дифференциация  различных направлений окружающего пространства (впереди, позади, далеко, близко, высоко, низко) относительно сторон собственного тела;</a:t>
            </a:r>
            <a:endParaRPr lang="ru-RU" sz="1800" dirty="0" smtClean="0"/>
          </a:p>
          <a:p>
            <a:r>
              <a:rPr lang="x-none" sz="1800" smtClean="0"/>
              <a:t>    - освоение пространственных направлений относительно тела другого субъекта;</a:t>
            </a:r>
            <a:endParaRPr lang="ru-RU" sz="1800" dirty="0" smtClean="0"/>
          </a:p>
          <a:p>
            <a:r>
              <a:rPr lang="x-none" sz="1800" smtClean="0"/>
              <a:t>    - освоение основных пространственных направлений в процессе активного передвижения;</a:t>
            </a:r>
            <a:endParaRPr lang="ru-RU" sz="1800" dirty="0" smtClean="0"/>
          </a:p>
          <a:p>
            <a:r>
              <a:rPr lang="x-none" sz="1800" smtClean="0"/>
              <a:t>    -  вербализация различных направлений окружающего пространства.</a:t>
            </a:r>
            <a:endParaRPr lang="ru-RU" sz="18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926</TotalTime>
  <Words>686</Words>
  <Application>Microsoft Office PowerPoint</Application>
  <PresentationFormat>Экран (4:3)</PresentationFormat>
  <Paragraphs>62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              Развитие зрительно-пространственного восприятия. Развитие пространственных и временных представлений на логопедических занятиях. Подготовила учитель – логопед Соседкина С.О. 2016г.                                                           </vt:lpstr>
      <vt:lpstr>Пространственные представления –  </vt:lpstr>
      <vt:lpstr>Слайд 3</vt:lpstr>
      <vt:lpstr>В соответствии с программой воспитания и обучения в детском саду, ориентируясь в пространстве, дети должны освоить:</vt:lpstr>
      <vt:lpstr>Работа по формированию пространственных представлений</vt:lpstr>
      <vt:lpstr>Игра «Найди пару»</vt:lpstr>
      <vt:lpstr>Работа по формированию ориентировки в пространственном расположении предметов:</vt:lpstr>
      <vt:lpstr>Использование ИКТ в работе по формированию пространственных представлений</vt:lpstr>
      <vt:lpstr>Работа по формированию умения ориентироваться в различных направлениях пространства  проводится по следующим направлениям:</vt:lpstr>
      <vt:lpstr>Игра «Кто быстрей дойдет до дома?»</vt:lpstr>
      <vt:lpstr>Слайд 11</vt:lpstr>
      <vt:lpstr>Слайд 12</vt:lpstr>
      <vt:lpstr>Формирования зрительно-предметного гнозиса и зрительно – моторной организации:</vt:lpstr>
      <vt:lpstr>Узнавание изображений реальных предметов и их контуров</vt:lpstr>
      <vt:lpstr>Формирование зрительного слежения</vt:lpstr>
      <vt:lpstr>Формирование зрительно-моторной координации</vt:lpstr>
      <vt:lpstr> Развитие способности концентрации и переключения зрительного внимания.</vt:lpstr>
      <vt:lpstr> Развитие зрительной и зрительно-моторной памяти.</vt:lpstr>
      <vt:lpstr>Закрепление зрительно – пространственного образа букв:</vt:lpstr>
      <vt:lpstr>СИСТЕМА РАБОТЫ ПО ФОРМИРОВАНИЮ  ВРЕМЕННЫХ ПРЕДСТАВЛЕНИЙ  </vt:lpstr>
      <vt:lpstr>Слайд 21</vt:lpstr>
      <vt:lpstr>Слайд 22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 зрительно – пространственных представлений у младших школьников</dc:title>
  <dc:creator>16</dc:creator>
  <cp:lastModifiedBy>Света</cp:lastModifiedBy>
  <cp:revision>69</cp:revision>
  <dcterms:created xsi:type="dcterms:W3CDTF">2013-10-28T13:32:41Z</dcterms:created>
  <dcterms:modified xsi:type="dcterms:W3CDTF">2017-01-04T16:37:58Z</dcterms:modified>
</cp:coreProperties>
</file>