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8" r:id="rId2"/>
    <p:sldId id="260" r:id="rId3"/>
    <p:sldId id="275" r:id="rId4"/>
    <p:sldId id="265" r:id="rId5"/>
    <p:sldId id="266" r:id="rId6"/>
    <p:sldId id="267" r:id="rId7"/>
    <p:sldId id="256" r:id="rId8"/>
    <p:sldId id="268" r:id="rId9"/>
    <p:sldId id="262" r:id="rId10"/>
    <p:sldId id="269" r:id="rId11"/>
    <p:sldId id="270" r:id="rId12"/>
    <p:sldId id="261" r:id="rId13"/>
    <p:sldId id="271" r:id="rId14"/>
    <p:sldId id="272" r:id="rId15"/>
    <p:sldId id="263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5" autoAdjust="0"/>
    <p:restoredTop sz="94605" autoAdjust="0"/>
  </p:normalViewPr>
  <p:slideViewPr>
    <p:cSldViewPr>
      <p:cViewPr varScale="1">
        <p:scale>
          <a:sx n="75" d="100"/>
          <a:sy n="75" d="100"/>
        </p:scale>
        <p:origin x="-4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school.xvatit.com/index.php?title=%D0%A4%D0%B0%D0%B9%D0%BB:28-03-01.jpg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mg-fotki.yandex.ru/get/4406/cadi-1986.51a/0_802d8_53263e94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762124"/>
            <a:ext cx="6191250" cy="50958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9200" y="609600"/>
            <a:ext cx="7010400" cy="1143000"/>
          </a:xfrm>
          <a:prstGeom prst="rect">
            <a:avLst/>
          </a:prstGeom>
          <a:noFill/>
        </p:spPr>
        <p:txBody>
          <a:bodyPr wrap="square" rtlCol="0">
            <a:prstTxWarp prst="textPlain">
              <a:avLst>
                <a:gd name="adj" fmla="val 49696"/>
              </a:avLst>
            </a:prstTxWarp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Литературное чтение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Найди пару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dirty="0" smtClean="0"/>
              <a:t>изумилась</a:t>
            </a:r>
          </a:p>
          <a:p>
            <a:pPr>
              <a:lnSpc>
                <a:spcPct val="200000"/>
              </a:lnSpc>
            </a:pPr>
            <a:r>
              <a:rPr lang="ru-RU" dirty="0" smtClean="0"/>
              <a:t>воскликнула</a:t>
            </a:r>
          </a:p>
          <a:p>
            <a:pPr>
              <a:lnSpc>
                <a:spcPct val="200000"/>
              </a:lnSpc>
            </a:pPr>
            <a:r>
              <a:rPr lang="ru-RU" dirty="0" smtClean="0"/>
              <a:t>клякса</a:t>
            </a:r>
          </a:p>
          <a:p>
            <a:pPr>
              <a:lnSpc>
                <a:spcPct val="200000"/>
              </a:lnSpc>
            </a:pPr>
            <a:r>
              <a:rPr lang="ru-RU" dirty="0" smtClean="0"/>
              <a:t>племянница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dirty="0" smtClean="0"/>
              <a:t>крикнула</a:t>
            </a:r>
          </a:p>
          <a:p>
            <a:pPr>
              <a:lnSpc>
                <a:spcPct val="200000"/>
              </a:lnSpc>
            </a:pPr>
            <a:r>
              <a:rPr lang="ru-RU" dirty="0" smtClean="0"/>
              <a:t>удивилась</a:t>
            </a:r>
          </a:p>
          <a:p>
            <a:pPr>
              <a:lnSpc>
                <a:spcPct val="200000"/>
              </a:lnSpc>
            </a:pPr>
            <a:r>
              <a:rPr lang="ru-RU" dirty="0" smtClean="0"/>
              <a:t>родственница</a:t>
            </a:r>
          </a:p>
          <a:p>
            <a:pPr>
              <a:lnSpc>
                <a:spcPct val="200000"/>
              </a:lnSpc>
            </a:pPr>
            <a:r>
              <a:rPr lang="ru-RU" dirty="0" smtClean="0"/>
              <a:t>пятно на листе бумаги</a:t>
            </a:r>
          </a:p>
          <a:p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643174" y="2214554"/>
            <a:ext cx="200026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3071802" y="2214554"/>
            <a:ext cx="1643074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643174" y="3929066"/>
            <a:ext cx="2000264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4" idx="1"/>
          </p:cNvCxnSpPr>
          <p:nvPr/>
        </p:nvCxnSpPr>
        <p:spPr>
          <a:xfrm flipV="1">
            <a:off x="2928926" y="3863182"/>
            <a:ext cx="1719274" cy="9231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04800" y="214290"/>
            <a:ext cx="8686800" cy="64294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Ста-ра-лась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слу-ша-лись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Пе-ре-ссо-ри-лись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Раз-ма-хи-ва-ла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И-зу-ми-лась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Вы-го-во-ри-ла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Вос-клик-ну-ла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Пле-мян-ни-ца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0" y="121920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Сказка</a:t>
            </a:r>
            <a:r>
              <a:rPr lang="ru-RU" sz="5400" b="1" dirty="0" smtClean="0">
                <a:solidFill>
                  <a:schemeClr val="accent2"/>
                </a:solidFill>
              </a:rPr>
              <a:t> </a:t>
            </a:r>
            <a:endParaRPr lang="ru-RU" sz="5400" b="1" dirty="0">
              <a:solidFill>
                <a:schemeClr val="accent2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514600" y="2209800"/>
            <a:ext cx="685800" cy="114300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357818" y="2143116"/>
            <a:ext cx="762000" cy="121920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19200" y="3429000"/>
            <a:ext cx="259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B0F0"/>
                </a:solidFill>
              </a:rPr>
              <a:t>народная</a:t>
            </a:r>
            <a:endParaRPr lang="ru-RU" sz="4400" b="1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29200" y="3581400"/>
            <a:ext cx="342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литературная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0" y="4267200"/>
            <a:ext cx="3581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Автор</a:t>
            </a:r>
            <a:r>
              <a:rPr lang="ru-RU" sz="2800" dirty="0" smtClean="0"/>
              <a:t> - </a:t>
            </a:r>
            <a:r>
              <a:rPr lang="ru-RU" sz="2800" i="1" dirty="0" smtClean="0">
                <a:solidFill>
                  <a:srgbClr val="00B050"/>
                </a:solidFill>
              </a:rPr>
              <a:t>народ</a:t>
            </a:r>
            <a:r>
              <a:rPr lang="ru-RU" sz="2800" dirty="0" smtClean="0"/>
              <a:t>, создан в устной форме.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4724400" y="4343400"/>
            <a:ext cx="4114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Автор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dirty="0" smtClean="0"/>
              <a:t>- </a:t>
            </a:r>
            <a:r>
              <a:rPr lang="ru-RU" sz="2800" i="1" dirty="0" smtClean="0">
                <a:solidFill>
                  <a:srgbClr val="00B050"/>
                </a:solidFill>
              </a:rPr>
              <a:t>конкретный писатель</a:t>
            </a:r>
            <a:r>
              <a:rPr lang="ru-RU" sz="2800" dirty="0" smtClean="0"/>
              <a:t>, создан в письменной форме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cap="none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Отгадайте слово:</a:t>
            </a:r>
            <a:endParaRPr lang="ru-RU" b="1" cap="none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Первая буква алфавита  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Шестая нота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3429000"/>
            <a:ext cx="1071570" cy="857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>
            <a:off x="5643570" y="3357562"/>
            <a:ext cx="1214446" cy="857256"/>
          </a:xfrm>
          <a:prstGeom prst="rt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ый треугольник 12"/>
          <p:cNvSpPr/>
          <p:nvPr/>
        </p:nvSpPr>
        <p:spPr>
          <a:xfrm rot="10800000">
            <a:off x="5643570" y="3357562"/>
            <a:ext cx="1242552" cy="841199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2571736" y="2214554"/>
            <a:ext cx="142876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6143636" y="2143116"/>
            <a:ext cx="142876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571868" y="4786322"/>
            <a:ext cx="25003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Аля</a:t>
            </a:r>
            <a:endParaRPr lang="ru-RU" sz="8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214819"/>
            <a:ext cx="8458200" cy="1860968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</a:rPr>
              <a:t>буква</a:t>
            </a:r>
            <a:endParaRPr lang="ru-RU" sz="8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duotone>
              <a:prstClr val="black"/>
              <a:srgbClr val="FFC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0034" y="785794"/>
            <a:ext cx="828680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2140" y="2590800"/>
            <a:ext cx="7103660" cy="255454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Что читали?</a:t>
            </a:r>
          </a:p>
          <a:p>
            <a:endParaRPr lang="ru-RU" sz="3200" b="1" dirty="0" smtClean="0">
              <a:solidFill>
                <a:srgbClr val="7030A0"/>
              </a:solidFill>
            </a:endParaRPr>
          </a:p>
          <a:p>
            <a:r>
              <a:rPr lang="ru-RU" sz="3200" b="1" dirty="0" smtClean="0">
                <a:solidFill>
                  <a:srgbClr val="7030A0"/>
                </a:solidFill>
              </a:rPr>
              <a:t>Кто автор произведения?</a:t>
            </a:r>
          </a:p>
          <a:p>
            <a:endParaRPr lang="ru-RU" sz="3200" b="1" dirty="0" smtClean="0">
              <a:solidFill>
                <a:srgbClr val="7030A0"/>
              </a:solidFill>
            </a:endParaRPr>
          </a:p>
          <a:p>
            <a:r>
              <a:rPr lang="ru-RU" sz="3200" b="1" dirty="0" smtClean="0">
                <a:solidFill>
                  <a:srgbClr val="7030A0"/>
                </a:solidFill>
              </a:rPr>
              <a:t>Чему научило вас это произведение?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4" y="1285860"/>
            <a:ext cx="4648200" cy="70788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</a:rPr>
              <a:t>Итог урока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520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357694"/>
            <a:ext cx="8458200" cy="1357322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</a:rPr>
              <a:t>Молодцы!</a:t>
            </a:r>
            <a:endParaRPr lang="ru-RU" sz="7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6" descr="fac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36195">
            <a:off x="257584" y="740471"/>
            <a:ext cx="2663825" cy="30956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8" descr="face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642918"/>
            <a:ext cx="2786082" cy="3071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9" descr="face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88021">
            <a:off x="6196050" y="749193"/>
            <a:ext cx="2668706" cy="3071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nform.sch117nn.edusite.ru/images/3566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763000" cy="68583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21097474">
            <a:off x="1447800" y="838200"/>
            <a:ext cx="3810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«Не </a:t>
            </a: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ленитесь</a:t>
            </a: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, не деритесь,</a:t>
            </a:r>
          </a:p>
          <a:p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и на пять всегда учитесь,</a:t>
            </a:r>
          </a:p>
          <a:p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сядьте тихо, не шалите,</a:t>
            </a:r>
          </a:p>
          <a:p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тишину вы берегите».</a:t>
            </a:r>
            <a:endParaRPr lang="ru-RU" sz="32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открытый урок\2519180-sto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071546"/>
            <a:ext cx="7543800" cy="61055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42" y="1571612"/>
            <a:ext cx="264320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«Буквы, буквы, </a:t>
            </a:r>
            <a:r>
              <a:rPr lang="ru-RU" sz="32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буквочки</a:t>
            </a: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, </a:t>
            </a:r>
            <a:b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Эй, эй, эй!</a:t>
            </a:r>
          </a:p>
          <a:p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Ваши дверцы запирал</a:t>
            </a:r>
          </a:p>
          <a:p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Чародей.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214942" y="1500174"/>
            <a:ext cx="20002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Кто умеет отпирать</a:t>
            </a:r>
          </a:p>
          <a:p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Тридцать три замка,</a:t>
            </a:r>
          </a:p>
          <a:p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В эту книжку заходи – вот моя рука.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8-03-01.jpg">
            <a:hlinkClick r:id="rId2"/>
          </p:cNvPr>
          <p:cNvPicPr/>
          <p:nvPr/>
        </p:nvPicPr>
        <p:blipFill>
          <a:blip r:embed="rId3">
            <a:duotone>
              <a:prstClr val="black"/>
              <a:schemeClr val="accent1">
                <a:lumMod val="40000"/>
                <a:lumOff val="6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85786" y="1285860"/>
            <a:ext cx="6572296" cy="492922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</a:rPr>
              <a:t>Узнай букву.</a:t>
            </a:r>
            <a:endParaRPr lang="ru-RU" sz="5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429132"/>
            <a:ext cx="8458200" cy="1222375"/>
          </a:xfrm>
        </p:spPr>
        <p:txBody>
          <a:bodyPr/>
          <a:lstStyle/>
          <a:p>
            <a:pPr algn="ctr"/>
            <a:r>
              <a:rPr lang="ru-RU" sz="6600" b="1" dirty="0" smtClean="0">
                <a:solidFill>
                  <a:schemeClr val="accent3">
                    <a:lumMod val="50000"/>
                  </a:schemeClr>
                </a:solidFill>
              </a:rPr>
              <a:t>сказка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60954">
            <a:off x="1750031" y="2438683"/>
            <a:ext cx="1722166" cy="12858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25644">
            <a:off x="4721423" y="1792473"/>
            <a:ext cx="1428750" cy="1428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84351">
            <a:off x="7429712" y="2429059"/>
            <a:ext cx="1428750" cy="1428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68294">
            <a:off x="5976390" y="2475937"/>
            <a:ext cx="1428750" cy="1428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008971">
            <a:off x="3254922" y="2183359"/>
            <a:ext cx="1428750" cy="1428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851260">
            <a:off x="215768" y="2144601"/>
            <a:ext cx="1500198" cy="15001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611188" y="476250"/>
            <a:ext cx="8208962" cy="209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u="sng">
                <a:solidFill>
                  <a:srgbClr val="FF0000"/>
                </a:solidFill>
              </a:rPr>
              <a:t>Сказка - </a:t>
            </a:r>
            <a:r>
              <a:rPr lang="ru-RU" sz="2800"/>
              <a:t>фольклорное или литературное произведение с элементами вымысла и фантастики. В сказках всегда</a:t>
            </a:r>
          </a:p>
          <a:p>
            <a:pPr algn="ctr"/>
            <a:r>
              <a:rPr lang="ru-RU" sz="2800"/>
              <a:t> присутствует назидательный смысл (мораль). </a:t>
            </a:r>
          </a:p>
          <a:p>
            <a:pPr algn="ctr"/>
            <a:endParaRPr lang="ru-RU" b="1">
              <a:solidFill>
                <a:srgbClr val="FF0000"/>
              </a:solidFill>
            </a:endParaRPr>
          </a:p>
        </p:txBody>
      </p:sp>
      <p:pic>
        <p:nvPicPr>
          <p:cNvPr id="1026" name="Picture 2" descr="C:\Users\1\Desktop\открытый урок\95032540_large_64fea2ca4de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857628"/>
            <a:ext cx="3214710" cy="2733676"/>
          </a:xfrm>
          <a:prstGeom prst="rect">
            <a:avLst/>
          </a:prstGeom>
          <a:noFill/>
        </p:spPr>
      </p:pic>
      <p:pic>
        <p:nvPicPr>
          <p:cNvPr id="1027" name="Picture 3" descr="C:\Users\1\Desktop\открытый урок\2519180-story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4643446"/>
            <a:ext cx="2236787" cy="1955803"/>
          </a:xfrm>
          <a:prstGeom prst="rect">
            <a:avLst/>
          </a:prstGeom>
          <a:noFill/>
        </p:spPr>
      </p:pic>
      <p:pic>
        <p:nvPicPr>
          <p:cNvPr id="1028" name="Picture 4" descr="C:\Users\1\Desktop\открытый урок\20100522_2_dehtere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3857628"/>
            <a:ext cx="2857520" cy="2714644"/>
          </a:xfrm>
          <a:prstGeom prst="rect">
            <a:avLst/>
          </a:prstGeom>
          <a:noFill/>
        </p:spPr>
      </p:pic>
      <p:pic>
        <p:nvPicPr>
          <p:cNvPr id="1029" name="Picture 5" descr="C:\Users\1\Desktop\открытый урок\01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2357430"/>
            <a:ext cx="2428860" cy="2000264"/>
          </a:xfrm>
          <a:prstGeom prst="rect">
            <a:avLst/>
          </a:prstGeom>
          <a:noFill/>
        </p:spPr>
      </p:pic>
      <p:pic>
        <p:nvPicPr>
          <p:cNvPr id="1030" name="Picture 6" descr="C:\Users\1\Desktop\открытый урок\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32" y="2357430"/>
            <a:ext cx="3071834" cy="17145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urzilka.org/upload/information_system_17/3/6/7/item_3674/information_items_36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981200"/>
            <a:ext cx="3048000" cy="426469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52600" y="609600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Ирина Петровна </a:t>
            </a:r>
            <a:r>
              <a:rPr lang="ru-RU" sz="3600" b="1" dirty="0" err="1" smtClean="0">
                <a:solidFill>
                  <a:srgbClr val="0070C0"/>
                </a:solidFill>
              </a:rPr>
              <a:t>Токмакова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5800" y="1752600"/>
            <a:ext cx="4648200" cy="3046988"/>
          </a:xfrm>
          <a:prstGeom prst="rect">
            <a:avLst/>
          </a:prstGeom>
          <a:noFill/>
        </p:spPr>
        <p:txBody>
          <a:bodyPr wrap="square" rIns="72000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 smtClean="0"/>
              <a:t>Родилась в Москве в 1929 г.</a:t>
            </a:r>
          </a:p>
          <a:p>
            <a:pPr marL="342900" indent="-342900">
              <a:buAutoNum type="arabicPeriod"/>
            </a:pPr>
            <a:r>
              <a:rPr lang="ru-RU" sz="3200" b="1" dirty="0" smtClean="0"/>
              <a:t>Прозаик.</a:t>
            </a:r>
          </a:p>
          <a:p>
            <a:pPr marL="342900" indent="-342900">
              <a:buAutoNum type="arabicPeriod"/>
            </a:pPr>
            <a:r>
              <a:rPr lang="ru-RU" sz="3200" b="1" dirty="0" smtClean="0"/>
              <a:t>Детский поэт.</a:t>
            </a:r>
          </a:p>
          <a:p>
            <a:pPr marL="342900" indent="-342900">
              <a:buAutoNum type="arabicPeriod"/>
            </a:pPr>
            <a:r>
              <a:rPr lang="ru-RU" sz="3200" b="1" dirty="0" smtClean="0"/>
              <a:t>Переводчик.</a:t>
            </a:r>
          </a:p>
          <a:p>
            <a:pPr marL="342900" indent="-342900">
              <a:buAutoNum type="arabicPeriod"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071546"/>
            <a:ext cx="2875872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09888" cy="397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3899" y="2285968"/>
            <a:ext cx="3490101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609600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</a:rPr>
              <a:t>И.Токмакова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«Аля,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</a:rPr>
              <a:t>Кляксич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и буква «А»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8434" name="Picture 2" descr="http://photo.qip.ru/photo/repey/3014574/384722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95400"/>
            <a:ext cx="3904658" cy="2286000"/>
          </a:xfrm>
          <a:prstGeom prst="rect">
            <a:avLst/>
          </a:prstGeom>
          <a:noFill/>
        </p:spPr>
      </p:pic>
      <p:pic>
        <p:nvPicPr>
          <p:cNvPr id="18436" name="Picture 4" descr="http://photofile.ru/photo/repey/3014574/384722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429000"/>
            <a:ext cx="5238750" cy="3228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313</TotalTime>
  <Words>176</Words>
  <Application>Microsoft Office PowerPoint</Application>
  <PresentationFormat>Экран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Слайд 1</vt:lpstr>
      <vt:lpstr>Слайд 2</vt:lpstr>
      <vt:lpstr>Слайд 3</vt:lpstr>
      <vt:lpstr>Узнай букву.</vt:lpstr>
      <vt:lpstr>сказка</vt:lpstr>
      <vt:lpstr>Слайд 6</vt:lpstr>
      <vt:lpstr>Слайд 7</vt:lpstr>
      <vt:lpstr>Слайд 8</vt:lpstr>
      <vt:lpstr>Слайд 9</vt:lpstr>
      <vt:lpstr>Найди пару</vt:lpstr>
      <vt:lpstr>Слайд 11</vt:lpstr>
      <vt:lpstr>Слайд 12</vt:lpstr>
      <vt:lpstr>Отгадайте слово:</vt:lpstr>
      <vt:lpstr>буква</vt:lpstr>
      <vt:lpstr>Слайд 15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21</cp:revision>
  <dcterms:modified xsi:type="dcterms:W3CDTF">2014-03-10T08:31:27Z</dcterms:modified>
</cp:coreProperties>
</file>