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7" r:id="rId4"/>
    <p:sldId id="275" r:id="rId5"/>
    <p:sldId id="280" r:id="rId6"/>
    <p:sldId id="281" r:id="rId7"/>
    <p:sldId id="282" r:id="rId8"/>
    <p:sldId id="276" r:id="rId9"/>
    <p:sldId id="279" r:id="rId10"/>
    <p:sldId id="278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FBD68-0555-4B0C-B5F7-A45E9B880613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09F30-5196-47BB-83EF-723DCA972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8878-B3D1-42C9-A245-5EC47CB5E6BB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1CE5-B267-465F-BF4A-9D6D66D9B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9129-57A7-4C3B-BFFA-06476E41270B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1122D-424A-438F-AC72-7A16C92F7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EE9C8-4499-4288-88A7-BDE2F00D4AAC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A406-5395-4491-989B-8FE71BD81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F84A-15A9-482D-A1D9-92A5DCED16DA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62C9-269A-46DC-900F-FB85E09AF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02C33-0409-4CE7-ACC8-E8447A00E9C4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DB34-3F45-449A-8934-E8298366A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DAB39-43F8-409C-B6CB-F0058174F54D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20749-9A51-4E9E-A159-EDB424658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F24F0-E2D8-412C-823E-5D07E0A1A116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2DF73-7D68-4952-AE03-BBA1D1EBC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43C9E-7154-48A1-B8A4-0B58E8E6099C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8EA2F-D01D-4C66-B054-321CC511C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DEDDC-3430-41CD-900B-B6F7FEE1F2B7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B951-1D25-458C-9D8E-688A9DC4C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E8A3-3000-4F79-A880-D87425164652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4CE88-0954-40F2-A773-BC9377636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CE4A1A-9688-43A9-ADA1-BC00C9B4E520}" type="datetimeFigureOut">
              <a:rPr lang="ru-RU"/>
              <a:pPr>
                <a:defRPr/>
              </a:pPr>
              <a:t>04.01.2017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05524F-4F4E-44DF-AA11-0AE85263B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12" Type="http://schemas.openxmlformats.org/officeDocument/2006/relationships/image" Target="../media/image26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gif"/><Relationship Id="rId11" Type="http://schemas.openxmlformats.org/officeDocument/2006/relationships/image" Target="../media/image25.gif"/><Relationship Id="rId5" Type="http://schemas.openxmlformats.org/officeDocument/2006/relationships/image" Target="../media/image19.gif"/><Relationship Id="rId10" Type="http://schemas.openxmlformats.org/officeDocument/2006/relationships/image" Target="../media/image24.gif"/><Relationship Id="rId4" Type="http://schemas.openxmlformats.org/officeDocument/2006/relationships/image" Target="../media/image18.gif"/><Relationship Id="rId9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83768" y="620688"/>
            <a:ext cx="5832648" cy="3888433"/>
          </a:xfrm>
        </p:spPr>
        <p:txBody>
          <a:bodyPr/>
          <a:lstStyle/>
          <a:p>
            <a:pPr lvl="0"/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Опыт работы</a:t>
            </a:r>
            <a:br>
              <a:rPr lang="ru-RU" sz="3200" b="1" i="1" dirty="0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 по реализации </a:t>
            </a:r>
            <a:r>
              <a:rPr lang="ru-RU" sz="3200" b="1" i="1" dirty="0" err="1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системно-деятельностного</a:t>
            </a:r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 подхода средствами </a:t>
            </a:r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УМК </a:t>
            </a:r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</a:rPr>
              <a:t>«Начальная школа XXI века»</a:t>
            </a:r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771800" y="3356992"/>
            <a:ext cx="5832648" cy="38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ru-RU" sz="2000" b="1" i="1" dirty="0" smtClean="0">
                <a:solidFill>
                  <a:schemeClr val="tx2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Учитель филиала МБОУ «СОШ с. Святославка» в поселке Передовой </a:t>
            </a:r>
          </a:p>
          <a:p>
            <a:pPr lvl="0" algn="ctr">
              <a:defRPr/>
            </a:pPr>
            <a:r>
              <a:rPr lang="ru-RU" sz="2000" b="1" i="1" dirty="0" err="1" smtClean="0">
                <a:solidFill>
                  <a:schemeClr val="tx2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Шивырева</a:t>
            </a:r>
            <a:r>
              <a:rPr lang="ru-RU" sz="2000" b="1" i="1" dirty="0" smtClean="0">
                <a:solidFill>
                  <a:schemeClr val="tx2"/>
                </a:solidFill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 Е.Г.</a:t>
            </a:r>
          </a:p>
          <a:p>
            <a:pPr lvl="0" algn="ctr"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Arial Unicode MS" pitchFamily="34" charset="-128"/>
                <a:cs typeface="Arabic Typesetting" pitchFamily="66" charset="-78"/>
              </a:rPr>
              <a:t>2015 г.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692696"/>
            <a:ext cx="3673931" cy="5373216"/>
          </a:xfrm>
          <a:prstGeom prst="rect">
            <a:avLst/>
          </a:prstGeom>
          <a:noFill/>
        </p:spPr>
      </p:pic>
      <p:pic>
        <p:nvPicPr>
          <p:cNvPr id="19459" name="Picture 3" descr="C:\Users\Администратор\Desktop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636912"/>
            <a:ext cx="3790208" cy="28028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32040" y="692696"/>
            <a:ext cx="3672408" cy="1800200"/>
          </a:xfrm>
        </p:spPr>
        <p:txBody>
          <a:bodyPr/>
          <a:lstStyle/>
          <a:p>
            <a:r>
              <a:rPr lang="ru-RU" sz="32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Рубрики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«Путешествуем в прошлое»</a:t>
            </a:r>
            <a:b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«Этот удивительный мир»</a:t>
            </a:r>
            <a:b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«Проба пера. Выполни творческое задание»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_0.t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6016" y="5733256"/>
            <a:ext cx="4104456" cy="480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124745"/>
            <a:ext cx="5830416" cy="273630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системно - 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подхода в  обучении на уроках в начальной школе сделает учёбу интересной и увлекательной</a:t>
            </a: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869160"/>
            <a:ext cx="6400800" cy="98296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691680" y="3645024"/>
            <a:ext cx="60307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9217024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слышу –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забываю,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я вижу – 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я запоминаю,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я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делаю – 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усваиваю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40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(Китайская мудрость)</a:t>
            </a:r>
            <a:r>
              <a:rPr lang="ru-RU" sz="40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i="1" dirty="0" smtClean="0">
                <a:solidFill>
                  <a:schemeClr val="tx2"/>
                </a:solidFill>
              </a:rPr>
              <a:t>УМК «Начальная школа XXI века» </a:t>
            </a: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Администратор\Desktop\Camera\IMG_20150929_0943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4288" y="404664"/>
            <a:ext cx="1440160" cy="1043947"/>
          </a:xfrm>
          <a:prstGeom prst="rect">
            <a:avLst/>
          </a:prstGeom>
          <a:noFill/>
        </p:spPr>
      </p:pic>
      <p:pic>
        <p:nvPicPr>
          <p:cNvPr id="5" name="Рисунок 4" descr="11_0.t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20272" y="4077072"/>
            <a:ext cx="1728192" cy="2381789"/>
          </a:xfrm>
          <a:prstGeom prst="rect">
            <a:avLst/>
          </a:prstGeom>
        </p:spPr>
      </p:pic>
      <p:pic>
        <p:nvPicPr>
          <p:cNvPr id="6" name="Рисунок 5" descr="12_0.t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8024" y="1124744"/>
            <a:ext cx="1891545" cy="2664296"/>
          </a:xfrm>
          <a:prstGeom prst="rect">
            <a:avLst/>
          </a:prstGeom>
        </p:spPr>
      </p:pic>
      <p:pic>
        <p:nvPicPr>
          <p:cNvPr id="7" name="Рисунок 6" descr="13_0.tmp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55576" y="3983218"/>
            <a:ext cx="1874145" cy="2442733"/>
          </a:xfrm>
          <a:prstGeom prst="rect">
            <a:avLst/>
          </a:prstGeom>
        </p:spPr>
      </p:pic>
      <p:pic>
        <p:nvPicPr>
          <p:cNvPr id="8" name="Рисунок 7" descr="14_0.t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5576" y="1124744"/>
            <a:ext cx="1978392" cy="2805918"/>
          </a:xfrm>
          <a:prstGeom prst="rect">
            <a:avLst/>
          </a:prstGeom>
        </p:spPr>
      </p:pic>
      <p:pic>
        <p:nvPicPr>
          <p:cNvPr id="9" name="Рисунок 8" descr="15_0.tmp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483768" y="1196752"/>
            <a:ext cx="2016224" cy="2983546"/>
          </a:xfrm>
          <a:prstGeom prst="rect">
            <a:avLst/>
          </a:prstGeom>
        </p:spPr>
      </p:pic>
      <p:pic>
        <p:nvPicPr>
          <p:cNvPr id="10" name="Рисунок 9" descr="16_0.tmp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843808" y="3861048"/>
            <a:ext cx="1793081" cy="2518676"/>
          </a:xfrm>
          <a:prstGeom prst="rect">
            <a:avLst/>
          </a:prstGeom>
        </p:spPr>
      </p:pic>
      <p:pic>
        <p:nvPicPr>
          <p:cNvPr id="11" name="Рисунок 10" descr="17_0.tmp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860032" y="3933056"/>
            <a:ext cx="1825583" cy="2502541"/>
          </a:xfrm>
          <a:prstGeom prst="rect">
            <a:avLst/>
          </a:prstGeom>
        </p:spPr>
      </p:pic>
      <p:pic>
        <p:nvPicPr>
          <p:cNvPr id="12" name="Рисунок 11" descr="18_0.tmp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876256" y="1628800"/>
            <a:ext cx="172861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5400" b="1" i="1" dirty="0" smtClean="0"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мотив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467544" y="1628800"/>
            <a:ext cx="8229600" cy="1143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539552" y="3068960"/>
            <a:ext cx="8136904" cy="13681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конкретные действия и операции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539552" y="4941168"/>
            <a:ext cx="8280920" cy="13681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контроль и оценка результата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147248" cy="2952328"/>
          </a:xfrm>
        </p:spPr>
        <p:txBody>
          <a:bodyPr/>
          <a:lstStyle/>
          <a:p>
            <a:pPr algn="l"/>
            <a:r>
              <a:rPr lang="ru-RU" sz="2800" i="1" dirty="0" smtClean="0">
                <a:solidFill>
                  <a:srgbClr val="00B050"/>
                </a:solidFill>
              </a:rPr>
              <a:t>"Как изменяются имена прилагательные?"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план действий:</a:t>
            </a:r>
            <a:br>
              <a:rPr lang="ru-RU" sz="2400" dirty="0" smtClean="0"/>
            </a:br>
            <a:r>
              <a:rPr lang="ru-RU" sz="2400" dirty="0" smtClean="0"/>
              <a:t>1) повторить знания об имени прилагательном;</a:t>
            </a:r>
            <a:br>
              <a:rPr lang="ru-RU" sz="2400" dirty="0" smtClean="0"/>
            </a:br>
            <a:r>
              <a:rPr lang="ru-RU" sz="2400" dirty="0" smtClean="0"/>
              <a:t>2) определить, с какими частями речи сочетается;</a:t>
            </a:r>
            <a:br>
              <a:rPr lang="ru-RU" sz="2400" dirty="0" smtClean="0"/>
            </a:br>
            <a:r>
              <a:rPr lang="ru-RU" sz="2400" dirty="0" smtClean="0"/>
              <a:t>3) изменить несколько прилагательных вместе с именами существительными;</a:t>
            </a:r>
            <a:br>
              <a:rPr lang="ru-RU" sz="2400" dirty="0" smtClean="0"/>
            </a:br>
            <a:r>
              <a:rPr lang="ru-RU" sz="2400" dirty="0" smtClean="0"/>
              <a:t>4) определить закономерность изменений, сделать вывод.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899592" y="2996952"/>
            <a:ext cx="7967736" cy="361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«Чем грибы отличаются от бактерий?»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план действий: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1) вспомнить кто такие бактерии, их место обитания;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2) повторить знания о грибах;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3) определить в чём сходство и различие;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4) сделать вывод.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_0.tmp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932040" y="620688"/>
            <a:ext cx="3781824" cy="5470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40324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Решите примеры: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367 - 143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534 - 216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328-174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365104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Решите пример: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</a:rPr>
              <a:t>400 – 172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27584" y="1628800"/>
          <a:ext cx="4203412" cy="2473804"/>
        </p:xfrm>
        <a:graphic>
          <a:graphicData uri="http://schemas.openxmlformats.org/drawingml/2006/table">
            <a:tbl>
              <a:tblPr/>
              <a:tblGrid>
                <a:gridCol w="1157307"/>
                <a:gridCol w="2425630"/>
                <a:gridCol w="620475"/>
              </a:tblGrid>
              <a:tr h="6184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84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184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8460432" cy="792088"/>
          </a:xfrm>
        </p:spPr>
        <p:txBody>
          <a:bodyPr/>
          <a:lstStyle/>
          <a:p>
            <a:pPr algn="l"/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Выполните необходимые измерения и найдите площадь данной фигуры</a:t>
            </a:r>
            <a:endParaRPr lang="ru-RU" sz="20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 bwMode="auto">
          <a:xfrm>
            <a:off x="683568" y="4149080"/>
            <a:ext cx="84604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8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Разделите на две группы числа: </a:t>
            </a: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6, 12, 17, 5, 46, 1, 21</a:t>
            </a:r>
          </a:p>
          <a:p>
            <a:r>
              <a:rPr lang="ru-RU" sz="2000" dirty="0" smtClean="0"/>
              <a:t> 		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accent3"/>
                </a:solidFill>
              </a:rPr>
              <a:t>Дополнительные рабочие тетради</a:t>
            </a:r>
            <a:endParaRPr lang="ru-RU" sz="2800" i="1" dirty="0">
              <a:solidFill>
                <a:schemeClr val="accent3"/>
              </a:solidFill>
            </a:endParaRPr>
          </a:p>
        </p:txBody>
      </p:sp>
      <p:sp>
        <p:nvSpPr>
          <p:cNvPr id="2050" name="AutoShape 2" descr="https://www.vgf.ru/Portals/0/Images/Proekty/51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www.vgf.ru/Portals/0/Images/Proekty/51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www.vgf.ru/Portals/0/Images/Proekty/2216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C:\Users\Администратор\Pictures\1ря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646831">
            <a:off x="302564" y="3930464"/>
            <a:ext cx="1905000" cy="2476500"/>
          </a:xfrm>
          <a:prstGeom prst="rect">
            <a:avLst/>
          </a:prstGeom>
          <a:noFill/>
        </p:spPr>
      </p:pic>
      <p:pic>
        <p:nvPicPr>
          <p:cNvPr id="2060" name="Picture 12" descr="C:\Users\Администратор\Pictures\ря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3573016"/>
            <a:ext cx="1905000" cy="2466975"/>
          </a:xfrm>
          <a:prstGeom prst="rect">
            <a:avLst/>
          </a:prstGeom>
          <a:noFill/>
        </p:spPr>
      </p:pic>
      <p:pic>
        <p:nvPicPr>
          <p:cNvPr id="2062" name="Picture 14" descr="C:\Users\Администратор\Pictures\ря3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67143">
            <a:off x="2834671" y="3915568"/>
            <a:ext cx="1905000" cy="2476500"/>
          </a:xfrm>
          <a:prstGeom prst="rect">
            <a:avLst/>
          </a:prstGeom>
          <a:noFill/>
        </p:spPr>
      </p:pic>
      <p:pic>
        <p:nvPicPr>
          <p:cNvPr id="2064" name="Picture 16" descr="C:\Users\Администратор\Pictures\пис1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644608">
            <a:off x="698702" y="978510"/>
            <a:ext cx="1905000" cy="2476500"/>
          </a:xfrm>
          <a:prstGeom prst="rect">
            <a:avLst/>
          </a:prstGeom>
          <a:noFill/>
        </p:spPr>
      </p:pic>
      <p:pic>
        <p:nvPicPr>
          <p:cNvPr id="2066" name="Picture 18" descr="C:\Users\Администратор\Pictures\мат1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905663">
            <a:off x="2197294" y="898015"/>
            <a:ext cx="1905000" cy="2476500"/>
          </a:xfrm>
          <a:prstGeom prst="rect">
            <a:avLst/>
          </a:prstGeom>
          <a:noFill/>
        </p:spPr>
      </p:pic>
      <p:pic>
        <p:nvPicPr>
          <p:cNvPr id="2068" name="Picture 20" descr="C:\Users\Администратор\Pictures\мат2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688302">
            <a:off x="4431203" y="1043075"/>
            <a:ext cx="1905000" cy="2476500"/>
          </a:xfrm>
          <a:prstGeom prst="rect">
            <a:avLst/>
          </a:prstGeom>
          <a:noFill/>
        </p:spPr>
      </p:pic>
      <p:pic>
        <p:nvPicPr>
          <p:cNvPr id="2070" name="Picture 22" descr="C:\Users\Администратор\Pictures\м3.gif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2120" y="764704"/>
            <a:ext cx="1905000" cy="2476500"/>
          </a:xfrm>
          <a:prstGeom prst="rect">
            <a:avLst/>
          </a:prstGeom>
          <a:noFill/>
        </p:spPr>
      </p:pic>
      <p:pic>
        <p:nvPicPr>
          <p:cNvPr id="2072" name="Picture 24" descr="C:\Users\Администратор\Pictures\м4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029903">
            <a:off x="6915988" y="1062665"/>
            <a:ext cx="1905000" cy="2476500"/>
          </a:xfrm>
          <a:prstGeom prst="rect">
            <a:avLst/>
          </a:prstGeom>
          <a:noFill/>
        </p:spPr>
      </p:pic>
      <p:pic>
        <p:nvPicPr>
          <p:cNvPr id="2074" name="Picture 26" descr="C:\Users\Администратор\Pictures\т.gif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20653656">
            <a:off x="4728698" y="4169216"/>
            <a:ext cx="1905000" cy="2476500"/>
          </a:xfrm>
          <a:prstGeom prst="rect">
            <a:avLst/>
          </a:prstGeom>
          <a:noFill/>
        </p:spPr>
      </p:pic>
      <p:pic>
        <p:nvPicPr>
          <p:cNvPr id="2076" name="Picture 28" descr="C:\Users\Администратор\Pictures\т2.gif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796136" y="3429000"/>
            <a:ext cx="1905000" cy="2476500"/>
          </a:xfrm>
          <a:prstGeom prst="rect">
            <a:avLst/>
          </a:prstGeom>
          <a:noFill/>
        </p:spPr>
      </p:pic>
      <p:pic>
        <p:nvPicPr>
          <p:cNvPr id="2078" name="Picture 30" descr="C:\Users\Администратор\Pictures\т3.gif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885689">
            <a:off x="6963431" y="4245250"/>
            <a:ext cx="1905000" cy="24098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accent3"/>
                </a:solidFill>
              </a:rPr>
              <a:t>Тетради для проверочных и контрольных работ</a:t>
            </a:r>
            <a:endParaRPr lang="ru-RU" sz="2800" i="1" dirty="0">
              <a:solidFill>
                <a:schemeClr val="accent3"/>
              </a:solidFill>
            </a:endParaRPr>
          </a:p>
        </p:txBody>
      </p:sp>
      <p:sp>
        <p:nvSpPr>
          <p:cNvPr id="2050" name="AutoShape 2" descr="https://www.vgf.ru/Portals/0/Images/Proekty/51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www.vgf.ru/Portals/0/Images/Proekty/51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www.vgf.ru/Portals/0/Images/Proekty/2216_2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C:\Users\Администратор\Pictures\1 м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764704"/>
            <a:ext cx="2016224" cy="2621092"/>
          </a:xfrm>
          <a:prstGeom prst="rect">
            <a:avLst/>
          </a:prstGeom>
          <a:noFill/>
        </p:spPr>
      </p:pic>
      <p:pic>
        <p:nvPicPr>
          <p:cNvPr id="20484" name="Picture 4" descr="C:\Users\Администратор\Pictures\л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980728"/>
            <a:ext cx="2016224" cy="2621091"/>
          </a:xfrm>
          <a:prstGeom prst="rect">
            <a:avLst/>
          </a:prstGeom>
          <a:noFill/>
        </p:spPr>
      </p:pic>
      <p:pic>
        <p:nvPicPr>
          <p:cNvPr id="20486" name="Picture 6" descr="C:\Users\Администратор\Pictures\м2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63688" y="3645024"/>
            <a:ext cx="2088232" cy="2714702"/>
          </a:xfrm>
          <a:prstGeom prst="rect">
            <a:avLst/>
          </a:prstGeom>
          <a:noFill/>
        </p:spPr>
      </p:pic>
      <p:pic>
        <p:nvPicPr>
          <p:cNvPr id="20488" name="Picture 8" descr="C:\Users\Администратор\Pictures\м3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836712"/>
            <a:ext cx="2088232" cy="2714702"/>
          </a:xfrm>
          <a:prstGeom prst="rect">
            <a:avLst/>
          </a:prstGeom>
          <a:noFill/>
        </p:spPr>
      </p:pic>
      <p:pic>
        <p:nvPicPr>
          <p:cNvPr id="20490" name="Picture 10" descr="C:\Users\Администратор\Pictures\м5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3573016"/>
            <a:ext cx="2088232" cy="27147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160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Опыт работы  по реализации системно-деятельностного подхода средствами УМК «Начальная школа XXI века»  </vt:lpstr>
      <vt:lpstr>Слайд 2</vt:lpstr>
      <vt:lpstr>УМК «Начальная школа XXI века» </vt:lpstr>
      <vt:lpstr>мотив</vt:lpstr>
      <vt:lpstr>"Как изменяются имена прилагательные?"   план действий: 1) повторить знания об имени прилагательном; 2) определить, с какими частями речи сочетается; 3) изменить несколько прилагательных вместе с именами существительными; 4) определить закономерность изменений, сделать вывод.    </vt:lpstr>
      <vt:lpstr>Слайд 6</vt:lpstr>
      <vt:lpstr>Выполните необходимые измерения и найдите площадь данной фигуры</vt:lpstr>
      <vt:lpstr>Дополнительные рабочие тетради</vt:lpstr>
      <vt:lpstr>Тетради для проверочных и контрольных работ</vt:lpstr>
      <vt:lpstr>Рубрики «Путешествуем в прошлое» «Этот удивительный мир» «Проба пера. Выполни творческое задание»</vt:lpstr>
      <vt:lpstr>Использование системно - деятельностного подхода в  обучении на уроках в начальной школе сделает учёбу интересной и увлекательной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Администратор</cp:lastModifiedBy>
  <cp:revision>51</cp:revision>
  <dcterms:created xsi:type="dcterms:W3CDTF">2011-08-02T23:19:04Z</dcterms:created>
  <dcterms:modified xsi:type="dcterms:W3CDTF">2017-01-04T11:31:22Z</dcterms:modified>
</cp:coreProperties>
</file>