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6" r:id="rId7"/>
    <p:sldId id="268" r:id="rId8"/>
    <p:sldId id="261" r:id="rId9"/>
    <p:sldId id="263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1FED"/>
    <a:srgbClr val="D2A73A"/>
    <a:srgbClr val="FFCCCC"/>
    <a:srgbClr val="967688"/>
    <a:srgbClr val="66FF66"/>
    <a:srgbClr val="6600CC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339B6-0E83-4C97-9726-B2508AF540E4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A4CB0-1701-445E-806D-097BC515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BFA3B-D914-4432-B93D-4A12123C5A00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1FE53-1174-495F-A3A6-26ADB785B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06592-D4FA-40A4-A2C1-7CF32DC87879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470DA-A249-4A71-9B19-D97D9CBD1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9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14938"/>
            <a:ext cx="81121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F517-23A9-4903-B196-B3B53023523B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B283-6806-4965-AF7D-0A3E38DF1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00B7-94BA-4CA5-A118-40BBCEFDEDE3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33ED0-5FB9-4A86-8859-BCF87E4C8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DA5BB-284B-45D1-BF74-21CB423CCFE3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B6E5-1D90-4A45-B4E1-C20702863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615B4-8E54-4C43-8F71-74785B2F8E8F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F018-7E0D-4009-95AD-61D6C5641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4030-DE20-4258-8B8E-D9E54C87B5B1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38760-056A-45D6-B621-5ADA59609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836FB-2D3E-4CCA-A3F5-76D0B9DA65CE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7D434-55DC-45D4-BE28-73346431D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F2366-1837-4C20-910F-146B88A5EE14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618CE-9416-4ECD-9D10-745891950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79220-73CE-411D-A447-94943B2A6CC0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6C51A-BD08-4CA2-A7B3-FD9852A46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9C5554-92A3-4F51-BAAE-17C1A1EA7B74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B504F2-7B93-4BD3-A064-B9A853552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0.png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</a:t>
            </a:r>
            <a:r>
              <a:rPr lang="ru-RU" sz="4800" dirty="0" smtClean="0"/>
              <a:t>Деление одночлена на одночлен.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pPr algn="l"/>
            <a:r>
              <a:rPr lang="ru-RU" dirty="0" smtClean="0"/>
              <a:t>1) 10а : 5;            9) 6abc : (-3с); </a:t>
            </a:r>
            <a:br>
              <a:rPr lang="ru-RU" dirty="0" smtClean="0"/>
            </a:br>
            <a:r>
              <a:rPr lang="ru-RU" dirty="0" smtClean="0"/>
              <a:t> 2) -8х : 4;          10) 6 </a:t>
            </a:r>
            <a:r>
              <a:rPr lang="ru-RU" dirty="0" err="1" smtClean="0"/>
              <a:t>bcd</a:t>
            </a:r>
            <a:r>
              <a:rPr lang="ru-RU" dirty="0" smtClean="0"/>
              <a:t> : 3bc; </a:t>
            </a:r>
            <a:br>
              <a:rPr lang="ru-RU" dirty="0" smtClean="0"/>
            </a:br>
            <a:r>
              <a:rPr lang="ru-RU" dirty="0" smtClean="0"/>
              <a:t> 3) 5а : а;           11) 15 </a:t>
            </a:r>
            <a:r>
              <a:rPr lang="ru-RU" dirty="0" err="1" smtClean="0"/>
              <a:t>mn</a:t>
            </a:r>
            <a:r>
              <a:rPr lang="ru-RU" dirty="0" smtClean="0"/>
              <a:t> : 5 </a:t>
            </a:r>
            <a:r>
              <a:rPr lang="ru-RU" dirty="0" err="1" smtClean="0"/>
              <a:t>mn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4) (-6х) : (-</a:t>
            </a:r>
            <a:r>
              <a:rPr lang="ru-RU" dirty="0" err="1" smtClean="0"/>
              <a:t>х</a:t>
            </a:r>
            <a:r>
              <a:rPr lang="ru-RU" dirty="0" smtClean="0"/>
              <a:t>);    12) (-4 </a:t>
            </a:r>
            <a:r>
              <a:rPr lang="ru-RU" dirty="0" err="1" smtClean="0"/>
              <a:t>bcd</a:t>
            </a:r>
            <a:r>
              <a:rPr lang="ru-RU" dirty="0" smtClean="0"/>
              <a:t>) : (-4cd); </a:t>
            </a:r>
            <a:br>
              <a:rPr lang="ru-RU" dirty="0" smtClean="0"/>
            </a:br>
            <a:r>
              <a:rPr lang="ru-RU" dirty="0" smtClean="0"/>
              <a:t> 5) 10а : 5а</a:t>
            </a:r>
            <a:r>
              <a:rPr lang="ru-RU" smtClean="0"/>
              <a:t>;       13) а</a:t>
            </a:r>
            <a:r>
              <a:rPr lang="ru-RU" baseline="30000" smtClean="0"/>
              <a:t>5</a:t>
            </a:r>
            <a:r>
              <a:rPr lang="ru-RU" smtClean="0"/>
              <a:t> : а</a:t>
            </a:r>
            <a:r>
              <a:rPr lang="ru-RU" baseline="30000" smtClean="0"/>
              <a:t>3</a:t>
            </a:r>
            <a:r>
              <a:rPr lang="ru-RU" smtClean="0"/>
              <a:t>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6) -8у : 2у; </a:t>
            </a:r>
            <a:br>
              <a:rPr lang="ru-RU" dirty="0" smtClean="0"/>
            </a:br>
            <a:r>
              <a:rPr lang="ru-RU" dirty="0" smtClean="0"/>
              <a:t> 7) 8ас : 4с</a:t>
            </a:r>
            <a:br>
              <a:rPr lang="ru-RU" dirty="0" smtClean="0"/>
            </a:br>
            <a:r>
              <a:rPr lang="ru-RU" dirty="0" smtClean="0"/>
              <a:t> 8) (-6ху) : (-4х); 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857628"/>
            <a:ext cx="2380953" cy="23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786742" cy="564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572008"/>
            <a:ext cx="8229600" cy="1143000"/>
          </a:xfrm>
        </p:spPr>
        <p:txBody>
          <a:bodyPr/>
          <a:lstStyle/>
          <a:p>
            <a:r>
              <a:rPr lang="ru-RU" dirty="0" smtClean="0"/>
              <a:t>Страна школьных вещей</a:t>
            </a:r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429000"/>
            <a:ext cx="1643074" cy="148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Одночлен-это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математическое выражение, которое состоит из произведения чисел, переменных, каждая из которых может входить в произведение в некоторой степени.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математическое выражение, которое состоит суммы из  чисел, переменных, каждая из которых может входить в произведение в некоторой степени.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5938" y="2543241"/>
            <a:ext cx="4317499" cy="374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5943584" cy="1143000"/>
          </a:xfrm>
          <a:ln>
            <a:solidFill>
              <a:srgbClr val="691FED"/>
            </a:solidFill>
          </a:ln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dirty="0" smtClean="0"/>
              <a:t>Приводить к стандартному виду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000232" y="1857364"/>
            <a:ext cx="6515088" cy="1143000"/>
          </a:xfrm>
          <a:prstGeom prst="rect">
            <a:avLst/>
          </a:prstGeom>
          <a:noFill/>
          <a:ln w="9525">
            <a:solidFill>
              <a:srgbClr val="691FE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Умножать одночлен  на одночлен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00430" y="3214686"/>
            <a:ext cx="5357850" cy="1143000"/>
          </a:xfrm>
          <a:prstGeom prst="rect">
            <a:avLst/>
          </a:prstGeom>
          <a:noFill/>
          <a:ln w="9525">
            <a:solidFill>
              <a:srgbClr val="691FE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3. Складывать одночлены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572000" y="4643446"/>
            <a:ext cx="4357718" cy="1143000"/>
          </a:xfrm>
          <a:prstGeom prst="rect">
            <a:avLst/>
          </a:prstGeom>
          <a:noFill/>
          <a:ln w="9525">
            <a:solidFill>
              <a:srgbClr val="691FE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4. Возводить в степень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778674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286256"/>
            <a:ext cx="42862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ятно 2 4"/>
          <p:cNvSpPr/>
          <p:nvPr/>
        </p:nvSpPr>
        <p:spPr>
          <a:xfrm>
            <a:off x="3286116" y="2643182"/>
            <a:ext cx="785818" cy="571504"/>
          </a:xfrm>
          <a:prstGeom prst="irregularSeal2">
            <a:avLst/>
          </a:prstGeom>
          <a:solidFill>
            <a:srgbClr val="FF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3286116" y="1285860"/>
            <a:ext cx="785818" cy="571504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 rot="2560553">
            <a:off x="1589820" y="762146"/>
            <a:ext cx="785818" cy="571504"/>
          </a:xfrm>
          <a:prstGeom prst="irregularSeal2">
            <a:avLst/>
          </a:prstGeom>
          <a:solidFill>
            <a:srgbClr val="66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 rot="4346931">
            <a:off x="8141925" y="3818350"/>
            <a:ext cx="785818" cy="571504"/>
          </a:xfrm>
          <a:prstGeom prst="irregularSeal2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5143504" y="3571876"/>
            <a:ext cx="785818" cy="571504"/>
          </a:xfrm>
          <a:prstGeom prst="irregularSeal2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1785918" y="1857364"/>
            <a:ext cx="571504" cy="1000132"/>
          </a:xfrm>
          <a:prstGeom prst="star5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1136271">
            <a:off x="2289933" y="5066307"/>
            <a:ext cx="571504" cy="1000132"/>
          </a:xfrm>
          <a:prstGeom prst="star5">
            <a:avLst/>
          </a:prstGeom>
          <a:solidFill>
            <a:srgbClr val="691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 rot="2560420">
            <a:off x="1879346" y="3427829"/>
            <a:ext cx="571504" cy="1000132"/>
          </a:xfrm>
          <a:prstGeom prst="star5">
            <a:avLst/>
          </a:prstGeom>
          <a:solidFill>
            <a:srgbClr val="D2A7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6572264" y="714356"/>
            <a:ext cx="571504" cy="1000132"/>
          </a:xfrm>
          <a:prstGeom prst="star5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6643702" y="2714620"/>
            <a:ext cx="642942" cy="642942"/>
          </a:xfrm>
          <a:prstGeom prst="star4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428596" y="4714884"/>
            <a:ext cx="642942" cy="642942"/>
          </a:xfrm>
          <a:prstGeom prst="star4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0" y="0"/>
          <a:ext cx="161925" cy="200025"/>
        </p:xfrm>
        <a:graphic>
          <a:graphicData uri="http://schemas.openxmlformats.org/presentationml/2006/ole">
            <p:oleObj spid="_x0000_s2051" name="Формула" r:id="rId5" imgW="164957" imgH="20302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/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Разделим одночлен на одночлен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 algn="ctr"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35a</a:t>
            </a:r>
            <a:r>
              <a:rPr lang="en-US" sz="9600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:7a</a:t>
            </a:r>
            <a:r>
              <a:rPr lang="en-US" sz="9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9600" dirty="0" smtClean="0"/>
              <a:t>=5a</a:t>
            </a:r>
            <a:r>
              <a:rPr lang="en-US" sz="9600" baseline="30000" dirty="0" smtClean="0"/>
              <a:t>3</a:t>
            </a:r>
            <a:r>
              <a:rPr lang="en-US" sz="9600" dirty="0" smtClean="0"/>
              <a:t>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6072198" y="2428868"/>
            <a:ext cx="1714512" cy="1500198"/>
          </a:xfrm>
          <a:prstGeom prst="smileyFace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85754" y="4286256"/>
            <a:ext cx="58579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</a:t>
            </a:r>
            <a:r>
              <a:rPr kumimoji="0" lang="en-US" sz="9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8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:d</a:t>
            </a:r>
            <a:r>
              <a:rPr kumimoji="0" lang="en-US" sz="9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=d</a:t>
            </a:r>
            <a:r>
              <a:rPr kumimoji="0" lang="en-US" sz="9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en-US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4929190" y="4357694"/>
            <a:ext cx="1714512" cy="1500198"/>
          </a:xfrm>
          <a:prstGeom prst="smileyFace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500570"/>
            <a:ext cx="2214578" cy="172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 descr="http://www.brend-logo.ru/data/catalog/storage/position/attach_12286_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638777">
            <a:off x="246233" y="719589"/>
            <a:ext cx="1823123" cy="1835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4165331" cy="338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4229072" cy="857272"/>
          </a:xfrm>
        </p:spPr>
        <p:txBody>
          <a:bodyPr/>
          <a:lstStyle/>
          <a:p>
            <a:r>
              <a:rPr lang="ru-RU" b="1" dirty="0" smtClean="0"/>
              <a:t>Правило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57158" y="1214422"/>
            <a:ext cx="442915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Для того чтобы разделить один одночлен на  другой, нужно разделить коэффициенты,  а показатели степеней буквенной части вычесть и записать ответ</a:t>
            </a:r>
            <a:r>
              <a:rPr lang="ru-RU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brend-logo.ru/data/catalog/storage/position/attach_12286_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443740">
            <a:off x="3532996" y="3228899"/>
            <a:ext cx="2766089" cy="27851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642918"/>
            <a:ext cx="1343033" cy="89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64" name="Object 20"/>
          <p:cNvGraphicFramePr>
            <a:graphicFrameLocks noChangeAspect="1"/>
          </p:cNvGraphicFramePr>
          <p:nvPr/>
        </p:nvGraphicFramePr>
        <p:xfrm>
          <a:off x="0" y="0"/>
          <a:ext cx="600075" cy="228600"/>
        </p:xfrm>
        <a:graphic>
          <a:graphicData uri="http://schemas.openxmlformats.org/presentationml/2006/ole">
            <p:oleObj spid="_x0000_s6164" name="Формула" r:id="rId5" imgW="596900" imgH="228600" progId="Equation.3">
              <p:embed/>
            </p:oleObj>
          </a:graphicData>
        </a:graphic>
      </p:graphicFrame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428736"/>
            <a:ext cx="2125484" cy="83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69" name="Object 25"/>
          <p:cNvGraphicFramePr>
            <a:graphicFrameLocks noChangeAspect="1"/>
          </p:cNvGraphicFramePr>
          <p:nvPr/>
        </p:nvGraphicFramePr>
        <p:xfrm>
          <a:off x="0" y="0"/>
          <a:ext cx="561975" cy="180975"/>
        </p:xfrm>
        <a:graphic>
          <a:graphicData uri="http://schemas.openxmlformats.org/presentationml/2006/ole">
            <p:oleObj spid="_x0000_s6169" name="Формула" r:id="rId7" imgW="558558" imgH="177723" progId="Equation.3">
              <p:embed/>
            </p:oleObj>
          </a:graphicData>
        </a:graphic>
      </p:graphicFrame>
      <p:pic>
        <p:nvPicPr>
          <p:cNvPr id="6172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3214686"/>
            <a:ext cx="1385895" cy="62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3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4000504"/>
            <a:ext cx="2315983" cy="615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74" name="Object 30"/>
          <p:cNvGraphicFramePr>
            <a:graphicFrameLocks noChangeAspect="1"/>
          </p:cNvGraphicFramePr>
          <p:nvPr/>
        </p:nvGraphicFramePr>
        <p:xfrm>
          <a:off x="0" y="0"/>
          <a:ext cx="876300" cy="200025"/>
        </p:xfrm>
        <a:graphic>
          <a:graphicData uri="http://schemas.openxmlformats.org/presentationml/2006/ole">
            <p:oleObj spid="_x0000_s6174" name="Формула" r:id="rId10" imgW="876300" imgH="203200" progId="Equation.3">
              <p:embed/>
            </p:oleObj>
          </a:graphicData>
        </a:graphic>
      </p:graphicFrame>
      <p:pic>
        <p:nvPicPr>
          <p:cNvPr id="6176" name="Picture 3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20" y="4572008"/>
            <a:ext cx="207170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7" name="Picture 3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58" y="5357826"/>
            <a:ext cx="2357454" cy="65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571480"/>
            <a:ext cx="4223913" cy="329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57158" y="2357430"/>
            <a:ext cx="1500196" cy="66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643446"/>
            <a:ext cx="364333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0_DX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90_DXm</Template>
  <TotalTime>183</TotalTime>
  <Words>119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90_DXm</vt:lpstr>
      <vt:lpstr>Формула</vt:lpstr>
      <vt:lpstr>Тема: Деление одночлена на одночлен.</vt:lpstr>
      <vt:lpstr>Страна школьных вещей</vt:lpstr>
      <vt:lpstr>Одночлен-это </vt:lpstr>
      <vt:lpstr>Приводить к стандартному виду</vt:lpstr>
      <vt:lpstr>Слайд 5</vt:lpstr>
      <vt:lpstr>      Разделим одночлен на одночлен</vt:lpstr>
      <vt:lpstr>Правило</vt:lpstr>
      <vt:lpstr>Слайд 8</vt:lpstr>
      <vt:lpstr>Слайд 9</vt:lpstr>
      <vt:lpstr>1) 10а : 5;            9) 6abc : (-3с);   2) -8х : 4;          10) 6 bcd : 3bc;   3) 5а : а;           11) 15 mn : 5 mn   4) (-6х) : (-х);    12) (-4 bcd) : (-4cd);   5) 10а : 5а;       13) а5 : а3;   6) -8у : 2у;   7) 8ас : 4с  8) (-6ху) : (-4х);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22</cp:revision>
  <dcterms:created xsi:type="dcterms:W3CDTF">2013-01-09T16:13:40Z</dcterms:created>
  <dcterms:modified xsi:type="dcterms:W3CDTF">2017-01-04T18:55:22Z</dcterms:modified>
</cp:coreProperties>
</file>