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0600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Муниципальное </a:t>
            </a:r>
            <a:r>
              <a:rPr lang="ru-RU" sz="2000" b="1" dirty="0">
                <a:solidFill>
                  <a:schemeClr val="tx1"/>
                </a:solidFill>
              </a:rPr>
              <a:t>бюджетное дошкольное образовательное учреждение «Детский сад № 15 «Светлячок» станицы  Александрийской»</a:t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12776"/>
            <a:ext cx="6400800" cy="14732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«Адаптация молодых специалистов в образовательной среде».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5157192"/>
            <a:ext cx="4777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Воспитатель </a:t>
            </a:r>
            <a:r>
              <a:rPr lang="en-US" sz="2400" b="1" dirty="0" smtClean="0">
                <a:latin typeface="Monotype Corsiva" pitchFamily="66" charset="0"/>
              </a:rPr>
              <a:t>I</a:t>
            </a:r>
            <a:r>
              <a:rPr lang="ru-RU" sz="2400" b="1" dirty="0" smtClean="0">
                <a:latin typeface="Monotype Corsiva" pitchFamily="66" charset="0"/>
              </a:rPr>
              <a:t> квалификационной категории </a:t>
            </a:r>
          </a:p>
          <a:p>
            <a:r>
              <a:rPr lang="ru-RU" sz="2400" b="1" dirty="0" smtClean="0">
                <a:latin typeface="Monotype Corsiva" pitchFamily="66" charset="0"/>
              </a:rPr>
              <a:t>Аракелян Татьяна Викторовна </a:t>
            </a:r>
            <a:endParaRPr lang="ru-RU" sz="2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13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"/>
            <a:ext cx="9156959" cy="684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2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568952" cy="469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Monotype Corsiva" pitchFamily="66" charset="0"/>
                <a:ea typeface="Calibri"/>
                <a:cs typeface="Times New Roman"/>
              </a:rPr>
              <a:t>Под категорию молодой специалист попадают педагоги: </a:t>
            </a:r>
            <a:endParaRPr lang="ru-RU" sz="2800" b="1" dirty="0" smtClean="0"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Б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ез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стажа педагогической деятельности; </a:t>
            </a:r>
            <a:endParaRPr lang="ru-RU" sz="2800" b="1" dirty="0" smtClean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небольшим опытом  работы; </a:t>
            </a:r>
            <a:endParaRPr lang="ru-RU" sz="2800" b="1" dirty="0" smtClean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едагоги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, вышедшие из отпуска по уходу за ребенком; </a:t>
            </a:r>
            <a:endParaRPr lang="ru-RU" sz="2800" b="1" dirty="0" smtClean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новь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поступившие на работу, даже если они имеют определенный опыт работы в ДОУ; </a:t>
            </a:r>
            <a:endParaRPr lang="ru-RU" sz="2800" b="1" dirty="0" smtClean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азначенные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на должность, по которой они не имеют опыта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6010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640960" cy="492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endParaRPr lang="ru-RU" sz="2800" dirty="0" smtClean="0">
              <a:solidFill>
                <a:srgbClr val="0000FF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Под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адаптацией </a:t>
            </a:r>
            <a:r>
              <a:rPr lang="ru-RU" sz="2800" dirty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молодого специалиста (специалиста 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стажем до </a:t>
            </a:r>
            <a:r>
              <a:rPr lang="ru-RU" sz="2800" dirty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3 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лет)сегодня </a:t>
            </a:r>
            <a:r>
              <a:rPr lang="ru-RU" sz="2800" dirty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понимается процесс 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освоения профессиональной </a:t>
            </a:r>
            <a:r>
              <a:rPr lang="ru-RU" sz="2800" dirty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сферы 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  <a:ea typeface="Calibri"/>
                <a:cs typeface="Times New Roman"/>
              </a:rPr>
              <a:t>жизни.</a:t>
            </a:r>
            <a:endParaRPr lang="ru-RU" sz="2800" b="1" dirty="0" smtClean="0">
              <a:solidFill>
                <a:srgbClr val="0000FF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4000" b="1" dirty="0" smtClean="0"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latin typeface="Monotype Corsiva" pitchFamily="66" charset="0"/>
                <a:ea typeface="Calibri"/>
                <a:cs typeface="Times New Roman"/>
              </a:rPr>
              <a:t>Уровни адаптации 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 1.Профессиональный            2.Социально-психологический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436096" y="4293096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051720" y="4293096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4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000" b="1" dirty="0">
                <a:latin typeface="Monotype Corsiva" pitchFamily="66" charset="0"/>
                <a:ea typeface="Times New Roman"/>
                <a:cs typeface="Times New Roman"/>
              </a:rPr>
              <a:t> К</a:t>
            </a:r>
            <a:r>
              <a:rPr lang="ru-RU" sz="4000" b="1" dirty="0" smtClean="0">
                <a:latin typeface="Monotype Corsiva" pitchFamily="66" charset="0"/>
                <a:ea typeface="Times New Roman"/>
                <a:cs typeface="Times New Roman"/>
              </a:rPr>
              <a:t>омпоненты </a:t>
            </a:r>
            <a:r>
              <a:rPr lang="ru-RU" sz="4000" b="1" dirty="0">
                <a:latin typeface="Monotype Corsiva" pitchFamily="66" charset="0"/>
                <a:ea typeface="Times New Roman"/>
                <a:cs typeface="Times New Roman"/>
              </a:rPr>
              <a:t>социально-профессиональной адаптации педагога</a:t>
            </a:r>
            <a:r>
              <a:rPr lang="ru-RU" sz="4000" b="1" dirty="0" smtClean="0">
                <a:latin typeface="Monotype Corsiva" pitchFamily="66" charset="0"/>
                <a:ea typeface="Times New Roman"/>
                <a:cs typeface="Times New Roman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722002"/>
            <a:ext cx="4176464" cy="139552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1.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психофизиологическая</a:t>
            </a:r>
            <a:endParaRPr lang="ru-RU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47764" y="4815508"/>
            <a:ext cx="4176464" cy="178184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3.</a:t>
            </a:r>
          </a:p>
          <a:p>
            <a:pPr lvl="0" algn="ctr">
              <a:lnSpc>
                <a:spcPct val="115000"/>
              </a:lnSpc>
              <a:spcAft>
                <a:spcPts val="75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социально-психологическая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7623" y="3099679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061739" y="1844824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393758" y="1844824"/>
            <a:ext cx="88209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4008" y="1844824"/>
            <a:ext cx="0" cy="29706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860033" y="2722002"/>
            <a:ext cx="3960440" cy="139552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lvl="0" algn="ctr"/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профессиональная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7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5862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3600" b="1" dirty="0" smtClean="0">
                <a:latin typeface="Monotype Corsiva" pitchFamily="66" charset="0"/>
                <a:ea typeface="Times New Roman"/>
                <a:cs typeface="Times New Roman"/>
              </a:rPr>
              <a:t>Проблемы </a:t>
            </a:r>
            <a:r>
              <a:rPr lang="ru-RU" sz="3600" b="1" dirty="0">
                <a:latin typeface="Monotype Corsiva" pitchFamily="66" charset="0"/>
                <a:ea typeface="Times New Roman"/>
                <a:cs typeface="Times New Roman"/>
              </a:rPr>
              <a:t>адаптации:</a:t>
            </a:r>
            <a:endParaRPr lang="ru-RU" sz="3600" b="1" dirty="0">
              <a:latin typeface="Monotype Corsiva" pitchFamily="66" charset="0"/>
              <a:ea typeface="Calibri"/>
              <a:cs typeface="Times New Roman"/>
            </a:endParaRPr>
          </a:p>
          <a:p>
            <a:pPr marL="571500" lvl="0" indent="-571500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с трудом применяют полученные теоретические знания на практике;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571500" lvl="0" indent="-571500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неадекватно оценивают свои возможности;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571500" lvl="0" indent="-571500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имеют слабую мотивацию труда и дальнейшего профессионального роста,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571500" lvl="0" indent="-571500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b="1" dirty="0" err="1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дезадаптация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, низкий психологический климат (стрессы, конфликты),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571500" lvl="0" indent="-571500">
              <a:lnSpc>
                <a:spcPct val="115000"/>
              </a:lnSpc>
              <a:spcAft>
                <a:spcPts val="1000"/>
              </a:spcAft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низкая оплата труда.</a:t>
            </a:r>
            <a:endParaRPr lang="ru-RU" sz="3200" b="1" dirty="0">
              <a:solidFill>
                <a:srgbClr val="FF0000"/>
              </a:solidFill>
              <a:effectLst/>
              <a:latin typeface="Monotype Corsiva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10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40768"/>
            <a:ext cx="8352928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Наставник </a:t>
            </a:r>
            <a:r>
              <a:rPr lang="ru-RU" sz="3200" b="1" dirty="0">
                <a:latin typeface="Monotype Corsiva" pitchFamily="66" charset="0"/>
                <a:ea typeface="Times New Roman"/>
                <a:cs typeface="Times New Roman"/>
              </a:rPr>
              <a:t>– опытный педагог, обладающий высокими профессиональными и нравственными качествами, знаниями в области методики преподавания и воспитания.</a:t>
            </a:r>
            <a:endParaRPr lang="ru-RU" sz="3200" b="1" dirty="0">
              <a:effectLst/>
              <a:latin typeface="Monotype Corsiva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33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93718"/>
            <a:ext cx="8712968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 нашем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ДОУ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работу с молодыми специалистами строят с учетом трех аспектов их деятельности: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«Старший воспитатель – молодой специалист» – создание условий для легкой адаптации молодого специалиста в работе, обеспечение его необходимыми знаниями, умениями, навыками;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«Молодой специалист – ребенок и его родитель» – формирование авторитета педагога, уважения, интереса к нему у детей и их родителей;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«Молодой специалист – коллега» – оказание всемерной поддержки со стороны коллег.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05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0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</TotalTime>
  <Words>200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Муниципальное бюджетное дошкольное образовательное учреждение «Детский сад № 15 «Светлячок» станицы  Александрийской»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Скачкова</cp:lastModifiedBy>
  <cp:revision>12</cp:revision>
  <dcterms:created xsi:type="dcterms:W3CDTF">2016-11-13T07:55:59Z</dcterms:created>
  <dcterms:modified xsi:type="dcterms:W3CDTF">2016-11-14T07:03:31Z</dcterms:modified>
</cp:coreProperties>
</file>