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2" r:id="rId4"/>
    <p:sldId id="265" r:id="rId5"/>
    <p:sldId id="266" r:id="rId6"/>
    <p:sldId id="268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2" r:id="rId27"/>
    <p:sldId id="285" r:id="rId28"/>
    <p:sldId id="281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670"/>
    <a:srgbClr val="003300"/>
    <a:srgbClr val="5A2120"/>
    <a:srgbClr val="421C5E"/>
    <a:srgbClr val="471A19"/>
    <a:srgbClr val="59F1F1"/>
    <a:srgbClr val="008000"/>
    <a:srgbClr val="000000"/>
    <a:srgbClr val="0D4B5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40" autoAdjust="0"/>
  </p:normalViewPr>
  <p:slideViewPr>
    <p:cSldViewPr>
      <p:cViewPr>
        <p:scale>
          <a:sx n="68" d="100"/>
          <a:sy n="6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/>
              <a:t>1. </a:t>
            </a:r>
            <a:r>
              <a:rPr lang="ru-RU" sz="2800" dirty="0"/>
              <a:t>Изменился ли за последнее время русский язык?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3"/>
                <c:pt idx="0">
                  <c:v>Изменился значительно</c:v>
                </c:pt>
                <c:pt idx="1">
                  <c:v>Изменился незначительно</c:v>
                </c:pt>
                <c:pt idx="2">
                  <c:v>Изменений в языке не произошло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0.48000000000000015</c:v>
                </c:pt>
                <c:pt idx="1">
                  <c:v>0.33000000000000024</c:v>
                </c:pt>
                <c:pt idx="2">
                  <c:v>0.19000000000000003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2. Выберите причины </a:t>
            </a:r>
            <a:r>
              <a:rPr lang="ru-RU" sz="2400" dirty="0" smtClean="0"/>
              <a:t>изменений</a:t>
            </a:r>
          </a:p>
          <a:p>
            <a:pPr>
              <a:defRPr/>
            </a:pPr>
            <a:r>
              <a:rPr lang="ru-RU" sz="2400" dirty="0" smtClean="0"/>
              <a:t>в </a:t>
            </a:r>
            <a:r>
              <a:rPr lang="ru-RU" sz="2400" dirty="0"/>
              <a:t>русском языке:</a:t>
            </a:r>
            <a:r>
              <a:rPr lang="ru-RU" sz="2000" dirty="0"/>
              <a:t>
</a:t>
            </a:r>
            <a:endParaRPr lang="ru-RU" dirty="0"/>
          </a:p>
        </c:rich>
      </c:tx>
      <c:layout>
        <c:manualLayout>
          <c:xMode val="edge"/>
          <c:yMode val="edge"/>
          <c:x val="6.5971736173644518E-2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 Выберите причины изменений                в русском языке:
</c:v>
                </c:pt>
              </c:strCache>
            </c:strRef>
          </c:tx>
          <c:dLbls>
            <c:showPercent val="1"/>
          </c:dLbls>
          <c:cat>
            <c:strRef>
              <c:f>Лист1!$A$2:$A$9</c:f>
              <c:strCache>
                <c:ptCount val="8"/>
                <c:pt idx="0">
                  <c:v>активизация деловых, торговых, культурных связей
</c:v>
                </c:pt>
                <c:pt idx="1">
                  <c:v>развитие туризма
</c:v>
                </c:pt>
                <c:pt idx="2">
                  <c:v>Появление INTERNET
</c:v>
                </c:pt>
                <c:pt idx="3">
                  <c:v>работа и учеба наших сограждан за границей</c:v>
                </c:pt>
                <c:pt idx="4">
                  <c:v>работа заграничных специалистов в России
</c:v>
                </c:pt>
                <c:pt idx="5">
                  <c:v>модно и привлекательно употреблять слова</c:v>
                </c:pt>
                <c:pt idx="6">
                  <c:v>большое количество фильмов на английском языке
</c:v>
                </c:pt>
                <c:pt idx="7">
                  <c:v>повсеместная реклама на английском языке
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0.14000000000000001</c:v>
                </c:pt>
                <c:pt idx="1">
                  <c:v>6.0000000000000026E-2</c:v>
                </c:pt>
                <c:pt idx="2">
                  <c:v>0.34</c:v>
                </c:pt>
                <c:pt idx="3">
                  <c:v>6.0000000000000026E-2</c:v>
                </c:pt>
                <c:pt idx="4">
                  <c:v>9.0000000000000024E-2</c:v>
                </c:pt>
                <c:pt idx="5">
                  <c:v>0.22</c:v>
                </c:pt>
                <c:pt idx="6">
                  <c:v>4.0000000000000022E-2</c:v>
                </c:pt>
                <c:pt idx="7">
                  <c:v>0.05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2548852669999799"/>
          <c:y val="6.8936832642801732E-2"/>
          <c:w val="0.36655130339947339"/>
          <c:h val="0.93106316735719841"/>
        </c:manualLayout>
      </c:layout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>
        <c:manualLayout>
          <c:xMode val="edge"/>
          <c:yMode val="edge"/>
          <c:x val="8.6416666666666683E-2"/>
          <c:y val="0"/>
        </c:manualLayout>
      </c:layout>
      <c:txPr>
        <a:bodyPr/>
        <a:lstStyle/>
        <a:p>
          <a:pPr>
            <a:defRPr sz="24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3. Ваше отношение к английским заимствованиям:
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положительное
</c:v>
                </c:pt>
                <c:pt idx="1">
                  <c:v>отрицательное</c:v>
                </c:pt>
                <c:pt idx="2">
                  <c:v>равнодушное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0.46</c:v>
                </c:pt>
                <c:pt idx="1">
                  <c:v>0.1</c:v>
                </c:pt>
                <c:pt idx="2">
                  <c:v>0.44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800"/>
            </a:pPr>
            <a:endParaRPr lang="ru-RU"/>
          </a:p>
        </c:txPr>
      </c:legendEntry>
      <c:layout>
        <c:manualLayout>
          <c:xMode val="edge"/>
          <c:yMode val="edge"/>
          <c:x val="0.61680621172353456"/>
          <c:y val="9.3446923301254037E-2"/>
          <c:w val="0.37486045494313208"/>
          <c:h val="0.8754208223972004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sz="2800" dirty="0" smtClean="0"/>
              <a:t>4. Используете </a:t>
            </a:r>
            <a:r>
              <a:rPr lang="ru-RU" sz="2800" dirty="0"/>
              <a:t>ли вы в своей речи заимствованные слова?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Используете ли вы в своей речи заимствованные слова?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0.83000000000000007</c:v>
                </c:pt>
                <c:pt idx="1">
                  <c:v>0.17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4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4000"/>
            </a:pPr>
            <a:endParaRPr lang="ru-RU"/>
          </a:p>
        </c:txPr>
      </c:legendEntry>
      <c:layout>
        <c:manualLayout>
          <c:xMode val="edge"/>
          <c:yMode val="edge"/>
          <c:x val="0.71024234470691139"/>
          <c:y val="0.17759055118110242"/>
          <c:w val="0.23420209973753284"/>
          <c:h val="0.6145409740449110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5. Почему вы их используете?
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в русском языке нет такого понятия
</c:v>
                </c:pt>
                <c:pt idx="1">
                  <c:v>с их помощью мне легче и быстрее объяснить то, что хочу сказать
</c:v>
                </c:pt>
                <c:pt idx="2">
                  <c:v>для меня английские слова более выразительны, чем слова русского языка
</c:v>
                </c:pt>
                <c:pt idx="3">
                  <c:v>я использую английские слова, чтобы конкретизировать значение русского языка
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0.34</c:v>
                </c:pt>
                <c:pt idx="1">
                  <c:v>0.54</c:v>
                </c:pt>
                <c:pt idx="2">
                  <c:v>3.0000000000000002E-2</c:v>
                </c:pt>
                <c:pt idx="3">
                  <c:v>9.0000000000000011E-2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2361111111111123"/>
          <c:y val="0.10392680081656462"/>
          <c:w val="0.36805555555555558"/>
          <c:h val="0.86557232429279662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6. Как часто вы используете английские слова в повседневной </a:t>
            </a:r>
            <a:r>
              <a:rPr lang="ru-RU" sz="2400" dirty="0" smtClean="0"/>
              <a:t>речи</a:t>
            </a:r>
            <a:r>
              <a:rPr lang="ru-RU" sz="2400" dirty="0"/>
              <a:t>?
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6. Как часто вы используете английские слова в повседневной р
ечи?
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всегда, постоянно
</c:v>
                </c:pt>
                <c:pt idx="1">
                  <c:v>довольно редко
</c:v>
                </c:pt>
                <c:pt idx="2">
                  <c:v>никогда
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0.15000000000000002</c:v>
                </c:pt>
                <c:pt idx="1">
                  <c:v>0.72000000000000008</c:v>
                </c:pt>
                <c:pt idx="2">
                  <c:v>0.13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4788954505686802"/>
          <c:y val="0.13605220180810731"/>
          <c:w val="0.3437771216097989"/>
          <c:h val="0.82289559638378573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7. Ваше отношение к использованию английских слов в русской речи подростков?
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мне так удобно</c:v>
                </c:pt>
                <c:pt idx="1">
                  <c:v>иногда без них не обойтись
</c:v>
                </c:pt>
                <c:pt idx="2">
                  <c:v>лучше их не употреблять, чтобы не засорять родной язык
</c:v>
                </c:pt>
                <c:pt idx="3">
                  <c:v>всё равно
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0.33000000000000007</c:v>
                </c:pt>
                <c:pt idx="1">
                  <c:v>0.28000000000000008</c:v>
                </c:pt>
                <c:pt idx="2">
                  <c:v>0.37000000000000005</c:v>
                </c:pt>
                <c:pt idx="3">
                  <c:v>2.0000000000000004E-2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2378543307086631"/>
          <c:y val="0.13580737824438613"/>
          <c:w val="0.36788123359580066"/>
          <c:h val="0.8635240594925635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A25D8-EBBA-470F-B5F1-2C4B29E31DB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8EB40-35CE-4047-97F3-97F73A82E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5557822" cy="27146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00"/>
                </a:solidFill>
              </a:rPr>
              <a:t>Тема: </a:t>
            </a:r>
            <a:r>
              <a:rPr lang="ru-RU" b="1" dirty="0" smtClean="0">
                <a:solidFill>
                  <a:srgbClr val="CC0000"/>
                </a:solidFill>
              </a:rPr>
              <a:t>Английские заимствования в русском языке</a:t>
            </a:r>
            <a:r>
              <a:rPr lang="ru-RU" dirty="0" smtClean="0">
                <a:solidFill>
                  <a:srgbClr val="8A2224"/>
                </a:solidFill>
              </a:rPr>
              <a:t/>
            </a:r>
            <a:br>
              <a:rPr lang="ru-RU" dirty="0" smtClean="0">
                <a:solidFill>
                  <a:srgbClr val="8A2224"/>
                </a:solidFill>
              </a:rPr>
            </a:br>
            <a:r>
              <a:rPr lang="ru-RU" dirty="0" smtClean="0">
                <a:solidFill>
                  <a:srgbClr val="8A2224"/>
                </a:solidFill>
              </a:rPr>
              <a:t/>
            </a:r>
            <a:br>
              <a:rPr lang="ru-RU" dirty="0" smtClean="0">
                <a:solidFill>
                  <a:srgbClr val="8A2224"/>
                </a:solidFill>
              </a:rPr>
            </a:br>
            <a:endParaRPr lang="ru-RU" dirty="0">
              <a:solidFill>
                <a:srgbClr val="8A2224"/>
              </a:solidFill>
            </a:endParaRPr>
          </a:p>
        </p:txBody>
      </p:sp>
      <p:pic>
        <p:nvPicPr>
          <p:cNvPr id="1027" name="Picture 3" descr="C:\Users\User\Saved Games\Desktop\Рисунок1.png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642910" y="1928802"/>
            <a:ext cx="8091950" cy="464344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Полукалька: </a:t>
            </a:r>
            <a:r>
              <a:rPr lang="ru-RU" b="1" dirty="0" err="1" smtClean="0">
                <a:solidFill>
                  <a:srgbClr val="003300"/>
                </a:solidFill>
              </a:rPr>
              <a:t>шоп-шопиться</a:t>
            </a:r>
            <a:r>
              <a:rPr lang="ru-RU" b="1" dirty="0" smtClean="0">
                <a:solidFill>
                  <a:srgbClr val="003300"/>
                </a:solidFill>
              </a:rPr>
              <a:t> (</a:t>
            </a:r>
            <a:r>
              <a:rPr lang="ru-RU" b="1" dirty="0" err="1" smtClean="0">
                <a:solidFill>
                  <a:srgbClr val="003300"/>
                </a:solidFill>
              </a:rPr>
              <a:t>shop</a:t>
            </a:r>
            <a:r>
              <a:rPr lang="ru-RU" b="1" dirty="0" smtClean="0">
                <a:solidFill>
                  <a:srgbClr val="003300"/>
                </a:solidFill>
              </a:rPr>
              <a:t>) «Пошли  </a:t>
            </a:r>
            <a:r>
              <a:rPr lang="ru-RU" b="1" dirty="0" err="1" smtClean="0">
                <a:solidFill>
                  <a:srgbClr val="003300"/>
                </a:solidFill>
              </a:rPr>
              <a:t>шопиться</a:t>
            </a:r>
            <a:r>
              <a:rPr lang="ru-RU" b="1" dirty="0" smtClean="0">
                <a:solidFill>
                  <a:srgbClr val="003300"/>
                </a:solidFill>
              </a:rPr>
              <a:t>»- в значении «делать покупки»</a:t>
            </a:r>
            <a:endParaRPr lang="ru-RU" b="1" dirty="0">
              <a:solidFill>
                <a:srgbClr val="003300"/>
              </a:solidFill>
            </a:endParaRPr>
          </a:p>
        </p:txBody>
      </p:sp>
      <p:pic>
        <p:nvPicPr>
          <p:cNvPr id="7173" name="Picture 5" descr="C:\Users\User\Saved Games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214554"/>
            <a:ext cx="6704036" cy="2695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00042"/>
            <a:ext cx="80010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Экзотизмы: хот-дог (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hot-dog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), чипсы (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chips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),  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чизбургер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cheeseburger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Saved Games\Desktop\hot_dog_PNG102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4527232" cy="2043236"/>
          </a:xfrm>
          <a:prstGeom prst="rect">
            <a:avLst/>
          </a:prstGeom>
          <a:noFill/>
        </p:spPr>
      </p:pic>
      <p:pic>
        <p:nvPicPr>
          <p:cNvPr id="1027" name="Picture 3" descr="C:\Users\User\Saved Games\Desktop\7fef88ea483a9ac505fde544792ef6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000372"/>
            <a:ext cx="3807261" cy="253681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42860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Иноязычные вкрапления: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о’кей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),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вау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wow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User\Saved Games\Desktop\wow-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643050"/>
            <a:ext cx="5441958" cy="452402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571480"/>
            <a:ext cx="807249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Иноязычные выражения: </a:t>
            </a:r>
            <a:endParaRPr lang="en-U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Саммит двух стран о заключении перемирия;</a:t>
            </a:r>
            <a:endParaRPr lang="en-U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подключения сети Интернет вам необходимо обратиться к провайдеру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User\Saved Games\Desktop\provaj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571744"/>
            <a:ext cx="5715000" cy="3286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357166"/>
            <a:ext cx="80010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Композиты:</a:t>
            </a:r>
          </a:p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секонд-хэнд</a:t>
            </a:r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бизнес леди, </a:t>
            </a:r>
            <a:r>
              <a:rPr lang="ru-RU" sz="36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реалити-шоу</a:t>
            </a:r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т.д.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User\Saved Games\Desktop\kak_otkrit_sekond_-_he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1785950" cy="2717295"/>
          </a:xfrm>
          <a:prstGeom prst="rect">
            <a:avLst/>
          </a:prstGeom>
          <a:noFill/>
        </p:spPr>
      </p:pic>
      <p:pic>
        <p:nvPicPr>
          <p:cNvPr id="4099" name="Picture 3" descr="C:\Users\User\Saved Games\Desktop\OT_XJTH4Cn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143116"/>
            <a:ext cx="4684275" cy="26368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0" name="Picture 4" descr="C:\Users\User\Saved Games\Desktop\1031121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3143248"/>
            <a:ext cx="3000396" cy="333377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Профессионализмы: анимация, виртуальный, принтер.</a:t>
            </a:r>
          </a:p>
          <a:p>
            <a:pPr>
              <a:buNone/>
            </a:pPr>
            <a:r>
              <a:rPr lang="ru-RU" dirty="0" smtClean="0">
                <a:solidFill>
                  <a:srgbClr val="0033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5122" name="Picture 2" descr="C:\Users\User\Saved Games\Desktop\Printer_by_ModBlackmo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3071834" cy="3071834"/>
          </a:xfrm>
          <a:prstGeom prst="rect">
            <a:avLst/>
          </a:prstGeom>
          <a:noFill/>
        </p:spPr>
      </p:pic>
      <p:pic>
        <p:nvPicPr>
          <p:cNvPr id="5123" name="Picture 3" descr="C:\Users\User\Saved Games\Desktop\983092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500438"/>
            <a:ext cx="2500330" cy="2500330"/>
          </a:xfrm>
          <a:prstGeom prst="rect">
            <a:avLst/>
          </a:prstGeom>
          <a:noFill/>
        </p:spPr>
      </p:pic>
      <p:pic>
        <p:nvPicPr>
          <p:cNvPr id="5124" name="Picture 4" descr="C:\Users\User\Saved Games\Desktop\9925286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429132"/>
            <a:ext cx="2428860" cy="2081880"/>
          </a:xfrm>
          <a:prstGeom prst="rect">
            <a:avLst/>
          </a:prstGeom>
          <a:noFill/>
        </p:spPr>
      </p:pic>
      <p:pic>
        <p:nvPicPr>
          <p:cNvPr id="5125" name="Picture 5" descr="C:\Users\User\Saved Games\Desktop\butterfly (371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071678"/>
            <a:ext cx="4429156" cy="1259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Saved Games\Desktop\i (2).jpg"/>
          <p:cNvPicPr>
            <a:picLocks noChangeAspect="1" noChangeArrowheads="1"/>
          </p:cNvPicPr>
          <p:nvPr/>
        </p:nvPicPr>
        <p:blipFill>
          <a:blip r:embed="rId2">
            <a:lum bright="38000" contrast="-41000"/>
          </a:blip>
          <a:srcRect/>
          <a:stretch>
            <a:fillRect/>
          </a:stretch>
        </p:blipFill>
        <p:spPr bwMode="auto">
          <a:xfrm>
            <a:off x="0" y="-1"/>
            <a:ext cx="922975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8001056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A212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Анализ анкетирования</a:t>
            </a:r>
          </a:p>
          <a:p>
            <a:pPr algn="ctr"/>
            <a:endParaRPr lang="ru-RU" sz="5400" dirty="0" smtClean="0">
              <a:solidFill>
                <a:schemeClr val="bg1"/>
              </a:solidFill>
            </a:endParaRPr>
          </a:p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79992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421C5E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«Причины использования заимствованных слов в повседневной речи»</a:t>
            </a:r>
            <a:endParaRPr lang="ru-RU" sz="5400" b="1" cap="none" spc="0" dirty="0">
              <a:ln w="900" cmpd="sng">
                <a:solidFill>
                  <a:schemeClr val="bg1">
                    <a:alpha val="55000"/>
                  </a:schemeClr>
                </a:solidFill>
                <a:prstDash val="solid"/>
              </a:ln>
              <a:solidFill>
                <a:srgbClr val="421C5E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1">
                    <a:lumMod val="10000"/>
                  </a:schemeClr>
                </a:solidFill>
              </a:rPr>
              <a:t>В анкетировании участвовали студенты ГПОУ «Забайкальский техникум транспорта и технологий».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Приняли участие 7 групп: (102 человека)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1-13,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2-35,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2-36,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2-43,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2-09,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2-91,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2-92</a:t>
            </a:r>
          </a:p>
          <a:p>
            <a:endParaRPr lang="ru-RU" b="1" dirty="0" smtClean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7170" name="Picture 2" descr="C:\Users\User\Saved Games\Desktop\ank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929066"/>
            <a:ext cx="2214578" cy="2371814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softEdge rad="63500"/>
          </a:effectLst>
          <a:scene3d>
            <a:camera prst="isometricOffAxis1Top"/>
            <a:lightRig rig="threePt" dir="t"/>
          </a:scene3d>
        </p:spPr>
      </p:pic>
      <p:pic>
        <p:nvPicPr>
          <p:cNvPr id="6" name="Picture 2" descr="C:\Users\User\Saved Games\Desktop\anke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86058"/>
            <a:ext cx="1667553" cy="17859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2" descr="C:\Users\User\Saved Games\Desktop\anke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500306"/>
            <a:ext cx="1667553" cy="1785950"/>
          </a:xfrm>
          <a:prstGeom prst="rect">
            <a:avLst/>
          </a:prstGeom>
          <a:noFill/>
          <a:effectLst>
            <a:softEdge rad="63500"/>
          </a:effectLst>
          <a:scene3d>
            <a:camera prst="isometricOffAxis2Left"/>
            <a:lightRig rig="threePt" dir="t"/>
          </a:scene3d>
        </p:spPr>
      </p:pic>
      <p:pic>
        <p:nvPicPr>
          <p:cNvPr id="8" name="Picture 2" descr="C:\Users\User\Saved Games\Desktop\anket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071810"/>
            <a:ext cx="2428892" cy="260134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63500"/>
          </a:effectLst>
          <a:scene3d>
            <a:camera prst="isometricOffAxis1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Вопросы анкеты.</a:t>
            </a:r>
            <a:endParaRPr lang="ru-RU" dirty="0" smtClean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4282" y="642918"/>
          <a:ext cx="8715436" cy="621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-428660" y="0"/>
          <a:ext cx="9572660" cy="7215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183880" cy="4187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2C0670"/>
                </a:solidFill>
              </a:rPr>
              <a:t>Предмет исследования</a:t>
            </a:r>
            <a:r>
              <a:rPr lang="ru-RU" sz="2400" dirty="0" smtClean="0">
                <a:solidFill>
                  <a:srgbClr val="2C0670"/>
                </a:solidFill>
              </a:rPr>
              <a:t> - процесс заимствования и функционирования английских слов  в русском языке.</a:t>
            </a:r>
          </a:p>
          <a:p>
            <a:endParaRPr lang="ru-RU" sz="2400" b="1" dirty="0" smtClean="0">
              <a:solidFill>
                <a:srgbClr val="0D4B5F"/>
              </a:solidFill>
            </a:endParaRPr>
          </a:p>
          <a:p>
            <a:r>
              <a:rPr lang="ru-RU" sz="2400" b="1" dirty="0" smtClean="0">
                <a:solidFill>
                  <a:srgbClr val="0D4B5F"/>
                </a:solidFill>
              </a:rPr>
              <a:t>Объект исследования </a:t>
            </a:r>
            <a:r>
              <a:rPr lang="ru-RU" sz="2400" dirty="0" smtClean="0">
                <a:solidFill>
                  <a:srgbClr val="0D4B5F"/>
                </a:solidFill>
              </a:rPr>
              <a:t>– заимствованная лексика англоязычного происхождения, функционирующая в русском языке.</a:t>
            </a:r>
          </a:p>
          <a:p>
            <a:endParaRPr lang="ru-RU" sz="2400" b="1" dirty="0" smtClean="0">
              <a:solidFill>
                <a:srgbClr val="003300"/>
              </a:solidFill>
            </a:endParaRPr>
          </a:p>
          <a:p>
            <a:r>
              <a:rPr lang="ru-RU" sz="2400" b="1" dirty="0" smtClean="0">
                <a:solidFill>
                  <a:srgbClr val="003300"/>
                </a:solidFill>
              </a:rPr>
              <a:t>Гипотеза</a:t>
            </a:r>
            <a:r>
              <a:rPr lang="ru-RU" sz="2400" dirty="0" smtClean="0">
                <a:solidFill>
                  <a:srgbClr val="003300"/>
                </a:solidFill>
              </a:rPr>
              <a:t>: Если правильно использовать англоязычную лексику в общении, то это будет способствовать лучшему пониманию устной и письменной речи.</a:t>
            </a:r>
          </a:p>
          <a:p>
            <a:endParaRPr lang="ru-RU" sz="2400" b="1" dirty="0" smtClean="0">
              <a:solidFill>
                <a:srgbClr val="008000"/>
              </a:solidFill>
            </a:endParaRPr>
          </a:p>
          <a:p>
            <a:r>
              <a:rPr lang="ru-RU" sz="2400" b="1" dirty="0" smtClean="0">
                <a:solidFill>
                  <a:srgbClr val="008000"/>
                </a:solidFill>
              </a:rPr>
              <a:t>Цель исследования</a:t>
            </a:r>
            <a:r>
              <a:rPr lang="ru-RU" sz="2400" dirty="0" smtClean="0">
                <a:solidFill>
                  <a:srgbClr val="008000"/>
                </a:solidFill>
              </a:rPr>
              <a:t>: проанализировать специфику процесса заимствования и функционирования английских слов в русском языке.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  </a:t>
            </a:r>
            <a:r>
              <a:rPr lang="ru-RU" b="1" dirty="0" smtClean="0">
                <a:solidFill>
                  <a:srgbClr val="2C0670"/>
                </a:solidFill>
              </a:rPr>
              <a:t>Заключение. </a:t>
            </a:r>
          </a:p>
          <a:p>
            <a:pPr>
              <a:buNone/>
            </a:pPr>
            <a:r>
              <a:rPr lang="ru-RU" b="1" dirty="0" smtClean="0">
                <a:solidFill>
                  <a:srgbClr val="2C0670"/>
                </a:solidFill>
              </a:rPr>
              <a:t>Выводы по итогам исследования</a:t>
            </a:r>
            <a:endParaRPr lang="ru-RU" dirty="0" smtClean="0">
              <a:solidFill>
                <a:srgbClr val="2C0670"/>
              </a:solidFill>
            </a:endParaRPr>
          </a:p>
          <a:p>
            <a:endParaRPr lang="ru-RU" sz="1800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   Во-первых, распространение английских слов в русском языке велико. </a:t>
            </a:r>
          </a:p>
        </p:txBody>
      </p:sp>
      <p:pic>
        <p:nvPicPr>
          <p:cNvPr id="4" name="Picture 3" descr="C:\Users\User\Saved Games\Desktop\Рисунок1.png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1214414" y="2571744"/>
            <a:ext cx="6572296" cy="377141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   Во-вторых, высокий уровень распространения английских слов в русском языке свидетельствует о том, что английский язык стоит изучать, чтобы почувствовать себя культурным человеком, способным полноценно общаться с современниками как в нашей стране, так и за рубежом, разбираться в окружающих нас надписях на витринах магазинов, торговых ярлыках и этикетках, рекламе, инструкциях.</a:t>
            </a:r>
          </a:p>
          <a:p>
            <a:endParaRPr lang="ru-RU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   </a:t>
            </a:r>
            <a:r>
              <a:rPr lang="ru-RU" dirty="0" smtClean="0"/>
              <a:t>Актуальность проведенного исследования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состоит в том, что рассмотрение проблем, связанных с теорией и практикой заимствований, особенно значимо в современных условиях, поскольку сегодня высказываются серьезные опасения по поводу мощного наплыва заимствований, которые могут привести к обесцениванию русского слова.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После проведения исследования было выявлено, что у всех имеются вещи, названия которых заимствованы из английского языка. И все считают, что английский язык необходим для будущей карьеры. Я считаю, </a:t>
            </a:r>
            <a:r>
              <a:rPr lang="ru-RU" dirty="0" smtClean="0"/>
              <a:t>что иноязычная </a:t>
            </a:r>
            <a:r>
              <a:rPr lang="ru-RU" dirty="0" smtClean="0"/>
              <a:t>терминология представляет собой большой лингвистический интерес, ее роль в русском языке весьма существенна.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285992"/>
            <a:ext cx="7643866" cy="300039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Доклад подготовила студентка гр. 1-13 Бронникова Наталья</a:t>
            </a:r>
          </a:p>
          <a:p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14422"/>
            <a:ext cx="7494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857364"/>
            <a:ext cx="8143932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SzPct val="102000"/>
            </a:pPr>
            <a:r>
              <a:rPr lang="ru-RU" sz="2000" dirty="0" smtClean="0">
                <a:solidFill>
                  <a:schemeClr val="tx1"/>
                </a:solidFill>
              </a:rPr>
              <a:t>2.       Рассмотреть способы образования английских    заимствований (англицизмов).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857232"/>
            <a:ext cx="8143932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SzPct val="102000"/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Определить причины заимствований английских элементов в русском языке.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714620"/>
            <a:ext cx="8143932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3929066"/>
            <a:ext cx="8143932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SzPct val="102000"/>
            </a:pPr>
            <a:r>
              <a:rPr lang="ru-RU" sz="2000" dirty="0" smtClean="0">
                <a:solidFill>
                  <a:schemeClr val="tx1"/>
                </a:solidFill>
              </a:rPr>
              <a:t>4.     Составить словарь наиболее употребляемых студентами английских  заимствований.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4714884"/>
            <a:ext cx="814393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SzPct val="102000"/>
            </a:pPr>
            <a:r>
              <a:rPr lang="ru-RU" sz="2000" dirty="0" smtClean="0">
                <a:solidFill>
                  <a:schemeClr val="tx1"/>
                </a:solidFill>
              </a:rPr>
              <a:t>5.     Составить  таблицы, диаграммы, иллюстрирующие собранный материал.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5572140"/>
            <a:ext cx="814393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SzPct val="102000"/>
            </a:pPr>
            <a:r>
              <a:rPr lang="ru-RU" sz="2000" dirty="0" smtClean="0">
                <a:solidFill>
                  <a:schemeClr val="tx1"/>
                </a:solidFill>
              </a:rPr>
              <a:t>6.      </a:t>
            </a:r>
            <a:r>
              <a:rPr lang="ru-RU" dirty="0" smtClean="0">
                <a:solidFill>
                  <a:schemeClr val="tx1"/>
                </a:solidFill>
              </a:rPr>
              <a:t>Расширить и углубить знания по английскому языку.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Исследовательские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2786058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SzPct val="102000"/>
            </a:pPr>
            <a:r>
              <a:rPr lang="ru-RU" sz="2000" dirty="0" smtClean="0"/>
              <a:t>3.      Провести анкетирование студентов  ГПОУ «</a:t>
            </a:r>
            <a:r>
              <a:rPr lang="ru-RU" sz="2000" dirty="0" err="1" smtClean="0"/>
              <a:t>ЗТТиТ</a:t>
            </a:r>
            <a:r>
              <a:rPr lang="ru-RU" sz="2000" dirty="0" smtClean="0"/>
              <a:t>» следующих групп:    1-13, 2-35, 2-36, 2-09, 2-43, 2-91, 2-92 с тем, чтобы выяснить отношение студентов к исследуемому явлению.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Saved Games\Desktop\1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121904"/>
            <a:ext cx="5715040" cy="37360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процесс втягивания мирового хозяйства  в мировой рынок и тесное переплетение мировых экономик на основе </a:t>
            </a:r>
            <a:r>
              <a:rPr lang="ru-RU" dirty="0" err="1" smtClean="0"/>
              <a:t>транснационализации</a:t>
            </a:r>
            <a:r>
              <a:rPr lang="ru-RU" dirty="0" smtClean="0"/>
              <a:t> и регионализации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00042"/>
            <a:ext cx="5252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Глобализация-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183880" cy="64294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Причины заимствования англицизмов </a:t>
            </a:r>
            <a:br>
              <a:rPr lang="ru-RU" sz="3600" b="1" dirty="0" smtClean="0"/>
            </a:br>
            <a:r>
              <a:rPr lang="ru-RU" sz="3600" b="1" dirty="0" smtClean="0"/>
              <a:t>в современном русском языке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357298"/>
            <a:ext cx="5786478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2400" b="1" dirty="0" smtClean="0"/>
              <a:t>Э. Рихтер </a:t>
            </a:r>
            <a:r>
              <a:rPr lang="ru-RU" sz="2400" dirty="0" smtClean="0"/>
              <a:t>основной причиной заимствования слов считает </a:t>
            </a:r>
            <a:r>
              <a:rPr lang="ru-RU" sz="2400" dirty="0" smtClean="0"/>
              <a:t>: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необходимость в наименовании вещей и понятий;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языковые, социальные, психические, эстетические причины.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071942"/>
            <a:ext cx="52864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ru-RU" sz="2400" b="1" dirty="0" smtClean="0"/>
              <a:t>М. А. </a:t>
            </a:r>
            <a:r>
              <a:rPr lang="ru-RU" sz="2400" b="1" dirty="0" err="1" smtClean="0"/>
              <a:t>Брейтер</a:t>
            </a:r>
            <a:r>
              <a:rPr lang="ru-RU" sz="2400" b="1" dirty="0" smtClean="0"/>
              <a:t> </a:t>
            </a:r>
            <a:r>
              <a:rPr lang="ru-RU" sz="2400" dirty="0" smtClean="0"/>
              <a:t>выделяет следующую причину </a:t>
            </a:r>
            <a:r>
              <a:rPr lang="ru-RU" sz="2400" dirty="0" smtClean="0"/>
              <a:t>заимствований: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-отсутствие соответствующего понятия в когнитивной базе языка-рецептора.   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2050" name="Picture 2" descr="C:\Users\User\Saved Games\Desktop\79376185_large_EFE_Rich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1928826" cy="25427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1" name="Picture 3" descr="C:\Users\User\Saved Games\Desktop\_2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857628"/>
            <a:ext cx="1711387" cy="251212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Saved Games\Desktop\7b00b83337b3bf80e2ad5b1cd6b8c13dc4fc628e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500098" y="1500174"/>
            <a:ext cx="1007275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Способы образования англицизмов</a:t>
            </a:r>
            <a:endParaRPr lang="ru-RU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прямые заимствования: бартер- обмен, мани – деньги, имидж – образ и др.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0120" y="3214686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4098" name="Picture 2" descr="C:\Users\User\Saved Games\Desktop\make-more-mone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643182"/>
            <a:ext cx="2715059" cy="3735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004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Гибриды: </a:t>
            </a:r>
            <a:r>
              <a:rPr lang="ru-RU" sz="3600" b="1" cap="none" spc="0" dirty="0" err="1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спикать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3600" b="1" cap="none" spc="0" dirty="0" err="1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cap="none" spc="0" dirty="0" err="1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speak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говорить), хакер – человек, который может 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взломать компьютерные </a:t>
            </a:r>
            <a:r>
              <a:rPr lang="ru-RU" sz="36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программы и др.</a:t>
            </a:r>
            <a:endParaRPr lang="ru-RU" sz="3600" b="1" cap="none" spc="0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C:\Users\User\Saved Games\Desktop\haker-rus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143248"/>
            <a:ext cx="4572032" cy="25717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Saved Games\Desktop\5620b2227bd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500042"/>
            <a:ext cx="86439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Калька: логин, пароль, диск, вирус.</a:t>
            </a:r>
            <a:endParaRPr lang="ru-RU" sz="4000" b="1" cap="none" spc="0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C:\Users\User\Saved Games\Desktop\cd_dvd_0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3116"/>
            <a:ext cx="3329013" cy="3329013"/>
          </a:xfrm>
          <a:prstGeom prst="rect">
            <a:avLst/>
          </a:prstGeom>
          <a:noFill/>
        </p:spPr>
      </p:pic>
      <p:pic>
        <p:nvPicPr>
          <p:cNvPr id="6147" name="Picture 3" descr="C:\Users\User\Saved Games\Desktop\login_password.jpg"/>
          <p:cNvPicPr>
            <a:picLocks noChangeAspect="1" noChangeArrowheads="1"/>
          </p:cNvPicPr>
          <p:nvPr/>
        </p:nvPicPr>
        <p:blipFill>
          <a:blip r:embed="rId4"/>
          <a:srcRect b="12122"/>
          <a:stretch>
            <a:fillRect/>
          </a:stretch>
        </p:blipFill>
        <p:spPr bwMode="auto">
          <a:xfrm>
            <a:off x="4714876" y="3500438"/>
            <a:ext cx="385765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589</Words>
  <Application>Microsoft Office PowerPoint</Application>
  <PresentationFormat>Экран (4:3)</PresentationFormat>
  <Paragraphs>72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Тема: Английские заимствования в русском языке  </vt:lpstr>
      <vt:lpstr>Слайд 2</vt:lpstr>
      <vt:lpstr>Исследовательские задачи: </vt:lpstr>
      <vt:lpstr>Слайд 4</vt:lpstr>
      <vt:lpstr>Причины заимствования англицизмов  в современном русском языке </vt:lpstr>
      <vt:lpstr> </vt:lpstr>
      <vt:lpstr> прямые заимствования: бартер- обмен, мани – деньги, имидж – образ и др.</vt:lpstr>
      <vt:lpstr>Слайд 8</vt:lpstr>
      <vt:lpstr>Слайд 9</vt:lpstr>
      <vt:lpstr>Полукалька: шоп-шопиться (shop) «Пошли  шопиться»- в значении «делать покупки»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Английские заимствования в русском языке</dc:title>
  <dc:creator>User</dc:creator>
  <cp:lastModifiedBy>User</cp:lastModifiedBy>
  <cp:revision>53</cp:revision>
  <dcterms:created xsi:type="dcterms:W3CDTF">2016-11-28T09:57:17Z</dcterms:created>
  <dcterms:modified xsi:type="dcterms:W3CDTF">2016-12-01T14:28:08Z</dcterms:modified>
</cp:coreProperties>
</file>