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6" r:id="rId3"/>
    <p:sldId id="264" r:id="rId4"/>
    <p:sldId id="265" r:id="rId5"/>
    <p:sldId id="258" r:id="rId6"/>
    <p:sldId id="267" r:id="rId7"/>
    <p:sldId id="283" r:id="rId8"/>
    <p:sldId id="281" r:id="rId9"/>
    <p:sldId id="259" r:id="rId10"/>
    <p:sldId id="261" r:id="rId11"/>
    <p:sldId id="262" r:id="rId12"/>
    <p:sldId id="268" r:id="rId13"/>
    <p:sldId id="269" r:id="rId14"/>
    <p:sldId id="284" r:id="rId15"/>
    <p:sldId id="275" r:id="rId16"/>
    <p:sldId id="282" r:id="rId17"/>
    <p:sldId id="276" r:id="rId18"/>
    <p:sldId id="277" r:id="rId19"/>
    <p:sldId id="278" r:id="rId20"/>
    <p:sldId id="279" r:id="rId21"/>
    <p:sldId id="280" r:id="rId22"/>
    <p:sldId id="28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5" d="100"/>
          <a:sy n="115" d="100"/>
        </p:scale>
        <p:origin x="147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04.01.2017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8.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2074242"/>
          </a:xfrm>
        </p:spPr>
        <p:txBody>
          <a:bodyPr>
            <a:noAutofit/>
          </a:bodyPr>
          <a:lstStyle/>
          <a:p>
            <a:pPr algn="ctr"/>
            <a:r>
              <a:rPr lang="ru-RU" sz="2800" b="1" dirty="0" smtClean="0">
                <a:effectLst/>
                <a:latin typeface="Times New Roman" pitchFamily="18" charset="0"/>
                <a:cs typeface="Times New Roman" pitchFamily="18" charset="0"/>
              </a:rPr>
              <a:t>Современные ингаляторы в лечении бронхиальной астмы: влияние на приверженность терапии</a:t>
            </a:r>
            <a:endParaRPr lang="ru-RU" sz="2800" b="1" dirty="0">
              <a:effectLst/>
              <a:latin typeface="Times New Roman" pitchFamily="18" charset="0"/>
              <a:cs typeface="Times New Roman" pitchFamily="18" charset="0"/>
            </a:endParaRPr>
          </a:p>
        </p:txBody>
      </p:sp>
      <p:sp>
        <p:nvSpPr>
          <p:cNvPr id="3" name="Прямоугольник 2"/>
          <p:cNvSpPr/>
          <p:nvPr/>
        </p:nvSpPr>
        <p:spPr>
          <a:xfrm>
            <a:off x="1043608" y="905232"/>
            <a:ext cx="8100391" cy="2831544"/>
          </a:xfrm>
          <a:prstGeom prst="rect">
            <a:avLst/>
          </a:prstGeom>
        </p:spPr>
        <p:txBody>
          <a:bodyPr wrap="square">
            <a:spAutoFit/>
          </a:bodyPr>
          <a:lstStyle/>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cap="all"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cap="all"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cap="all"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cap="all"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cap="all"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cap="all" dirty="0">
                <a:latin typeface="Times New Roman" panose="02020603050405020304" pitchFamily="18" charset="0"/>
                <a:ea typeface="Times New Roman" panose="02020603050405020304" pitchFamily="18" charset="0"/>
              </a:rPr>
              <a:t> </a:t>
            </a:r>
            <a:endParaRPr lang="ru-RU" sz="1400" b="1" cap="all" dirty="0" smtClean="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ru-RU" sz="1400" b="1" cap="all" dirty="0">
              <a:latin typeface="Times New Roman" panose="02020603050405020304" pitchFamily="18" charset="0"/>
              <a:ea typeface="Times New Roman" panose="02020603050405020304" pitchFamily="18" charset="0"/>
            </a:endParaRPr>
          </a:p>
          <a:p>
            <a:pPr algn="ct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ru-RU" sz="1200" dirty="0">
              <a:latin typeface="Times New Roman" panose="02020603050405020304" pitchFamily="18" charset="0"/>
              <a:ea typeface="Times New Roman" panose="02020603050405020304" pitchFamily="18" charset="0"/>
            </a:endParaRPr>
          </a:p>
          <a:p>
            <a:pPr algn="just">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dirty="0" smtClean="0">
                <a:latin typeface="Times New Roman" panose="02020603050405020304" pitchFamily="18" charset="0"/>
                <a:ea typeface="Times New Roman" panose="02020603050405020304" pitchFamily="18" charset="0"/>
              </a:rPr>
              <a:t>ПМ 02. </a:t>
            </a:r>
            <a:r>
              <a:rPr lang="ru-RU" sz="1400" b="1" dirty="0">
                <a:latin typeface="Times New Roman" panose="02020603050405020304" pitchFamily="18" charset="0"/>
                <a:ea typeface="Times New Roman" panose="02020603050405020304" pitchFamily="18" charset="0"/>
              </a:rPr>
              <a:t>УЧАСТИЕ В ЛЕЧЕБНО-ДИАГНОСТИЧЕСКОМ </a:t>
            </a:r>
            <a:r>
              <a:rPr lang="ru-RU" sz="1400" b="1" cap="all" dirty="0">
                <a:latin typeface="Times New Roman" panose="02020603050405020304" pitchFamily="18" charset="0"/>
                <a:ea typeface="Times New Roman" panose="02020603050405020304" pitchFamily="18" charset="0"/>
              </a:rPr>
              <a:t> и </a:t>
            </a:r>
            <a:r>
              <a:rPr lang="ru-RU" sz="1400" b="1" cap="all" dirty="0" err="1">
                <a:latin typeface="Times New Roman" panose="02020603050405020304" pitchFamily="18" charset="0"/>
                <a:ea typeface="Times New Roman" panose="02020603050405020304" pitchFamily="18" charset="0"/>
              </a:rPr>
              <a:t>реабилитациОННОМ</a:t>
            </a:r>
            <a:r>
              <a:rPr lang="ru-RU" sz="1400" b="1" cap="all" dirty="0">
                <a:latin typeface="Times New Roman" panose="02020603050405020304" pitchFamily="18" charset="0"/>
                <a:ea typeface="Times New Roman" panose="02020603050405020304" pitchFamily="18" charset="0"/>
              </a:rPr>
              <a:t> ПРОЦЕССАХ</a:t>
            </a:r>
            <a:endParaRPr lang="ru-RU" sz="1200" dirty="0">
              <a:latin typeface="Times New Roman" panose="02020603050405020304" pitchFamily="18" charset="0"/>
              <a:ea typeface="Times New Roman" panose="02020603050405020304" pitchFamily="18" charset="0"/>
            </a:endParaRPr>
          </a:p>
          <a:p>
            <a:pPr algn="just">
              <a:spcAft>
                <a:spcPts val="0"/>
              </a:spcAft>
            </a:pPr>
            <a:r>
              <a:rPr lang="ru-RU" sz="1400" b="1" dirty="0" smtClean="0">
                <a:latin typeface="Times New Roman" panose="02020603050405020304" pitchFamily="18" charset="0"/>
                <a:ea typeface="Times New Roman" panose="02020603050405020304" pitchFamily="18" charset="0"/>
              </a:rPr>
              <a:t>МДК </a:t>
            </a:r>
            <a:r>
              <a:rPr lang="ru-RU" sz="1400" b="1" dirty="0">
                <a:latin typeface="Times New Roman" panose="02020603050405020304" pitchFamily="18" charset="0"/>
                <a:ea typeface="Times New Roman" panose="02020603050405020304" pitchFamily="18" charset="0"/>
              </a:rPr>
              <a:t>02.01 Сестринский уход при различных заболеваниях и состояниях  (Сестринская помощь при нарушениях здоровья</a:t>
            </a:r>
            <a:r>
              <a:rPr lang="ru-RU" sz="1400" b="1" dirty="0" smtClean="0">
                <a:latin typeface="Times New Roman" panose="02020603050405020304" pitchFamily="18" charset="0"/>
                <a:ea typeface="Times New Roman" panose="02020603050405020304" pitchFamily="18" charset="0"/>
              </a:rPr>
              <a:t>)</a:t>
            </a:r>
          </a:p>
          <a:p>
            <a:pPr algn="just">
              <a:spcAft>
                <a:spcPts val="0"/>
              </a:spcAft>
            </a:pPr>
            <a:r>
              <a:rPr lang="ru-RU" sz="1200" b="1" dirty="0">
                <a:latin typeface="Times New Roman" panose="02020603050405020304" pitchFamily="18" charset="0"/>
                <a:ea typeface="Calibri" panose="020F0502020204030204" pitchFamily="34" charset="0"/>
              </a:rPr>
              <a:t>Тема 7. Сестринская помощь при заболеваниях органов дыхания </a:t>
            </a:r>
            <a:endParaRPr lang="ru-RU" sz="1200" dirty="0">
              <a:effectLst/>
              <a:latin typeface="Times New Roman" panose="02020603050405020304" pitchFamily="18" charset="0"/>
              <a:ea typeface="Times New Roman" panose="02020603050405020304" pitchFamily="18" charset="0"/>
            </a:endParaRPr>
          </a:p>
        </p:txBody>
      </p:sp>
      <p:pic>
        <p:nvPicPr>
          <p:cNvPr id="1026" name="Picture 2" descr="Картинки по запросу ингаляторы рисунок"/>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76256" y="4311140"/>
            <a:ext cx="1368152" cy="12241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Картинки по запросу ингаляторы рисунок"/>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67944" y="4543079"/>
            <a:ext cx="1615737" cy="100811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Картинки по запросу ингаляторы рисунок"/>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31640" y="4509120"/>
            <a:ext cx="1872209" cy="12533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defRPr/>
            </a:pPr>
            <a:r>
              <a:rPr lang="ru-RU" sz="2400" i="1" dirty="0" smtClean="0">
                <a:solidFill>
                  <a:srgbClr val="FF99FF"/>
                </a:solidFill>
              </a:rPr>
              <a:t/>
            </a:r>
            <a:br>
              <a:rPr lang="ru-RU" sz="2400" i="1" dirty="0" smtClean="0">
                <a:solidFill>
                  <a:srgbClr val="FF99FF"/>
                </a:solidFill>
              </a:rPr>
            </a:br>
            <a:r>
              <a:rPr lang="ru-RU" sz="2400" i="1" dirty="0" smtClean="0">
                <a:solidFill>
                  <a:srgbClr val="FF99FF"/>
                </a:solidFill>
              </a:rPr>
              <a:t/>
            </a:r>
            <a:br>
              <a:rPr lang="ru-RU" sz="2400" i="1" dirty="0" smtClean="0">
                <a:solidFill>
                  <a:srgbClr val="FF99FF"/>
                </a:solidFill>
              </a:rPr>
            </a:br>
            <a:r>
              <a:rPr lang="ru-RU" sz="2400" i="1" dirty="0" smtClean="0">
                <a:solidFill>
                  <a:srgbClr val="FF99FF"/>
                </a:solidFill>
              </a:rPr>
              <a:t>Распылители сухих форм лекарственных препаратов (порошковые ингаляторы):</a:t>
            </a:r>
            <a:r>
              <a:rPr lang="ru-RU" sz="2400" dirty="0" smtClean="0">
                <a:solidFill>
                  <a:srgbClr val="FF99FF"/>
                </a:solidFill>
              </a:rPr>
              <a:t> </a:t>
            </a:r>
            <a:r>
              <a:rPr lang="ru-RU" sz="2400" dirty="0" err="1" smtClean="0">
                <a:solidFill>
                  <a:srgbClr val="FF99FF"/>
                </a:solidFill>
              </a:rPr>
              <a:t>спинхалер</a:t>
            </a:r>
            <a:r>
              <a:rPr lang="ru-RU" sz="2400" dirty="0" smtClean="0">
                <a:solidFill>
                  <a:srgbClr val="FF99FF"/>
                </a:solidFill>
              </a:rPr>
              <a:t>, </a:t>
            </a:r>
            <a:r>
              <a:rPr lang="ru-RU" sz="2400" dirty="0" err="1" smtClean="0">
                <a:solidFill>
                  <a:srgbClr val="FF99FF"/>
                </a:solidFill>
              </a:rPr>
              <a:t>дискхалер</a:t>
            </a:r>
            <a:r>
              <a:rPr lang="ru-RU" sz="2400" dirty="0" smtClean="0">
                <a:solidFill>
                  <a:srgbClr val="FF99FF"/>
                </a:solidFill>
              </a:rPr>
              <a:t>, </a:t>
            </a:r>
            <a:r>
              <a:rPr lang="ru-RU" sz="2400" dirty="0" err="1" smtClean="0">
                <a:solidFill>
                  <a:srgbClr val="FF99FF"/>
                </a:solidFill>
              </a:rPr>
              <a:t>мультидиск</a:t>
            </a:r>
            <a:r>
              <a:rPr lang="ru-RU" sz="2400" dirty="0" smtClean="0">
                <a:solidFill>
                  <a:srgbClr val="FF99FF"/>
                </a:solidFill>
              </a:rPr>
              <a:t>, </a:t>
            </a:r>
            <a:r>
              <a:rPr lang="ru-RU" sz="2400" dirty="0" err="1" smtClean="0">
                <a:solidFill>
                  <a:srgbClr val="FF99FF"/>
                </a:solidFill>
              </a:rPr>
              <a:t>турбухалер</a:t>
            </a:r>
            <a:r>
              <a:rPr lang="ru-RU" sz="2400" dirty="0" smtClean="0">
                <a:solidFill>
                  <a:srgbClr val="FF99FF"/>
                </a:solidFill>
              </a:rPr>
              <a:t>, </a:t>
            </a:r>
            <a:r>
              <a:rPr lang="ru-RU" sz="2400" dirty="0" err="1" smtClean="0">
                <a:solidFill>
                  <a:srgbClr val="FF99FF"/>
                </a:solidFill>
              </a:rPr>
              <a:t>циклохалер</a:t>
            </a:r>
            <a:r>
              <a:rPr lang="ru-RU" sz="2400" dirty="0" smtClean="0">
                <a:solidFill>
                  <a:srgbClr val="FF99FF"/>
                </a:solidFill>
              </a:rPr>
              <a:t>. </a:t>
            </a:r>
            <a:br>
              <a:rPr lang="ru-RU" sz="2400" dirty="0" smtClean="0">
                <a:solidFill>
                  <a:srgbClr val="FF99FF"/>
                </a:solidFill>
              </a:rPr>
            </a:br>
            <a:endParaRPr lang="ru-RU" sz="2400" dirty="0">
              <a:solidFill>
                <a:srgbClr val="FF99FF"/>
              </a:solidFill>
            </a:endParaRPr>
          </a:p>
        </p:txBody>
      </p:sp>
      <p:pic>
        <p:nvPicPr>
          <p:cNvPr id="44035" name="Picture 5" descr="Мультидиск"/>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6877050" y="4221163"/>
            <a:ext cx="1552575" cy="1552575"/>
          </a:xfrm>
          <a:noFill/>
          <a:ln w="38100" cmpd="dbl">
            <a:solidFill>
              <a:srgbClr val="000000"/>
            </a:solidFill>
          </a:ln>
        </p:spPr>
      </p:pic>
      <p:sp>
        <p:nvSpPr>
          <p:cNvPr id="44036" name="Прямоугольник 6"/>
          <p:cNvSpPr>
            <a:spLocks noChangeArrowheads="1"/>
          </p:cNvSpPr>
          <p:nvPr/>
        </p:nvSpPr>
        <p:spPr bwMode="auto">
          <a:xfrm>
            <a:off x="6877050" y="5876925"/>
            <a:ext cx="1946275" cy="457200"/>
          </a:xfrm>
          <a:prstGeom prst="rect">
            <a:avLst/>
          </a:prstGeom>
          <a:gradFill rotWithShape="1">
            <a:gsLst>
              <a:gs pos="0">
                <a:srgbClr val="242424"/>
              </a:gs>
              <a:gs pos="50000">
                <a:srgbClr val="4D4D4D"/>
              </a:gs>
              <a:gs pos="100000">
                <a:srgbClr val="242424"/>
              </a:gs>
            </a:gsLst>
            <a:lin ang="5400000" scaled="1"/>
          </a:gradFill>
          <a:ln w="9525">
            <a:noFill/>
            <a:miter lim="800000"/>
            <a:headEnd/>
            <a:tailEnd/>
          </a:ln>
        </p:spPr>
        <p:txBody>
          <a:bodyPr>
            <a:spAutoFit/>
          </a:bodyPr>
          <a:lstStyle/>
          <a:p>
            <a:r>
              <a:rPr lang="ru-RU" sz="2400">
                <a:solidFill>
                  <a:srgbClr val="FF99CC"/>
                </a:solidFill>
              </a:rPr>
              <a:t>Мультидиск</a:t>
            </a:r>
          </a:p>
        </p:txBody>
      </p:sp>
      <p:sp>
        <p:nvSpPr>
          <p:cNvPr id="44037" name="Прямоугольник 8"/>
          <p:cNvSpPr>
            <a:spLocks noChangeArrowheads="1"/>
          </p:cNvSpPr>
          <p:nvPr/>
        </p:nvSpPr>
        <p:spPr bwMode="auto">
          <a:xfrm>
            <a:off x="428625" y="6092825"/>
            <a:ext cx="2055813" cy="457200"/>
          </a:xfrm>
          <a:prstGeom prst="rect">
            <a:avLst/>
          </a:prstGeom>
          <a:gradFill rotWithShape="1">
            <a:gsLst>
              <a:gs pos="0">
                <a:srgbClr val="242424"/>
              </a:gs>
              <a:gs pos="50000">
                <a:srgbClr val="4D4D4D"/>
              </a:gs>
              <a:gs pos="100000">
                <a:srgbClr val="242424"/>
              </a:gs>
            </a:gsLst>
            <a:lin ang="5400000" scaled="1"/>
          </a:gradFill>
          <a:ln w="9525">
            <a:noFill/>
            <a:miter lim="800000"/>
            <a:headEnd/>
            <a:tailEnd/>
          </a:ln>
        </p:spPr>
        <p:txBody>
          <a:bodyPr>
            <a:spAutoFit/>
          </a:bodyPr>
          <a:lstStyle/>
          <a:p>
            <a:r>
              <a:rPr lang="ru-RU" sz="2400">
                <a:solidFill>
                  <a:srgbClr val="FF99CC"/>
                </a:solidFill>
              </a:rPr>
              <a:t>Турбухалер</a:t>
            </a:r>
          </a:p>
        </p:txBody>
      </p:sp>
      <p:pic>
        <p:nvPicPr>
          <p:cNvPr id="44038" name="Picture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8313" y="4724400"/>
            <a:ext cx="1169987" cy="1225550"/>
          </a:xfrm>
          <a:prstGeom prst="rect">
            <a:avLst/>
          </a:prstGeom>
          <a:noFill/>
          <a:ln w="9525">
            <a:solidFill>
              <a:srgbClr val="FFFFFF"/>
            </a:solidFill>
            <a:miter lim="800000"/>
            <a:headEnd/>
            <a:tailEnd/>
          </a:ln>
        </p:spPr>
      </p:pic>
      <p:pic>
        <p:nvPicPr>
          <p:cNvPr id="44039" name="Picture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63713" y="4724400"/>
            <a:ext cx="1128712" cy="1128713"/>
          </a:xfrm>
          <a:prstGeom prst="rect">
            <a:avLst/>
          </a:prstGeom>
          <a:noFill/>
          <a:ln w="38100" cmpd="dbl">
            <a:solidFill>
              <a:schemeClr val="tx1"/>
            </a:solidFill>
            <a:miter lim="800000"/>
            <a:headEnd/>
            <a:tailEnd/>
          </a:ln>
        </p:spPr>
      </p:pic>
      <p:pic>
        <p:nvPicPr>
          <p:cNvPr id="44040" name="Picture 13"/>
          <p:cNvPicPr>
            <a:picLocks noChangeAspect="1" noChangeArrowheads="1"/>
          </p:cNvPicPr>
          <p:nvPr/>
        </p:nvPicPr>
        <p:blipFill>
          <a:blip r:embed="rId5" cstate="print"/>
          <a:srcRect/>
          <a:stretch>
            <a:fillRect/>
          </a:stretch>
        </p:blipFill>
        <p:spPr bwMode="auto">
          <a:xfrm>
            <a:off x="6948488" y="1773238"/>
            <a:ext cx="1473200" cy="1473200"/>
          </a:xfrm>
          <a:prstGeom prst="rect">
            <a:avLst/>
          </a:prstGeom>
          <a:noFill/>
          <a:ln w="38100" cmpd="dbl">
            <a:solidFill>
              <a:schemeClr val="tx1"/>
            </a:solidFill>
            <a:miter lim="800000"/>
            <a:headEnd/>
            <a:tailEnd/>
          </a:ln>
        </p:spPr>
      </p:pic>
      <p:sp>
        <p:nvSpPr>
          <p:cNvPr id="44041" name="Прямоугольник 8"/>
          <p:cNvSpPr>
            <a:spLocks noChangeArrowheads="1"/>
          </p:cNvSpPr>
          <p:nvPr/>
        </p:nvSpPr>
        <p:spPr bwMode="auto">
          <a:xfrm>
            <a:off x="5003800" y="3068638"/>
            <a:ext cx="1728788" cy="457200"/>
          </a:xfrm>
          <a:prstGeom prst="rect">
            <a:avLst/>
          </a:prstGeom>
          <a:gradFill rotWithShape="1">
            <a:gsLst>
              <a:gs pos="0">
                <a:srgbClr val="242424"/>
              </a:gs>
              <a:gs pos="50000">
                <a:srgbClr val="4D4D4D"/>
              </a:gs>
              <a:gs pos="100000">
                <a:srgbClr val="242424"/>
              </a:gs>
            </a:gsLst>
            <a:lin ang="5400000" scaled="1"/>
          </a:gradFill>
          <a:ln w="9525">
            <a:noFill/>
            <a:miter lim="800000"/>
            <a:headEnd/>
            <a:tailEnd/>
          </a:ln>
        </p:spPr>
        <p:txBody>
          <a:bodyPr>
            <a:spAutoFit/>
          </a:bodyPr>
          <a:lstStyle/>
          <a:p>
            <a:r>
              <a:rPr lang="ru-RU" sz="2400">
                <a:solidFill>
                  <a:srgbClr val="FF99CC"/>
                </a:solidFill>
              </a:rPr>
              <a:t>Дискхалер</a:t>
            </a:r>
          </a:p>
        </p:txBody>
      </p:sp>
      <p:pic>
        <p:nvPicPr>
          <p:cNvPr id="44042" name="Picture 15"/>
          <p:cNvPicPr>
            <a:picLocks noChangeAspect="1" noChangeArrowheads="1"/>
          </p:cNvPicPr>
          <p:nvPr/>
        </p:nvPicPr>
        <p:blipFill>
          <a:blip r:embed="rId6" cstate="print"/>
          <a:srcRect/>
          <a:stretch>
            <a:fillRect/>
          </a:stretch>
        </p:blipFill>
        <p:spPr bwMode="auto">
          <a:xfrm>
            <a:off x="5651500" y="1700213"/>
            <a:ext cx="1209675" cy="1209675"/>
          </a:xfrm>
          <a:prstGeom prst="rect">
            <a:avLst/>
          </a:prstGeom>
          <a:noFill/>
          <a:ln w="38100" cmpd="dbl">
            <a:solidFill>
              <a:schemeClr val="tx1"/>
            </a:solidFill>
            <a:miter lim="800000"/>
            <a:headEnd/>
            <a:tailEnd/>
          </a:ln>
        </p:spPr>
      </p:pic>
      <p:pic>
        <p:nvPicPr>
          <p:cNvPr id="44043" name="Picture 1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924300" y="4581525"/>
            <a:ext cx="1273175" cy="1273175"/>
          </a:xfrm>
          <a:prstGeom prst="rect">
            <a:avLst/>
          </a:prstGeom>
          <a:noFill/>
          <a:ln w="38100" cmpd="dbl">
            <a:solidFill>
              <a:schemeClr val="tx1"/>
            </a:solidFill>
            <a:miter lim="800000"/>
            <a:headEnd/>
            <a:tailEnd/>
          </a:ln>
        </p:spPr>
      </p:pic>
      <p:sp>
        <p:nvSpPr>
          <p:cNvPr id="44044" name="Прямоугольник 8"/>
          <p:cNvSpPr>
            <a:spLocks noChangeArrowheads="1"/>
          </p:cNvSpPr>
          <p:nvPr/>
        </p:nvSpPr>
        <p:spPr bwMode="auto">
          <a:xfrm>
            <a:off x="539750" y="3141663"/>
            <a:ext cx="1873250" cy="822325"/>
          </a:xfrm>
          <a:prstGeom prst="rect">
            <a:avLst/>
          </a:prstGeom>
          <a:gradFill rotWithShape="1">
            <a:gsLst>
              <a:gs pos="0">
                <a:srgbClr val="242424"/>
              </a:gs>
              <a:gs pos="50000">
                <a:srgbClr val="4D4D4D"/>
              </a:gs>
              <a:gs pos="100000">
                <a:srgbClr val="242424"/>
              </a:gs>
            </a:gsLst>
            <a:lin ang="5400000" scaled="1"/>
          </a:gradFill>
          <a:ln w="9525">
            <a:noFill/>
            <a:miter lim="800000"/>
            <a:headEnd/>
            <a:tailEnd/>
          </a:ln>
        </p:spPr>
        <p:txBody>
          <a:bodyPr>
            <a:spAutoFit/>
          </a:bodyPr>
          <a:lstStyle/>
          <a:p>
            <a:r>
              <a:rPr lang="ru-RU" sz="2400" dirty="0" err="1">
                <a:solidFill>
                  <a:srgbClr val="FF99CC"/>
                </a:solidFill>
              </a:rPr>
              <a:t>Спинхалер</a:t>
            </a:r>
            <a:r>
              <a:rPr lang="ru-RU" sz="2400" dirty="0">
                <a:solidFill>
                  <a:srgbClr val="FF99CC"/>
                </a:solidFill>
              </a:rPr>
              <a:t>, </a:t>
            </a:r>
            <a:r>
              <a:rPr lang="ru-RU" sz="2400" dirty="0" err="1">
                <a:solidFill>
                  <a:srgbClr val="FF99CC"/>
                </a:solidFill>
              </a:rPr>
              <a:t>ротахалер</a:t>
            </a:r>
            <a:endParaRPr lang="ru-RU" sz="2400" dirty="0">
              <a:solidFill>
                <a:srgbClr val="FF99CC"/>
              </a:solidFill>
            </a:endParaRPr>
          </a:p>
        </p:txBody>
      </p:sp>
      <p:sp>
        <p:nvSpPr>
          <p:cNvPr id="44045" name="Прямоугольник 8"/>
          <p:cNvSpPr>
            <a:spLocks noChangeArrowheads="1"/>
          </p:cNvSpPr>
          <p:nvPr/>
        </p:nvSpPr>
        <p:spPr bwMode="auto">
          <a:xfrm>
            <a:off x="3924300" y="5876925"/>
            <a:ext cx="2303463" cy="457200"/>
          </a:xfrm>
          <a:prstGeom prst="rect">
            <a:avLst/>
          </a:prstGeom>
          <a:gradFill rotWithShape="1">
            <a:gsLst>
              <a:gs pos="0">
                <a:srgbClr val="242424"/>
              </a:gs>
              <a:gs pos="50000">
                <a:srgbClr val="4D4D4D"/>
              </a:gs>
              <a:gs pos="100000">
                <a:srgbClr val="242424"/>
              </a:gs>
            </a:gsLst>
            <a:lin ang="5400000" scaled="1"/>
          </a:gradFill>
          <a:ln w="9525">
            <a:noFill/>
            <a:miter lim="800000"/>
            <a:headEnd/>
            <a:tailEnd/>
          </a:ln>
        </p:spPr>
        <p:txBody>
          <a:bodyPr>
            <a:spAutoFit/>
          </a:bodyPr>
          <a:lstStyle/>
          <a:p>
            <a:r>
              <a:rPr lang="ru-RU" sz="2400">
                <a:solidFill>
                  <a:srgbClr val="FF99CC"/>
                </a:solidFill>
              </a:rPr>
              <a:t>Циклохалер</a:t>
            </a:r>
          </a:p>
        </p:txBody>
      </p:sp>
      <p:pic>
        <p:nvPicPr>
          <p:cNvPr id="44046" name="Picture 2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39750" y="2205038"/>
            <a:ext cx="1685925" cy="790575"/>
          </a:xfrm>
          <a:prstGeom prst="rect">
            <a:avLst/>
          </a:prstGeom>
          <a:noFill/>
          <a:ln w="38100" cmpd="dbl">
            <a:solidFill>
              <a:schemeClr val="tx1"/>
            </a:solidFill>
            <a:miter lim="800000"/>
            <a:headEnd/>
            <a:tailEnd/>
          </a:ln>
        </p:spPr>
      </p:pic>
      <p:pic>
        <p:nvPicPr>
          <p:cNvPr id="44047" name="Picture 23"/>
          <p:cNvPicPr>
            <a:picLocks noChangeAspect="1" noChangeArrowheads="1"/>
          </p:cNvPicPr>
          <p:nvPr/>
        </p:nvPicPr>
        <p:blipFill>
          <a:blip r:embed="rId9" cstate="screen">
            <a:extLst>
              <a:ext uri="{28A0092B-C50C-407E-A947-70E740481C1C}">
                <a14:useLocalDpi xmlns:a14="http://schemas.microsoft.com/office/drawing/2010/main"/>
              </a:ext>
            </a:extLst>
          </a:blip>
          <a:srcRect b="13461"/>
          <a:stretch>
            <a:fillRect/>
          </a:stretch>
        </p:blipFill>
        <p:spPr bwMode="auto">
          <a:xfrm>
            <a:off x="2484438" y="2133600"/>
            <a:ext cx="1655762" cy="1401763"/>
          </a:xfrm>
          <a:prstGeom prst="rect">
            <a:avLst/>
          </a:prstGeom>
          <a:noFill/>
          <a:ln w="38100" cmpd="dbl">
            <a:solidFill>
              <a:srgbClr val="FFFFFF"/>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3714776" cy="1428736"/>
          </a:xfrm>
        </p:spPr>
        <p:txBody>
          <a:bodyPr/>
          <a:lstStyle/>
          <a:p>
            <a:pPr>
              <a:defRPr/>
            </a:pPr>
            <a:r>
              <a:rPr lang="ru-RU" dirty="0" smtClean="0"/>
              <a:t>Порошковый  ингалятор </a:t>
            </a:r>
            <a:r>
              <a:rPr lang="ru-RU" dirty="0" err="1" smtClean="0"/>
              <a:t>Циклохалер</a:t>
            </a:r>
            <a:r>
              <a:rPr lang="ru-RU" dirty="0" smtClean="0"/>
              <a:t/>
            </a:r>
            <a:br>
              <a:rPr lang="ru-RU" dirty="0" smtClean="0"/>
            </a:br>
            <a:endParaRPr lang="ru-RU" dirty="0"/>
          </a:p>
        </p:txBody>
      </p:sp>
      <p:pic>
        <p:nvPicPr>
          <p:cNvPr id="45059" name="Picture 2"/>
          <p:cNvPicPr>
            <a:picLocks noGrp="1" noChangeAspect="1" noChangeArrowheads="1"/>
          </p:cNvPicPr>
          <p:nvPr>
            <p:ph sz="half" idx="1"/>
          </p:nvPr>
        </p:nvPicPr>
        <p:blipFill>
          <a:blip r:embed="rId2" cstate="print"/>
          <a:srcRect/>
          <a:stretch>
            <a:fillRect/>
          </a:stretch>
        </p:blipFill>
        <p:spPr>
          <a:xfrm>
            <a:off x="5796136" y="285750"/>
            <a:ext cx="2304256" cy="1775098"/>
          </a:xfrm>
          <a:noFill/>
        </p:spPr>
      </p:pic>
      <p:sp>
        <p:nvSpPr>
          <p:cNvPr id="6" name="Прямоугольник 5"/>
          <p:cNvSpPr/>
          <p:nvPr/>
        </p:nvSpPr>
        <p:spPr>
          <a:xfrm>
            <a:off x="0" y="1000125"/>
            <a:ext cx="9144000" cy="5016500"/>
          </a:xfrm>
          <a:prstGeom prst="rect">
            <a:avLst/>
          </a:prstGeom>
        </p:spPr>
        <p:txBody>
          <a:bodyPr>
            <a:spAutoFit/>
          </a:bodyPr>
          <a:lstStyle/>
          <a:p>
            <a:pPr>
              <a:defRPr/>
            </a:pPr>
            <a:r>
              <a:rPr lang="ru-RU" sz="1600" b="1" dirty="0"/>
              <a:t>Техника ингаляции</a:t>
            </a:r>
          </a:p>
          <a:p>
            <a:pPr marL="342900" indent="-342900">
              <a:buFontTx/>
              <a:buAutoNum type="arabicPeriod"/>
              <a:defRPr/>
            </a:pPr>
            <a:r>
              <a:rPr lang="ru-RU" sz="1600" dirty="0"/>
              <a:t>Снять защитный чехол с ингалятора</a:t>
            </a:r>
          </a:p>
          <a:p>
            <a:pPr>
              <a:defRPr/>
            </a:pPr>
            <a:r>
              <a:rPr lang="ru-RU" sz="1600" dirty="0"/>
              <a:t>2. Энергично встряхнуть ингалятор</a:t>
            </a:r>
          </a:p>
          <a:p>
            <a:pPr>
              <a:defRPr/>
            </a:pPr>
            <a:r>
              <a:rPr lang="ru-RU" sz="1600" dirty="0"/>
              <a:t> несколько раз.</a:t>
            </a:r>
          </a:p>
          <a:p>
            <a:pPr>
              <a:defRPr/>
            </a:pPr>
            <a:r>
              <a:rPr lang="ru-RU" sz="1600" dirty="0"/>
              <a:t>3. Выдвинуть дозатор из корпуса</a:t>
            </a:r>
          </a:p>
          <a:p>
            <a:pPr>
              <a:defRPr/>
            </a:pPr>
            <a:r>
              <a:rPr lang="ru-RU" sz="1600" dirty="0"/>
              <a:t> ингалятора до упора.</a:t>
            </a:r>
          </a:p>
          <a:p>
            <a:pPr>
              <a:defRPr/>
            </a:pPr>
            <a:r>
              <a:rPr lang="ru-RU" sz="1600" dirty="0"/>
              <a:t>4. Несколько раз постучать по </a:t>
            </a:r>
          </a:p>
          <a:p>
            <a:pPr>
              <a:defRPr/>
            </a:pPr>
            <a:r>
              <a:rPr lang="ru-RU" sz="1600" dirty="0"/>
              <a:t>ингалятору ладонью свободной руки.</a:t>
            </a:r>
          </a:p>
          <a:p>
            <a:pPr>
              <a:defRPr/>
            </a:pPr>
            <a:r>
              <a:rPr lang="ru-RU" sz="1600" dirty="0"/>
              <a:t>5. Вернуть дозатор в исходное</a:t>
            </a:r>
          </a:p>
          <a:p>
            <a:pPr>
              <a:defRPr/>
            </a:pPr>
            <a:r>
              <a:rPr lang="ru-RU" sz="1600" dirty="0"/>
              <a:t> положение.</a:t>
            </a:r>
          </a:p>
          <a:p>
            <a:pPr>
              <a:defRPr/>
            </a:pPr>
            <a:r>
              <a:rPr lang="ru-RU" sz="1600" dirty="0"/>
              <a:t>6. Сделать спокойный и полный выдох.</a:t>
            </a:r>
          </a:p>
          <a:p>
            <a:pPr>
              <a:defRPr/>
            </a:pPr>
            <a:r>
              <a:rPr lang="ru-RU" sz="1600" dirty="0"/>
              <a:t>7. Плотно обхватить мундштук ингалятора губами.</a:t>
            </a:r>
          </a:p>
          <a:p>
            <a:pPr>
              <a:defRPr/>
            </a:pPr>
            <a:r>
              <a:rPr lang="ru-RU" sz="1600" dirty="0"/>
              <a:t>8. Сильно и глубоко вдохнуть через ингалятор.</a:t>
            </a:r>
          </a:p>
          <a:p>
            <a:pPr>
              <a:defRPr/>
            </a:pPr>
            <a:r>
              <a:rPr lang="ru-RU" sz="1600" dirty="0"/>
              <a:t>9. Вынуть мундштук ингалятора изо рта.</a:t>
            </a:r>
          </a:p>
          <a:p>
            <a:pPr>
              <a:defRPr/>
            </a:pPr>
            <a:r>
              <a:rPr lang="ru-RU" sz="1600" dirty="0"/>
              <a:t>10. Задержать дыхание на 10 секунд.</a:t>
            </a:r>
          </a:p>
          <a:p>
            <a:pPr>
              <a:defRPr/>
            </a:pPr>
            <a:r>
              <a:rPr lang="ru-RU" sz="1600" dirty="0"/>
              <a:t>11. Медленно выдохнуть.</a:t>
            </a:r>
          </a:p>
          <a:p>
            <a:pPr>
              <a:defRPr/>
            </a:pPr>
            <a:r>
              <a:rPr lang="ru-RU" sz="1600" dirty="0"/>
              <a:t>12. Надеть защитный чехол на ингалятор. </a:t>
            </a:r>
          </a:p>
          <a:p>
            <a:pPr>
              <a:defRPr/>
            </a:pPr>
            <a:r>
              <a:rPr lang="ru-RU" sz="2400" dirty="0">
                <a:solidFill>
                  <a:srgbClr val="CC0000"/>
                </a:solidFill>
              </a:rPr>
              <a:t>Порошковый  ингалятор  </a:t>
            </a:r>
            <a:r>
              <a:rPr lang="ru-RU" sz="2400" dirty="0" err="1">
                <a:solidFill>
                  <a:srgbClr val="CC0000"/>
                </a:solidFill>
              </a:rPr>
              <a:t>Турбохалер</a:t>
            </a:r>
            <a:endParaRPr lang="ru-RU" sz="2400" dirty="0">
              <a:solidFill>
                <a:srgbClr val="CC0000"/>
              </a:solidFill>
            </a:endParaRPr>
          </a:p>
          <a:p>
            <a:pPr>
              <a:defRPr/>
            </a:pPr>
            <a:endParaRPr lang="ru-RU" sz="2400" dirty="0">
              <a:solidFill>
                <a:srgbClr val="CC0000"/>
              </a:solidFill>
            </a:endParaRPr>
          </a:p>
        </p:txBody>
      </p:sp>
      <p:pic>
        <p:nvPicPr>
          <p:cNvPr id="45061" name="Picture 4" descr="K:\DCIM\100NIKON\DSCN998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72200" y="3157528"/>
            <a:ext cx="1450999" cy="1802482"/>
          </a:xfrm>
          <a:prstGeom prst="rect">
            <a:avLst/>
          </a:prstGeom>
          <a:noFill/>
          <a:ln w="9525">
            <a:noFill/>
            <a:miter lim="800000"/>
            <a:headEnd/>
            <a:tailEnd/>
          </a:ln>
        </p:spPr>
      </p:pic>
      <p:pic>
        <p:nvPicPr>
          <p:cNvPr id="45064" name="Picture 4" descr="Турбухалер"/>
          <p:cNvPicPr>
            <a:picLocks noGrp="1" noChangeAspect="1" noChangeArrowheads="1"/>
          </p:cNvPicPr>
          <p:nvPr>
            <p:ph type="body" idx="1"/>
          </p:nvPr>
        </p:nvPicPr>
        <p:blipFill>
          <a:blip r:embed="rId4" cstate="print"/>
          <a:srcRect/>
          <a:stretch>
            <a:fillRect/>
          </a:stretch>
        </p:blipFill>
        <p:spPr>
          <a:xfrm>
            <a:off x="827584" y="5611091"/>
            <a:ext cx="2135187" cy="1219200"/>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88640"/>
            <a:ext cx="7920880" cy="4247317"/>
          </a:xfrm>
          <a:prstGeom prst="rect">
            <a:avLst/>
          </a:prstGeom>
        </p:spPr>
        <p:txBody>
          <a:bodyPr wrap="square">
            <a:spAutoFit/>
          </a:bodyPr>
          <a:lstStyle/>
          <a:p>
            <a:r>
              <a:rPr lang="ru-RU" dirty="0" smtClean="0"/>
              <a:t>Достоинствами ПИ являются их портативность, компактность, удобство и простота использования. </a:t>
            </a:r>
          </a:p>
          <a:p>
            <a:r>
              <a:rPr lang="ru-RU" dirty="0" smtClean="0"/>
              <a:t>Одним из лучших ПИ, который позволяет до минимума сократить число возможных ошибок при ингаляции, является </a:t>
            </a:r>
            <a:r>
              <a:rPr lang="ru-RU" dirty="0" err="1" smtClean="0"/>
              <a:t>Изихейлер</a:t>
            </a:r>
            <a:r>
              <a:rPr lang="ru-RU" dirty="0" smtClean="0"/>
              <a:t>,  выпускаемый компанией  Орион  </a:t>
            </a:r>
            <a:r>
              <a:rPr lang="ru-RU" dirty="0" err="1" smtClean="0"/>
              <a:t>Фарма</a:t>
            </a:r>
            <a:r>
              <a:rPr lang="ru-RU" dirty="0" smtClean="0"/>
              <a:t> (Финляндия).  </a:t>
            </a:r>
          </a:p>
          <a:p>
            <a:r>
              <a:rPr lang="ru-RU" dirty="0" smtClean="0"/>
              <a:t>С этой уникальной формой доставки в России выпускается </a:t>
            </a:r>
            <a:r>
              <a:rPr lang="ru-RU" dirty="0" err="1" smtClean="0"/>
              <a:t>Будесонид</a:t>
            </a:r>
            <a:r>
              <a:rPr lang="ru-RU" dirty="0" smtClean="0"/>
              <a:t> </a:t>
            </a:r>
            <a:r>
              <a:rPr lang="ru-RU" dirty="0" err="1" smtClean="0"/>
              <a:t>Изихейлер</a:t>
            </a:r>
            <a:r>
              <a:rPr lang="ru-RU" dirty="0" smtClean="0"/>
              <a:t> (200 доз по 200 мкг), необходимый для уменьшения воспаления в бронхах, а также </a:t>
            </a:r>
            <a:r>
              <a:rPr lang="ru-RU" dirty="0" err="1" smtClean="0"/>
              <a:t>Формотерол</a:t>
            </a:r>
            <a:r>
              <a:rPr lang="ru-RU" dirty="0" smtClean="0"/>
              <a:t> </a:t>
            </a:r>
            <a:r>
              <a:rPr lang="ru-RU" dirty="0" err="1" smtClean="0"/>
              <a:t>Изихейлер</a:t>
            </a:r>
            <a:r>
              <a:rPr lang="ru-RU" dirty="0" smtClean="0"/>
              <a:t> (120 доз по  12 мкг), служащий для расширения  просвета бронхов.  </a:t>
            </a:r>
          </a:p>
          <a:p>
            <a:r>
              <a:rPr lang="ru-RU" dirty="0" err="1" smtClean="0"/>
              <a:t>Изихейлер</a:t>
            </a:r>
            <a:r>
              <a:rPr lang="ru-RU" dirty="0" smtClean="0"/>
              <a:t>  оснащен  счетчиком доз,  который  переключается  через  каждые пять доз и позволяет легко контролировать количество оставшихся доз препарата. </a:t>
            </a:r>
          </a:p>
          <a:p>
            <a:r>
              <a:rPr lang="ru-RU" dirty="0" smtClean="0"/>
              <a:t>Даже при сниженном объеме вдоха, </a:t>
            </a:r>
            <a:r>
              <a:rPr lang="ru-RU" dirty="0" err="1" smtClean="0"/>
              <a:t>Изихейлер</a:t>
            </a:r>
            <a:r>
              <a:rPr lang="ru-RU" dirty="0" smtClean="0"/>
              <a:t> обеспечивает попадание в дыхательные пути почти всей отмеренной дозы  препарата независимо от тяжести течения бронхиальной астмы или ХОБЛ.  </a:t>
            </a:r>
            <a:endParaRPr lang="ru-RU" dirty="0"/>
          </a:p>
        </p:txBody>
      </p:sp>
      <p:pic>
        <p:nvPicPr>
          <p:cNvPr id="5"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48264" y="4365104"/>
            <a:ext cx="1296144" cy="165618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612845"/>
            <a:ext cx="7632848" cy="3970318"/>
          </a:xfrm>
          <a:prstGeom prst="rect">
            <a:avLst/>
          </a:prstGeom>
        </p:spPr>
        <p:txBody>
          <a:bodyPr wrap="square">
            <a:spAutoFit/>
          </a:bodyPr>
          <a:lstStyle/>
          <a:p>
            <a:r>
              <a:rPr lang="ru-RU" dirty="0" smtClean="0"/>
              <a:t>Применение </a:t>
            </a:r>
            <a:r>
              <a:rPr lang="ru-RU" dirty="0" err="1" smtClean="0"/>
              <a:t>Изихейлера</a:t>
            </a:r>
            <a:r>
              <a:rPr lang="ru-RU" dirty="0" smtClean="0"/>
              <a:t> показано взрослым и детям с 6 лет. </a:t>
            </a:r>
          </a:p>
          <a:p>
            <a:r>
              <a:rPr lang="ru-RU" dirty="0" smtClean="0"/>
              <a:t>Внешне </a:t>
            </a:r>
            <a:r>
              <a:rPr lang="ru-RU" dirty="0" err="1" smtClean="0"/>
              <a:t>Изихейлер</a:t>
            </a:r>
            <a:r>
              <a:rPr lang="ru-RU" dirty="0" smtClean="0"/>
              <a:t> почти не отличается от ДАИ. Но за привычным обликом кроются удобства, недоступные даже для ДАИ, оснащенных </a:t>
            </a:r>
            <a:r>
              <a:rPr lang="ru-RU" dirty="0" err="1" smtClean="0"/>
              <a:t>спейсером</a:t>
            </a:r>
            <a:r>
              <a:rPr lang="ru-RU" dirty="0" smtClean="0"/>
              <a:t>. </a:t>
            </a:r>
            <a:r>
              <a:rPr lang="ru-RU" dirty="0" err="1" smtClean="0"/>
              <a:t>Изихейлер</a:t>
            </a:r>
            <a:r>
              <a:rPr lang="ru-RU" dirty="0" smtClean="0"/>
              <a:t> точнее, чем ДАИ, доставляет лекарство в дыхательные пути и распределяет его там. </a:t>
            </a:r>
            <a:r>
              <a:rPr lang="ru-RU" b="1" dirty="0" smtClean="0"/>
              <a:t>Обучение пациентов технике  ингаляции  с  помощью  </a:t>
            </a:r>
            <a:r>
              <a:rPr lang="ru-RU" b="1" dirty="0" err="1" smtClean="0"/>
              <a:t>Изихейлера</a:t>
            </a:r>
            <a:r>
              <a:rPr lang="ru-RU" b="1" dirty="0" smtClean="0"/>
              <a:t>  состоит  из  правильного  воспроизведения  ими  всего трех простых действий:  необходимо встряхнуть в вертикальном направлении, нажать на ингалятор и вдохнуть.</a:t>
            </a:r>
            <a:r>
              <a:rPr lang="ru-RU" dirty="0" smtClean="0"/>
              <a:t> Простота использования </a:t>
            </a:r>
            <a:r>
              <a:rPr lang="ru-RU" dirty="0" err="1" smtClean="0"/>
              <a:t>Изихейлера</a:t>
            </a:r>
            <a:r>
              <a:rPr lang="ru-RU" dirty="0" smtClean="0"/>
              <a:t> делает минимальной возможность ошибки при его использовании,  а  также  служит  причиной  того  предпочтения,  которое  оказывают  </a:t>
            </a:r>
            <a:r>
              <a:rPr lang="ru-RU" dirty="0" err="1" smtClean="0"/>
              <a:t>Изихейлеру</a:t>
            </a:r>
            <a:r>
              <a:rPr lang="ru-RU" dirty="0" smtClean="0"/>
              <a:t>  пациенты. </a:t>
            </a:r>
          </a:p>
          <a:p>
            <a:r>
              <a:rPr lang="ru-RU" dirty="0" smtClean="0"/>
              <a:t>А  ведь  учет  предпочтений  пациента  при  выборе  ингалятора  значительно  повышает  приверженность терапии и в конечном счете эффективность фармакотерапии хронических легочных заболеваний</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4499992" y="4941168"/>
            <a:ext cx="1584176" cy="158417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259632" y="2492896"/>
            <a:ext cx="2543175" cy="142875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4067944" y="2636912"/>
            <a:ext cx="2105025" cy="628650"/>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6553200" y="2852936"/>
            <a:ext cx="2590800" cy="1466850"/>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4139952" y="4293096"/>
            <a:ext cx="2714625" cy="1895475"/>
          </a:xfrm>
          <a:prstGeom prst="rect">
            <a:avLst/>
          </a:prstGeom>
          <a:noFill/>
          <a:ln w="9525">
            <a:noFill/>
            <a:miter lim="800000"/>
            <a:headEnd/>
            <a:tailEnd/>
          </a:ln>
        </p:spPr>
      </p:pic>
      <p:pic>
        <p:nvPicPr>
          <p:cNvPr id="6" name="Picture 2"/>
          <p:cNvPicPr>
            <a:picLocks noChangeAspect="1" noChangeArrowheads="1"/>
          </p:cNvPicPr>
          <p:nvPr/>
        </p:nvPicPr>
        <p:blipFill>
          <a:blip r:embed="rId6" cstate="print"/>
          <a:srcRect/>
          <a:stretch>
            <a:fillRect/>
          </a:stretch>
        </p:blipFill>
        <p:spPr bwMode="auto">
          <a:xfrm>
            <a:off x="1259632" y="260648"/>
            <a:ext cx="2088232" cy="1514475"/>
          </a:xfrm>
          <a:prstGeom prst="rect">
            <a:avLst/>
          </a:prstGeom>
          <a:noFill/>
          <a:ln w="9525">
            <a:noFill/>
            <a:miter lim="800000"/>
            <a:headEnd/>
            <a:tailEnd/>
          </a:ln>
        </p:spPr>
      </p:pic>
      <p:pic>
        <p:nvPicPr>
          <p:cNvPr id="7" name="Picture 3"/>
          <p:cNvPicPr>
            <a:picLocks noChangeAspect="1" noChangeArrowheads="1"/>
          </p:cNvPicPr>
          <p:nvPr/>
        </p:nvPicPr>
        <p:blipFill>
          <a:blip r:embed="rId7" cstate="print"/>
          <a:srcRect/>
          <a:stretch>
            <a:fillRect/>
          </a:stretch>
        </p:blipFill>
        <p:spPr bwMode="auto">
          <a:xfrm>
            <a:off x="3419872" y="332656"/>
            <a:ext cx="2088232" cy="1552575"/>
          </a:xfrm>
          <a:prstGeom prst="rect">
            <a:avLst/>
          </a:prstGeom>
          <a:noFill/>
          <a:ln w="9525">
            <a:noFill/>
            <a:miter lim="800000"/>
            <a:headEnd/>
            <a:tailEnd/>
          </a:ln>
        </p:spPr>
      </p:pic>
      <p:pic>
        <p:nvPicPr>
          <p:cNvPr id="8" name="Picture 4"/>
          <p:cNvPicPr>
            <a:picLocks noChangeAspect="1" noChangeArrowheads="1"/>
          </p:cNvPicPr>
          <p:nvPr/>
        </p:nvPicPr>
        <p:blipFill>
          <a:blip r:embed="rId8" cstate="print"/>
          <a:srcRect/>
          <a:stretch>
            <a:fillRect/>
          </a:stretch>
        </p:blipFill>
        <p:spPr bwMode="auto">
          <a:xfrm>
            <a:off x="5868144" y="332656"/>
            <a:ext cx="2581275" cy="23717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3608" y="332657"/>
            <a:ext cx="7560840" cy="2585323"/>
          </a:xfrm>
          <a:prstGeom prst="rect">
            <a:avLst/>
          </a:prstGeom>
        </p:spPr>
        <p:txBody>
          <a:bodyPr wrap="square">
            <a:spAutoFit/>
          </a:bodyPr>
          <a:lstStyle/>
          <a:p>
            <a:r>
              <a:rPr lang="ru-RU" dirty="0" smtClean="0"/>
              <a:t>Международное наименование:</a:t>
            </a:r>
          </a:p>
          <a:p>
            <a:r>
              <a:rPr lang="ru-RU" dirty="0" err="1" smtClean="0"/>
              <a:t>Будесонид</a:t>
            </a:r>
            <a:r>
              <a:rPr lang="ru-RU" dirty="0" smtClean="0"/>
              <a:t> (</a:t>
            </a:r>
            <a:r>
              <a:rPr lang="ru-RU" dirty="0" err="1" smtClean="0"/>
              <a:t>Budesonide</a:t>
            </a:r>
            <a:r>
              <a:rPr lang="ru-RU" dirty="0" smtClean="0"/>
              <a:t>)</a:t>
            </a:r>
          </a:p>
          <a:p>
            <a:r>
              <a:rPr lang="ru-RU" dirty="0" smtClean="0"/>
              <a:t>Групповая принадлежность:</a:t>
            </a:r>
          </a:p>
          <a:p>
            <a:r>
              <a:rPr lang="ru-RU" dirty="0" err="1" smtClean="0"/>
              <a:t>Глюкокортикостероид</a:t>
            </a:r>
            <a:r>
              <a:rPr lang="ru-RU" dirty="0" smtClean="0"/>
              <a:t> для местного применения</a:t>
            </a:r>
          </a:p>
          <a:p>
            <a:r>
              <a:rPr lang="ru-RU" dirty="0" smtClean="0"/>
              <a:t>Описание действующего вещества (МНН):</a:t>
            </a:r>
            <a:r>
              <a:rPr lang="ru-RU" dirty="0" err="1" smtClean="0"/>
              <a:t>Будесонид</a:t>
            </a:r>
            <a:endParaRPr lang="ru-RU" dirty="0" smtClean="0"/>
          </a:p>
          <a:p>
            <a:r>
              <a:rPr lang="ru-RU" dirty="0" smtClean="0"/>
              <a:t>Описание для торгового </a:t>
            </a:r>
            <a:r>
              <a:rPr lang="ru-RU" dirty="0" err="1" smtClean="0"/>
              <a:t>наименования:Будесонид</a:t>
            </a:r>
            <a:r>
              <a:rPr lang="ru-RU" dirty="0" smtClean="0"/>
              <a:t> </a:t>
            </a:r>
            <a:r>
              <a:rPr lang="ru-RU" dirty="0" err="1" smtClean="0"/>
              <a:t>Изихейлер</a:t>
            </a:r>
            <a:endParaRPr lang="ru-RU" dirty="0" smtClean="0"/>
          </a:p>
          <a:p>
            <a:r>
              <a:rPr lang="ru-RU" dirty="0" smtClean="0"/>
              <a:t>Лекарственная </a:t>
            </a:r>
            <a:r>
              <a:rPr lang="ru-RU" dirty="0" err="1" smtClean="0"/>
              <a:t>форма:порошок</a:t>
            </a:r>
            <a:r>
              <a:rPr lang="ru-RU" dirty="0" smtClean="0"/>
              <a:t> для ингаляций дозированный, аэрозоль для ингаляций дозированный, суспензия для ингаляций дозированная, капсулы с порошком для ингаляций, раствор для ингаляций</a:t>
            </a:r>
            <a:endParaRPr lang="ru-RU" dirty="0"/>
          </a:p>
        </p:txBody>
      </p:sp>
      <p:pic>
        <p:nvPicPr>
          <p:cNvPr id="5" name="Picture 2"/>
          <p:cNvPicPr>
            <a:picLocks noChangeAspect="1" noChangeArrowheads="1"/>
          </p:cNvPicPr>
          <p:nvPr/>
        </p:nvPicPr>
        <p:blipFill>
          <a:blip r:embed="rId2" cstate="print"/>
          <a:srcRect/>
          <a:stretch>
            <a:fillRect/>
          </a:stretch>
        </p:blipFill>
        <p:spPr bwMode="auto">
          <a:xfrm>
            <a:off x="3851920" y="3645024"/>
            <a:ext cx="1584176" cy="1584176"/>
          </a:xfrm>
          <a:prstGeom prst="rect">
            <a:avLst/>
          </a:prstGeom>
          <a:solidFill>
            <a:schemeClr val="bg1"/>
          </a:solid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188638"/>
            <a:ext cx="7704856" cy="6740307"/>
          </a:xfrm>
          <a:prstGeom prst="rect">
            <a:avLst/>
          </a:prstGeom>
        </p:spPr>
        <p:txBody>
          <a:bodyPr wrap="square">
            <a:spAutoFit/>
          </a:bodyPr>
          <a:lstStyle/>
          <a:p>
            <a:pPr algn="ctr"/>
            <a:r>
              <a:rPr lang="ru-RU" sz="1600" dirty="0" smtClean="0"/>
              <a:t>Руководство по эксплуатации и уходу </a:t>
            </a:r>
          </a:p>
          <a:p>
            <a:pPr algn="just"/>
            <a:r>
              <a:rPr lang="ru-RU" sz="1600" dirty="0" smtClean="0"/>
              <a:t>Тщательно изучить инструкцию по применению, прилагаемую к каждому ингалятору. Ингалятор </a:t>
            </a:r>
            <a:r>
              <a:rPr lang="ru-RU" sz="1600" dirty="0" err="1" smtClean="0"/>
              <a:t>Изихейлер</a:t>
            </a:r>
            <a:r>
              <a:rPr lang="ru-RU" sz="1600" dirty="0" smtClean="0"/>
              <a:t> управляется потоком вдыхаемого воздуха. Это означает, что когда пациент вдыхает воздух через мундштук, лекарственное вещество поступает в дыхательные пути вместе с вдыхаемым воздухом.</a:t>
            </a:r>
          </a:p>
          <a:p>
            <a:pPr algn="just"/>
            <a:r>
              <a:rPr lang="ru-RU" sz="1600" dirty="0" smtClean="0"/>
              <a:t>После вскрытия ламинированной упаковки рекомендуется хранить устройство в защитном чехле, чтобы предотвратить повреждение </a:t>
            </a:r>
            <a:r>
              <a:rPr lang="ru-RU" sz="1600" dirty="0" err="1" smtClean="0"/>
              <a:t>Изихейлера</a:t>
            </a:r>
            <a:r>
              <a:rPr lang="ru-RU" sz="1600" dirty="0" smtClean="0"/>
              <a:t> в процессе использования и повысить его устойчивость к внешним воздействиям. Встряхивать устройство и проводить пробное распыление порошка перед каждой ингаляцией. В положении сидя или стоя вдыхать через мундштук достаточно активно и глубоко, чтобы обеспечить поступление в бронхи оптимальной дозы вещества.</a:t>
            </a:r>
          </a:p>
          <a:p>
            <a:pPr algn="just"/>
            <a:r>
              <a:rPr lang="ru-RU" sz="1600" dirty="0" smtClean="0"/>
              <a:t>Не выдыхать через мундштук, поскольку это приведет к снижению поступающей в организм дозы. Если это все же произошло, следует рекомендовать пациенту постучать мундштуком по крышке стола или по ладони, чтобы выпустить из него порошок, и после этого повторить процедуру дозирования порошка.</a:t>
            </a:r>
          </a:p>
          <a:p>
            <a:pPr algn="just"/>
            <a:r>
              <a:rPr lang="ru-RU" sz="1600" dirty="0" smtClean="0"/>
              <a:t>Не проводить пробное распыление порошка более одного раза, не вдыхая при этом порошок. Если это все же произошло, следует рекомендовать пациенту постучать мундштуком по крышке стола или по ладони, чтобы выпустить из него порошок, и после этого повторить процедуру дозирования порошка.</a:t>
            </a:r>
          </a:p>
          <a:p>
            <a:pPr algn="just"/>
            <a:r>
              <a:rPr lang="ru-RU" sz="1600" dirty="0" smtClean="0"/>
              <a:t>Всегда закрывать защитную крышку после использования ингалятора, чтобы предотвратить случайное распыление порошка из устройства (которое может привести либо к передозировке, либо к ингаляции недостаточного количества препарата при последующем использовании ингалятора).</a:t>
            </a:r>
          </a:p>
          <a:p>
            <a:pPr algn="just"/>
            <a:r>
              <a:rPr lang="ru-RU" sz="1600" dirty="0" smtClean="0"/>
              <a:t>Промывать рот водой или чистить зубы после ингаляции, чтобы свести к минимуму риск развития кандидоза полости рта и глотки, а также охриплости голоса.</a:t>
            </a:r>
          </a:p>
          <a:p>
            <a:pPr algn="just"/>
            <a:r>
              <a:rPr lang="ru-RU" sz="1600" dirty="0" smtClean="0"/>
              <a:t> </a:t>
            </a:r>
            <a:endParaRPr lang="ru-RU"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87624" y="404664"/>
            <a:ext cx="7704856" cy="6186309"/>
          </a:xfrm>
          <a:prstGeom prst="rect">
            <a:avLst/>
          </a:prstGeom>
        </p:spPr>
        <p:txBody>
          <a:bodyPr wrap="square">
            <a:spAutoFit/>
          </a:bodyPr>
          <a:lstStyle/>
          <a:p>
            <a:pPr algn="just"/>
            <a:r>
              <a:rPr lang="ru-RU" dirty="0" smtClean="0"/>
              <a:t>Фармакологическое действие: ГКС для местного применения, оказывает противовоспалительное, противоаллергическое и иммунодепрессивное действие. Повышает продукцию </a:t>
            </a:r>
            <a:r>
              <a:rPr lang="ru-RU" dirty="0" err="1" smtClean="0"/>
              <a:t>липокортина</a:t>
            </a:r>
            <a:r>
              <a:rPr lang="ru-RU" dirty="0" smtClean="0"/>
              <a:t>, являющегося ингибитором </a:t>
            </a:r>
            <a:r>
              <a:rPr lang="ru-RU" dirty="0" err="1" smtClean="0"/>
              <a:t>фосфолипазы</a:t>
            </a:r>
            <a:r>
              <a:rPr lang="ru-RU" dirty="0" smtClean="0"/>
              <a:t> А2, тормозит высвобождение </a:t>
            </a:r>
            <a:r>
              <a:rPr lang="ru-RU" dirty="0" err="1" smtClean="0"/>
              <a:t>арахидоновой</a:t>
            </a:r>
            <a:r>
              <a:rPr lang="ru-RU" dirty="0" smtClean="0"/>
              <a:t> кислоты, угнетает синтез продуктов метаболизма </a:t>
            </a:r>
            <a:r>
              <a:rPr lang="ru-RU" dirty="0" err="1" smtClean="0"/>
              <a:t>арахидоновой</a:t>
            </a:r>
            <a:r>
              <a:rPr lang="ru-RU" dirty="0" smtClean="0"/>
              <a:t> кислоты - циклических </a:t>
            </a:r>
            <a:r>
              <a:rPr lang="ru-RU" dirty="0" err="1" smtClean="0"/>
              <a:t>эндоперекисей</a:t>
            </a:r>
            <a:r>
              <a:rPr lang="ru-RU" dirty="0" smtClean="0"/>
              <a:t> и </a:t>
            </a:r>
            <a:r>
              <a:rPr lang="ru-RU" dirty="0" err="1" smtClean="0"/>
              <a:t>Pg</a:t>
            </a:r>
            <a:r>
              <a:rPr lang="ru-RU" dirty="0" smtClean="0"/>
              <a:t>. Предупреждает краевое скопление нейтрофилов, уменьшает воспалительную экссудацию и продукцию </a:t>
            </a:r>
            <a:r>
              <a:rPr lang="ru-RU" dirty="0" err="1" smtClean="0"/>
              <a:t>цитокинов</a:t>
            </a:r>
            <a:r>
              <a:rPr lang="ru-RU" dirty="0" smtClean="0"/>
              <a:t>, тормозит миграцию макрофагов, снижает выраженность процессов инфильтрации и грануляции, образование субстанции хемотаксиса (что объясняет эффективность при "поздних" реакциях аллергии); тормозит высвобождение из тучных клеток медиаторов воспаления ("немедленная" аллергическая реакция). Увеличивает количество "активных" </a:t>
            </a:r>
            <a:r>
              <a:rPr lang="ru-RU" dirty="0" err="1" smtClean="0"/>
              <a:t>бета-адренорецепторов</a:t>
            </a:r>
            <a:r>
              <a:rPr lang="ru-RU" dirty="0" smtClean="0"/>
              <a:t>, восстанавливает реакцию больного на </a:t>
            </a:r>
            <a:r>
              <a:rPr lang="ru-RU" dirty="0" err="1" smtClean="0"/>
              <a:t>бронходилататоры</a:t>
            </a:r>
            <a:r>
              <a:rPr lang="ru-RU" dirty="0" smtClean="0"/>
              <a:t>, позволяя уменьшить частоту их применения, уменьшает отек слизистой оболочки бронхов, продукцию слизи, образование мокроты и уменьшает </a:t>
            </a:r>
            <a:r>
              <a:rPr lang="ru-RU" dirty="0" err="1" smtClean="0"/>
              <a:t>гиперреактивность</a:t>
            </a:r>
            <a:r>
              <a:rPr lang="ru-RU" dirty="0" smtClean="0"/>
              <a:t> дыхательных путей. Повышает </a:t>
            </a:r>
            <a:r>
              <a:rPr lang="ru-RU" dirty="0" err="1" smtClean="0"/>
              <a:t>мукоцилиарный</a:t>
            </a:r>
            <a:r>
              <a:rPr lang="ru-RU" dirty="0" smtClean="0"/>
              <a:t> транспорт. Обладает </a:t>
            </a:r>
            <a:r>
              <a:rPr lang="ru-RU" dirty="0" err="1" smtClean="0"/>
              <a:t>фунгицидным</a:t>
            </a:r>
            <a:r>
              <a:rPr lang="ru-RU" dirty="0" smtClean="0"/>
              <a:t> действием. Хорошо переносится при длительном лечении, не обладает МКС активностью, практически не оказывает резорбтивного действия. Терапевтический эффект развивается в среднем через 5-7 </a:t>
            </a:r>
            <a:r>
              <a:rPr lang="ru-RU" dirty="0" err="1" smtClean="0"/>
              <a:t>сут</a:t>
            </a:r>
            <a:r>
              <a:rPr lang="ru-RU" dirty="0" smtClean="0"/>
              <a:t>. </a:t>
            </a:r>
            <a:r>
              <a:rPr lang="ru-RU" b="1" dirty="0" smtClean="0"/>
              <a:t>Ингаляция </a:t>
            </a:r>
            <a:r>
              <a:rPr lang="ru-RU" b="1" dirty="0" err="1" smtClean="0"/>
              <a:t>будесонида</a:t>
            </a:r>
            <a:r>
              <a:rPr lang="ru-RU" b="1" dirty="0" smtClean="0"/>
              <a:t> способна предотвратить приступ бронхиальной астмы, но не уменьшает острый </a:t>
            </a:r>
            <a:r>
              <a:rPr lang="ru-RU" b="1" dirty="0" err="1" smtClean="0"/>
              <a:t>бронхоспазм</a:t>
            </a:r>
            <a:r>
              <a:rPr lang="ru-RU" b="1" dirty="0" smtClean="0"/>
              <a:t>.</a:t>
            </a:r>
            <a:endParaRPr lang="ru-RU"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404664"/>
            <a:ext cx="7704856" cy="6186309"/>
          </a:xfrm>
          <a:prstGeom prst="rect">
            <a:avLst/>
          </a:prstGeom>
        </p:spPr>
        <p:txBody>
          <a:bodyPr wrap="square">
            <a:spAutoFit/>
          </a:bodyPr>
          <a:lstStyle/>
          <a:p>
            <a:pPr algn="just"/>
            <a:r>
              <a:rPr lang="ru-RU" dirty="0" smtClean="0"/>
              <a:t>Показания: Бронхиальная астма (в качестве базисной терапии; при недостаточной эффективности бета2-адреностимуляторов, </a:t>
            </a:r>
            <a:r>
              <a:rPr lang="ru-RU" dirty="0" err="1" smtClean="0"/>
              <a:t>кромоглициевой</a:t>
            </a:r>
            <a:r>
              <a:rPr lang="ru-RU" dirty="0" smtClean="0"/>
              <a:t> кислоты и </a:t>
            </a:r>
            <a:r>
              <a:rPr lang="ru-RU" dirty="0" err="1" smtClean="0"/>
              <a:t>кетотифена</a:t>
            </a:r>
            <a:r>
              <a:rPr lang="ru-RU" dirty="0" smtClean="0"/>
              <a:t>; для снижения дозы </a:t>
            </a:r>
            <a:r>
              <a:rPr lang="ru-RU" dirty="0" err="1" smtClean="0"/>
              <a:t>пероральных</a:t>
            </a:r>
            <a:r>
              <a:rPr lang="ru-RU" dirty="0" smtClean="0"/>
              <a:t> ГКС), ХОБЛ.</a:t>
            </a:r>
          </a:p>
          <a:p>
            <a:pPr algn="just"/>
            <a:r>
              <a:rPr lang="ru-RU" dirty="0" smtClean="0"/>
              <a:t>Противопоказания: Гиперчувствительность; детский возраст до 3 </a:t>
            </a:r>
            <a:r>
              <a:rPr lang="ru-RU" dirty="0" err="1" smtClean="0"/>
              <a:t>мес</a:t>
            </a:r>
            <a:r>
              <a:rPr lang="ru-RU" dirty="0" smtClean="0"/>
              <a:t> (суспензия), до 6 лет (порошок), до 16 лет (раствор для ингаляций).</a:t>
            </a:r>
          </a:p>
          <a:p>
            <a:pPr algn="just"/>
            <a:endParaRPr lang="ru-RU" dirty="0" smtClean="0"/>
          </a:p>
          <a:p>
            <a:pPr algn="just"/>
            <a:r>
              <a:rPr lang="ru-RU" b="1" dirty="0" smtClean="0"/>
              <a:t>Побочные действия: Кашель, сухость слизистой оболочки полости рта, </a:t>
            </a:r>
            <a:r>
              <a:rPr lang="ru-RU" b="1" dirty="0" err="1" smtClean="0"/>
              <a:t>дисфония</a:t>
            </a:r>
            <a:r>
              <a:rPr lang="ru-RU" b="1" dirty="0" smtClean="0"/>
              <a:t>, раздражение слизистой оболочки глотки, </a:t>
            </a:r>
            <a:r>
              <a:rPr lang="ru-RU" b="1" dirty="0" err="1" smtClean="0"/>
              <a:t>кандидозный</a:t>
            </a:r>
            <a:r>
              <a:rPr lang="ru-RU" b="1" dirty="0" smtClean="0"/>
              <a:t> стоматит, сухость слизистой оболочки глотки, головная боль, тошнота (суспензия и аэрозоль для ингаляций), рвота (капсулы с порошком для ингаляций), образование кровоподтеков или утончение кожи, неприятные вкусовые ощущения (аэрозоль для ингаляций), </a:t>
            </a:r>
            <a:r>
              <a:rPr lang="ru-RU" b="1" dirty="0" err="1" smtClean="0"/>
              <a:t>бронхоспазм</a:t>
            </a:r>
            <a:r>
              <a:rPr lang="ru-RU" b="1" dirty="0" smtClean="0"/>
              <a:t>, кандидоз ротоглотки, изменения психики (нервозность, двигательное беспокойство, депрессия или изменение поведения), аллергические реакции (кожная сыпь, контактный дерматит, крапивница). </a:t>
            </a:r>
            <a:r>
              <a:rPr lang="ru-RU" b="1" dirty="0" err="1" smtClean="0"/>
              <a:t>Спрей</a:t>
            </a:r>
            <a:r>
              <a:rPr lang="ru-RU" b="1" dirty="0" smtClean="0"/>
              <a:t> назальный: раздражение слизистой оболочки полости носа и глотки, носовое кровотечение, кашель, сухость слизистой оболочки полости носа, чиханье, утомляемость, головокружение, аллергические реакции (дерматит, крапивница, кожная сыпь, ангионевротический отек), перфорация носовой перегородки, аносмия, тахикардия, замедление роста у детей.</a:t>
            </a:r>
            <a:endParaRPr lang="ru-RU"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16631"/>
            <a:ext cx="7776864" cy="5909310"/>
          </a:xfrm>
          <a:prstGeom prst="rect">
            <a:avLst/>
          </a:prstGeom>
        </p:spPr>
        <p:txBody>
          <a:bodyPr wrap="square">
            <a:spAutoFit/>
          </a:bodyPr>
          <a:lstStyle/>
          <a:p>
            <a:pPr algn="just"/>
            <a:r>
              <a:rPr lang="ru-RU" dirty="0" smtClean="0"/>
              <a:t>Способ применения и дозы:</a:t>
            </a:r>
          </a:p>
          <a:p>
            <a:pPr algn="just"/>
            <a:r>
              <a:rPr lang="ru-RU" b="1" dirty="0" err="1" smtClean="0"/>
              <a:t>Ингаляционно</a:t>
            </a:r>
            <a:r>
              <a:rPr lang="ru-RU" b="1" dirty="0" smtClean="0"/>
              <a:t>, при помощи специального ингалятора (</a:t>
            </a:r>
            <a:r>
              <a:rPr lang="ru-RU" b="1" dirty="0" err="1" smtClean="0"/>
              <a:t>турбухалера</a:t>
            </a:r>
            <a:r>
              <a:rPr lang="ru-RU" b="1" dirty="0" smtClean="0"/>
              <a:t>, </a:t>
            </a:r>
            <a:r>
              <a:rPr lang="ru-RU" b="1" dirty="0" err="1" smtClean="0"/>
              <a:t>циклохалера</a:t>
            </a:r>
            <a:r>
              <a:rPr lang="ru-RU" b="1" dirty="0" smtClean="0"/>
              <a:t> и др.). </a:t>
            </a:r>
            <a:r>
              <a:rPr lang="ru-RU" dirty="0" smtClean="0"/>
              <a:t>Каждая капсула ингалятора содержит 200 доз, одна порция порошка, отделяемая из капсулы дозатором ингалятора, содержит 200 мкг </a:t>
            </a:r>
            <a:r>
              <a:rPr lang="ru-RU" dirty="0" err="1" smtClean="0"/>
              <a:t>будесонида</a:t>
            </a:r>
            <a:r>
              <a:rPr lang="ru-RU" dirty="0" smtClean="0"/>
              <a:t>. </a:t>
            </a:r>
            <a:r>
              <a:rPr lang="ru-RU" dirty="0" err="1" smtClean="0"/>
              <a:t>Ингалируется</a:t>
            </a:r>
            <a:r>
              <a:rPr lang="ru-RU" dirty="0" smtClean="0"/>
              <a:t> 200-800 мкг/</a:t>
            </a:r>
            <a:r>
              <a:rPr lang="ru-RU" dirty="0" err="1" smtClean="0"/>
              <a:t>сут</a:t>
            </a:r>
            <a:r>
              <a:rPr lang="ru-RU" dirty="0" smtClean="0"/>
              <a:t> за 2-4 вдоха. Порошок для ингаляций. Если предшествующее лечение бронхиальной астмы осуществлялось только бета2-адреностимуляторами или ингаляционными ГКС - по 200-400 мкг (1-2 ингаляции) 2 раза в сутки; если применялись системные ГКС - по 400-800 мкг (2-4 ингаляции) 2 раза в сутки. Максимальная доза для больных, получавших только бета2-адреностимуляторы, - 800 мкг/</a:t>
            </a:r>
            <a:r>
              <a:rPr lang="ru-RU" dirty="0" err="1" smtClean="0"/>
              <a:t>сут</a:t>
            </a:r>
            <a:r>
              <a:rPr lang="ru-RU" dirty="0" smtClean="0"/>
              <a:t>; для больных, леченных ранее ингаляционными или системными ГКС, - 1600 мкг/</a:t>
            </a:r>
            <a:r>
              <a:rPr lang="ru-RU" dirty="0" err="1" smtClean="0"/>
              <a:t>сут</a:t>
            </a:r>
            <a:r>
              <a:rPr lang="ru-RU" dirty="0" smtClean="0"/>
              <a:t>. Дети старше 6 лет: по 1 ингаляции (200 мкг/</a:t>
            </a:r>
            <a:r>
              <a:rPr lang="ru-RU" dirty="0" err="1" smtClean="0"/>
              <a:t>сут</a:t>
            </a:r>
            <a:r>
              <a:rPr lang="ru-RU" dirty="0" smtClean="0"/>
              <a:t>), </a:t>
            </a:r>
            <a:r>
              <a:rPr lang="ru-RU" dirty="0" err="1" smtClean="0"/>
              <a:t>мксимально</a:t>
            </a:r>
            <a:r>
              <a:rPr lang="ru-RU" dirty="0" smtClean="0"/>
              <a:t> - по 2 ингаляции 2 раза в сутки (400 мкг/</a:t>
            </a:r>
            <a:r>
              <a:rPr lang="ru-RU" dirty="0" err="1" smtClean="0"/>
              <a:t>сут</a:t>
            </a:r>
            <a:r>
              <a:rPr lang="ru-RU" dirty="0" smtClean="0"/>
              <a:t>). Суспензия для ингаляций. Взрослым - по 1-2 мг, детям 3 мес-12 лет - по 0.25-1 мг, при необходимости предварительно разбавленных 2-4 мл раствора </a:t>
            </a:r>
            <a:r>
              <a:rPr lang="ru-RU" dirty="0" err="1" smtClean="0"/>
              <a:t>NaCl</a:t>
            </a:r>
            <a:r>
              <a:rPr lang="ru-RU" dirty="0" smtClean="0"/>
              <a:t>, 2 раза в сутки. После получения эффекта дозу уменьшают до эффективной наименьшей дозы, необходимой для сохранения стабильного состояния. В случаях, если больной принимал ГКС внутрь, перевод на лечение </a:t>
            </a:r>
            <a:r>
              <a:rPr lang="ru-RU" dirty="0" err="1" smtClean="0"/>
              <a:t>будесонидом</a:t>
            </a:r>
            <a:r>
              <a:rPr lang="ru-RU" dirty="0" smtClean="0"/>
              <a:t> возможен в стабильной фазе заболевания (на протяжении 10-14 дней сочетают ингаляции и прием ГКС внутрь, затем постепенно снижают дозы, назначаемые внутрь, вплоть до полной отмены).</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228184" y="980728"/>
            <a:ext cx="1440160" cy="1368153"/>
          </a:xfrm>
          <a:prstGeom prst="rect">
            <a:avLst/>
          </a:prstGeom>
          <a:noFill/>
          <a:ln w="9525">
            <a:noFill/>
            <a:miter lim="800000"/>
            <a:headEnd/>
            <a:tailEnd/>
          </a:ln>
        </p:spPr>
      </p:pic>
      <p:sp>
        <p:nvSpPr>
          <p:cNvPr id="3" name="Содержимое 2"/>
          <p:cNvSpPr>
            <a:spLocks noGrp="1"/>
          </p:cNvSpPr>
          <p:nvPr>
            <p:ph idx="1"/>
          </p:nvPr>
        </p:nvSpPr>
        <p:spPr>
          <a:xfrm>
            <a:off x="1435608" y="3356992"/>
            <a:ext cx="7498080" cy="3240360"/>
          </a:xfrm>
        </p:spPr>
        <p:txBody>
          <a:bodyPr>
            <a:normAutofit fontScale="62500" lnSpcReduction="20000"/>
          </a:bodyPr>
          <a:lstStyle/>
          <a:p>
            <a:pPr>
              <a:buNone/>
            </a:pPr>
            <a:r>
              <a:rPr lang="ru-RU" dirty="0" smtClean="0"/>
              <a:t>Эффективность лечения бронхиальной астмы и ХОБЛ во  многом зависит от того, насколько оптимально  подобран  ингалятор.  </a:t>
            </a:r>
          </a:p>
          <a:p>
            <a:pPr>
              <a:buNone/>
            </a:pPr>
            <a:r>
              <a:rPr lang="ru-RU" dirty="0" smtClean="0"/>
              <a:t>Попадание  лекарственного  препарата  из  ингалятора  в  легкие  больного зависит от целого  ряда  факторов.  </a:t>
            </a:r>
          </a:p>
          <a:p>
            <a:pPr>
              <a:buNone/>
            </a:pPr>
            <a:r>
              <a:rPr lang="ru-RU" dirty="0" smtClean="0"/>
              <a:t>Наиболее  важные  из  них — техника  ингаляции,  возраст пациента, скорость  воздушного  потока  при  вдохе  пациента,  л/мин.  </a:t>
            </a:r>
          </a:p>
          <a:p>
            <a:pPr>
              <a:buNone/>
            </a:pPr>
            <a:r>
              <a:rPr lang="ru-RU" dirty="0" smtClean="0"/>
              <a:t>Имеется  три  вида  современных  систем  для </a:t>
            </a:r>
          </a:p>
          <a:p>
            <a:pPr>
              <a:buNone/>
            </a:pPr>
            <a:r>
              <a:rPr lang="ru-RU" dirty="0" smtClean="0"/>
              <a:t>	доставки лекарств  в дыхательные  пути пациента:  </a:t>
            </a:r>
            <a:r>
              <a:rPr lang="ru-RU" dirty="0" err="1" smtClean="0"/>
              <a:t>небулайзеры</a:t>
            </a:r>
            <a:r>
              <a:rPr lang="ru-RU" dirty="0" smtClean="0"/>
              <a:t>, дозируемые  аэрозольные ингаляторы и порошковые ингаляторы.</a:t>
            </a:r>
            <a:endParaRPr lang="ru-RU" dirty="0"/>
          </a:p>
        </p:txBody>
      </p:sp>
      <p:pic>
        <p:nvPicPr>
          <p:cNvPr id="5"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35696" y="980728"/>
            <a:ext cx="2160240" cy="1512168"/>
          </a:xfrm>
          <a:prstGeom prst="rect">
            <a:avLst/>
          </a:prstGeom>
          <a:noFill/>
          <a:ln w="76200" cmpd="tri">
            <a:solidFill>
              <a:srgbClr val="000000"/>
            </a:solidFill>
            <a:miter lim="800000"/>
            <a:headEnd/>
            <a:tailEnd/>
          </a:ln>
        </p:spPr>
      </p:pic>
    </p:spTree>
    <p:extLst>
      <p:ext uri="{BB962C8B-B14F-4D97-AF65-F5344CB8AC3E}">
        <p14:creationId xmlns:p14="http://schemas.microsoft.com/office/powerpoint/2010/main" val="101076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548679"/>
            <a:ext cx="7344816" cy="5909310"/>
          </a:xfrm>
          <a:prstGeom prst="rect">
            <a:avLst/>
          </a:prstGeom>
        </p:spPr>
        <p:txBody>
          <a:bodyPr wrap="square">
            <a:spAutoFit/>
          </a:bodyPr>
          <a:lstStyle/>
          <a:p>
            <a:pPr algn="just"/>
            <a:r>
              <a:rPr lang="ru-RU" dirty="0" smtClean="0"/>
              <a:t>Особые указания: Рекомендуется избегать попадания в глаза. Детский возраст до 6 лет: безопасность и эффективность не определены. Высокие дозы препарата могут привести у детей к замедлению скорости роста и уменьшению секреции гидрокортизона, поэтому во время лечения рекомендуется постоянно контролировать эти показатели. После применения препарата рекомендуется полоскать рот водой для снижения риска возникновения </a:t>
            </a:r>
            <a:r>
              <a:rPr lang="ru-RU" dirty="0" err="1" smtClean="0"/>
              <a:t>кандидозного</a:t>
            </a:r>
            <a:r>
              <a:rPr lang="ru-RU" dirty="0" smtClean="0"/>
              <a:t> стоматита. При пропуске дозы следует применить препарат как можно скорее и использовать все оставшиеся дозы в тот же день через равные промежутки времени. Препарат нельзя замораживать и подвергать воздействию прямых солнечных лучей. Баллончик нельзя прокалывать, разбирать или бросать в огонь, даже если он пуст. При охлаждении баллончика рекомендуется достать его из пластмассового корпуса и согреть руками (при низких температурах эффективность применения препарата снижается). Для больных, получающих также ГКС системного действия, снижение дозировки необходимо осуществлять очень медленно и маленькими дозами, если больной находился на длительной терапии ГКС системного действия (возможен синдром </a:t>
            </a:r>
            <a:r>
              <a:rPr lang="ru-RU" dirty="0" err="1" smtClean="0"/>
              <a:t>псевдоревматизма</a:t>
            </a:r>
            <a:r>
              <a:rPr lang="ru-RU" dirty="0" smtClean="0"/>
              <a:t>). После полной отмены рекомендуется длительное наблюдение за больным (недостаточность надпочечников), а также оценка функции внешнего дыхания.</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332656"/>
            <a:ext cx="6840760" cy="4247317"/>
          </a:xfrm>
          <a:prstGeom prst="rect">
            <a:avLst/>
          </a:prstGeom>
        </p:spPr>
        <p:txBody>
          <a:bodyPr wrap="square">
            <a:spAutoFit/>
          </a:bodyPr>
          <a:lstStyle/>
          <a:p>
            <a:pPr algn="just"/>
            <a:r>
              <a:rPr lang="ru-RU" dirty="0" smtClean="0"/>
              <a:t>Взаимодействие: Предварительная ингаляция </a:t>
            </a:r>
            <a:r>
              <a:rPr lang="ru-RU" dirty="0" err="1" smtClean="0"/>
              <a:t>бета-адреностимуляторов</a:t>
            </a:r>
            <a:r>
              <a:rPr lang="ru-RU" dirty="0" smtClean="0"/>
              <a:t> расширяет бронхи, улучшает поступление </a:t>
            </a:r>
            <a:r>
              <a:rPr lang="ru-RU" dirty="0" err="1" smtClean="0"/>
              <a:t>будесонида</a:t>
            </a:r>
            <a:r>
              <a:rPr lang="ru-RU" dirty="0" smtClean="0"/>
              <a:t> в дыхательные пути и усиливает его терапевтический эффект. Прием 200 мг </a:t>
            </a:r>
            <a:r>
              <a:rPr lang="ru-RU" dirty="0" err="1" smtClean="0"/>
              <a:t>кетоконазола</a:t>
            </a:r>
            <a:r>
              <a:rPr lang="ru-RU" dirty="0" smtClean="0"/>
              <a:t> 1 раз в день увеличивает концентрацию в плазме </a:t>
            </a:r>
            <a:r>
              <a:rPr lang="ru-RU" dirty="0" err="1" smtClean="0"/>
              <a:t>перорально</a:t>
            </a:r>
            <a:r>
              <a:rPr lang="ru-RU" dirty="0" smtClean="0"/>
              <a:t> принимаемого </a:t>
            </a:r>
            <a:r>
              <a:rPr lang="ru-RU" dirty="0" err="1" smtClean="0"/>
              <a:t>будесонида</a:t>
            </a:r>
            <a:r>
              <a:rPr lang="ru-RU" dirty="0" smtClean="0"/>
              <a:t> в дозе 3 мг в среднем в 6 раз. При назначении </a:t>
            </a:r>
            <a:r>
              <a:rPr lang="ru-RU" dirty="0" err="1" smtClean="0"/>
              <a:t>кетоконазола</a:t>
            </a:r>
            <a:r>
              <a:rPr lang="ru-RU" dirty="0" smtClean="0"/>
              <a:t> через 12 ч после приема </a:t>
            </a:r>
            <a:r>
              <a:rPr lang="ru-RU" dirty="0" err="1" smtClean="0"/>
              <a:t>будесонида</a:t>
            </a:r>
            <a:r>
              <a:rPr lang="ru-RU" dirty="0" smtClean="0"/>
              <a:t> концентрация в плазме последнего повышается в 3 раза. Информация о подобном взаимодействии с ингаляционными лекарственными формами </a:t>
            </a:r>
            <a:r>
              <a:rPr lang="ru-RU" dirty="0" err="1" smtClean="0"/>
              <a:t>будесонида</a:t>
            </a:r>
            <a:r>
              <a:rPr lang="ru-RU" dirty="0" smtClean="0"/>
              <a:t> отсутствует, однако следует ожидать заметного увеличения концентрации препарата в плазме. </a:t>
            </a:r>
            <a:r>
              <a:rPr lang="ru-RU" dirty="0" err="1" smtClean="0"/>
              <a:t>Фенобарбитал</a:t>
            </a:r>
            <a:r>
              <a:rPr lang="ru-RU" dirty="0" smtClean="0"/>
              <a:t>, </a:t>
            </a:r>
            <a:r>
              <a:rPr lang="ru-RU" dirty="0" err="1" smtClean="0"/>
              <a:t>фенитоин</a:t>
            </a:r>
            <a:r>
              <a:rPr lang="ru-RU" dirty="0" smtClean="0"/>
              <a:t>, </a:t>
            </a:r>
            <a:r>
              <a:rPr lang="ru-RU" dirty="0" err="1" smtClean="0"/>
              <a:t>рифампицин</a:t>
            </a:r>
            <a:r>
              <a:rPr lang="ru-RU" dirty="0" smtClean="0"/>
              <a:t> и др. индукторы </a:t>
            </a:r>
            <a:r>
              <a:rPr lang="ru-RU" dirty="0" err="1" smtClean="0"/>
              <a:t>микросомального</a:t>
            </a:r>
            <a:r>
              <a:rPr lang="ru-RU" dirty="0" smtClean="0"/>
              <a:t> окисления снижают эффективность ГКС системного действия (индукция ферментов </a:t>
            </a:r>
            <a:r>
              <a:rPr lang="ru-RU" dirty="0" err="1" smtClean="0"/>
              <a:t>микросомального</a:t>
            </a:r>
            <a:r>
              <a:rPr lang="ru-RU" dirty="0" smtClean="0"/>
              <a:t> окисления). </a:t>
            </a:r>
            <a:r>
              <a:rPr lang="ru-RU" dirty="0" err="1" smtClean="0"/>
              <a:t>Метандростенолон</a:t>
            </a:r>
            <a:r>
              <a:rPr lang="ru-RU" dirty="0" smtClean="0"/>
              <a:t>, эстрогены усиливают действие </a:t>
            </a:r>
            <a:r>
              <a:rPr lang="ru-RU" dirty="0" err="1" smtClean="0"/>
              <a:t>будесонида</a:t>
            </a:r>
            <a:r>
              <a:rPr lang="ru-RU" dirty="0" smtClean="0"/>
              <a:t>.</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3688" y="1582341"/>
            <a:ext cx="6624736" cy="923330"/>
          </a:xfrm>
          <a:prstGeom prst="rect">
            <a:avLst/>
          </a:prstGeom>
        </p:spPr>
        <p:txBody>
          <a:bodyPr wrap="square">
            <a:spAutoFit/>
          </a:bodyPr>
          <a:lstStyle/>
          <a:p>
            <a:pPr algn="ctr">
              <a:buNone/>
            </a:pPr>
            <a:r>
              <a:rPr lang="ru-RU" dirty="0" smtClean="0"/>
              <a:t>По </a:t>
            </a:r>
            <a:r>
              <a:rPr lang="ru-RU" dirty="0"/>
              <a:t>материалам </a:t>
            </a:r>
            <a:r>
              <a:rPr lang="en-US" dirty="0"/>
              <a:t>VI</a:t>
            </a:r>
            <a:r>
              <a:rPr lang="ru-RU" dirty="0"/>
              <a:t> научно-практической конференции «Актуальные вопросы респираторной медицины» </a:t>
            </a:r>
            <a:endParaRPr lang="ru-RU" dirty="0" smtClean="0"/>
          </a:p>
          <a:p>
            <a:pPr algn="ctr">
              <a:buNone/>
            </a:pPr>
            <a:r>
              <a:rPr lang="ru-RU" dirty="0" smtClean="0"/>
              <a:t>(</a:t>
            </a:r>
            <a:r>
              <a:rPr lang="ru-RU" dirty="0"/>
              <a:t>12-13 марта 2014 года</a:t>
            </a:r>
            <a:r>
              <a:rPr lang="ru-RU" dirty="0" smtClean="0"/>
              <a:t>)</a:t>
            </a:r>
            <a:endParaRPr lang="en-US" dirty="0"/>
          </a:p>
        </p:txBody>
      </p:sp>
    </p:spTree>
    <p:extLst>
      <p:ext uri="{BB962C8B-B14F-4D97-AF65-F5344CB8AC3E}">
        <p14:creationId xmlns:p14="http://schemas.microsoft.com/office/powerpoint/2010/main" val="1130023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4714908" cy="3643314"/>
          </a:xfrm>
        </p:spPr>
        <p:txBody>
          <a:bodyPr/>
          <a:lstStyle/>
          <a:p>
            <a:pPr>
              <a:defRPr/>
            </a:pPr>
            <a:r>
              <a:rPr lang="ru-RU" sz="3600" b="1" dirty="0" err="1" smtClean="0"/>
              <a:t>Небулайзеры</a:t>
            </a:r>
            <a:r>
              <a:rPr lang="ru-RU" sz="3600" dirty="0" smtClean="0"/>
              <a:t> </a:t>
            </a:r>
            <a:r>
              <a:rPr lang="ru-RU" sz="2400" dirty="0" smtClean="0"/>
              <a:t>- устройства для распыления (т.е. перевода жидкости в аэрозоль) </a:t>
            </a:r>
            <a:br>
              <a:rPr lang="ru-RU" sz="2400" dirty="0" smtClean="0"/>
            </a:br>
            <a:r>
              <a:rPr lang="ru-RU" sz="2400" dirty="0" smtClean="0"/>
              <a:t/>
            </a:r>
            <a:br>
              <a:rPr lang="ru-RU" sz="2400" dirty="0" smtClean="0"/>
            </a:br>
            <a:r>
              <a:rPr lang="ru-RU" sz="2400" dirty="0" smtClean="0"/>
              <a:t>Основные типы </a:t>
            </a:r>
            <a:r>
              <a:rPr lang="ru-RU" sz="2400" dirty="0" err="1" smtClean="0"/>
              <a:t>небулайзеров</a:t>
            </a:r>
            <a:r>
              <a:rPr lang="ru-RU" sz="2400" dirty="0" smtClean="0"/>
              <a:t>: </a:t>
            </a:r>
            <a:br>
              <a:rPr lang="ru-RU" sz="2400" dirty="0" smtClean="0"/>
            </a:br>
            <a:r>
              <a:rPr lang="ru-RU" sz="2400" dirty="0" smtClean="0"/>
              <a:t>-ультразвуковые </a:t>
            </a:r>
            <a:br>
              <a:rPr lang="ru-RU" sz="2400" dirty="0" smtClean="0"/>
            </a:br>
            <a:r>
              <a:rPr lang="ru-RU" sz="2400" dirty="0" smtClean="0"/>
              <a:t>- компрессорные (струйные); </a:t>
            </a:r>
            <a:endParaRPr lang="ru-RU" sz="2400" dirty="0"/>
          </a:p>
        </p:txBody>
      </p:sp>
      <p:grpSp>
        <p:nvGrpSpPr>
          <p:cNvPr id="3" name="Group 1046"/>
          <p:cNvGrpSpPr>
            <a:grpSpLocks noGrp="1"/>
          </p:cNvGrpSpPr>
          <p:nvPr/>
        </p:nvGrpSpPr>
        <p:grpSpPr bwMode="auto">
          <a:xfrm>
            <a:off x="5143501" y="857251"/>
            <a:ext cx="1804764" cy="1635646"/>
            <a:chOff x="581" y="391"/>
            <a:chExt cx="5179" cy="3917"/>
          </a:xfrm>
        </p:grpSpPr>
        <p:pic>
          <p:nvPicPr>
            <p:cNvPr id="47113" name="Picture 72" descr="Lec017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 y="697"/>
              <a:ext cx="5081" cy="3611"/>
            </a:xfrm>
            <a:prstGeom prst="rect">
              <a:avLst/>
            </a:prstGeom>
            <a:noFill/>
            <a:ln w="9525">
              <a:noFill/>
              <a:miter lim="800000"/>
              <a:headEnd/>
              <a:tailEnd/>
            </a:ln>
          </p:spPr>
        </p:pic>
        <p:grpSp>
          <p:nvGrpSpPr>
            <p:cNvPr id="4" name="Group 1044"/>
            <p:cNvGrpSpPr>
              <a:grpSpLocks/>
            </p:cNvGrpSpPr>
            <p:nvPr/>
          </p:nvGrpSpPr>
          <p:grpSpPr bwMode="auto">
            <a:xfrm>
              <a:off x="4105" y="391"/>
              <a:ext cx="1655" cy="1497"/>
              <a:chOff x="3833" y="346"/>
              <a:chExt cx="1761" cy="1300"/>
            </a:xfrm>
          </p:grpSpPr>
          <p:pic>
            <p:nvPicPr>
              <p:cNvPr id="47115" name="Picture 122" descr="БенакортРаствор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94" y="346"/>
                <a:ext cx="900" cy="1300"/>
              </a:xfrm>
              <a:prstGeom prst="rect">
                <a:avLst/>
              </a:prstGeom>
              <a:noFill/>
              <a:ln w="9525">
                <a:noFill/>
                <a:miter lim="800000"/>
                <a:headEnd/>
                <a:tailEnd/>
              </a:ln>
            </p:spPr>
          </p:pic>
          <p:pic>
            <p:nvPicPr>
              <p:cNvPr id="47116" name="Picture 123" descr="БенакортРаствор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33" y="346"/>
                <a:ext cx="897" cy="1299"/>
              </a:xfrm>
              <a:prstGeom prst="rect">
                <a:avLst/>
              </a:prstGeom>
              <a:noFill/>
              <a:ln w="9525">
                <a:noFill/>
                <a:miter lim="800000"/>
                <a:headEnd/>
                <a:tailEnd/>
              </a:ln>
            </p:spPr>
          </p:pic>
        </p:grpSp>
      </p:grpSp>
      <p:sp>
        <p:nvSpPr>
          <p:cNvPr id="19" name="Прямоугольник 18"/>
          <p:cNvSpPr/>
          <p:nvPr/>
        </p:nvSpPr>
        <p:spPr>
          <a:xfrm>
            <a:off x="7072313" y="3714750"/>
            <a:ext cx="1857375" cy="500063"/>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7109" name="TextBox 19"/>
          <p:cNvSpPr txBox="1">
            <a:spLocks noChangeArrowheads="1"/>
          </p:cNvSpPr>
          <p:nvPr/>
        </p:nvSpPr>
        <p:spPr bwMode="auto">
          <a:xfrm>
            <a:off x="7143750" y="3714750"/>
            <a:ext cx="1643063" cy="461963"/>
          </a:xfrm>
          <a:prstGeom prst="rect">
            <a:avLst/>
          </a:prstGeom>
          <a:solidFill>
            <a:schemeClr val="bg2">
              <a:lumMod val="75000"/>
            </a:schemeClr>
          </a:solidFill>
          <a:ln w="9525">
            <a:noFill/>
            <a:miter lim="800000"/>
            <a:headEnd/>
            <a:tailEnd/>
          </a:ln>
        </p:spPr>
        <p:txBody>
          <a:bodyPr>
            <a:spAutoFit/>
          </a:bodyPr>
          <a:lstStyle/>
          <a:p>
            <a:r>
              <a:rPr lang="ru-RU" sz="2400" dirty="0">
                <a:solidFill>
                  <a:srgbClr val="002060"/>
                </a:solidFill>
              </a:rPr>
              <a:t>струйный</a:t>
            </a:r>
          </a:p>
        </p:txBody>
      </p:sp>
      <p:pic>
        <p:nvPicPr>
          <p:cNvPr id="47110" name="Picture 1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14114" y="4652964"/>
            <a:ext cx="1759986" cy="1350962"/>
          </a:xfrm>
          <a:prstGeom prst="rect">
            <a:avLst/>
          </a:prstGeom>
          <a:noFill/>
          <a:ln w="9525">
            <a:solidFill>
              <a:srgbClr val="000000"/>
            </a:solidFill>
            <a:miter lim="800000"/>
            <a:headEnd/>
            <a:tailEnd/>
          </a:ln>
        </p:spPr>
      </p:pic>
      <p:pic>
        <p:nvPicPr>
          <p:cNvPr id="47111" name="Рисунок 3" descr="Lec012a"/>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90244" y="4568156"/>
            <a:ext cx="1728564" cy="1435769"/>
          </a:xfrm>
          <a:prstGeom prst="rect">
            <a:avLst/>
          </a:prstGeom>
          <a:noFill/>
          <a:ln w="9525">
            <a:noFill/>
            <a:miter lim="800000"/>
            <a:headEnd/>
            <a:tailEnd/>
          </a:ln>
        </p:spPr>
      </p:pic>
      <p:pic>
        <p:nvPicPr>
          <p:cNvPr id="47112" name="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83735" y="4636418"/>
            <a:ext cx="1776661" cy="1367507"/>
          </a:xfrm>
          <a:prstGeom prst="rect">
            <a:avLst/>
          </a:prstGeom>
          <a:noFill/>
          <a:ln w="6350">
            <a:solidFill>
              <a:srgbClr val="00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85728"/>
            <a:ext cx="8229600" cy="439718"/>
          </a:xfrm>
        </p:spPr>
        <p:txBody>
          <a:bodyPr>
            <a:normAutofit fontScale="90000"/>
          </a:bodyPr>
          <a:lstStyle/>
          <a:p>
            <a:pPr>
              <a:defRPr/>
            </a:pPr>
            <a:r>
              <a:rPr lang="ru-RU" sz="2400" dirty="0" smtClean="0">
                <a:solidFill>
                  <a:srgbClr val="FF99FF"/>
                </a:solidFill>
              </a:rPr>
              <a:t>Правила использования </a:t>
            </a:r>
            <a:r>
              <a:rPr lang="ru-RU" sz="2400" dirty="0" err="1" smtClean="0">
                <a:solidFill>
                  <a:srgbClr val="FF99FF"/>
                </a:solidFill>
              </a:rPr>
              <a:t>небулайзеров</a:t>
            </a:r>
            <a:r>
              <a:rPr lang="ru-RU" sz="2400" dirty="0" smtClean="0">
                <a:solidFill>
                  <a:srgbClr val="FF99FF"/>
                </a:solidFill>
              </a:rPr>
              <a:t/>
            </a:r>
            <a:br>
              <a:rPr lang="ru-RU" sz="2400" dirty="0" smtClean="0">
                <a:solidFill>
                  <a:srgbClr val="FF99FF"/>
                </a:solidFill>
              </a:rPr>
            </a:br>
            <a:endParaRPr lang="ru-RU" sz="2400" dirty="0">
              <a:solidFill>
                <a:srgbClr val="FF99FF"/>
              </a:solidFill>
            </a:endParaRPr>
          </a:p>
        </p:txBody>
      </p:sp>
      <p:sp>
        <p:nvSpPr>
          <p:cNvPr id="49155" name="Содержимое 2"/>
          <p:cNvSpPr>
            <a:spLocks noGrp="1"/>
          </p:cNvSpPr>
          <p:nvPr>
            <p:ph idx="1"/>
          </p:nvPr>
        </p:nvSpPr>
        <p:spPr>
          <a:xfrm>
            <a:off x="0" y="642938"/>
            <a:ext cx="9144000" cy="6215062"/>
          </a:xfrm>
          <a:solidFill>
            <a:schemeClr val="bg2">
              <a:lumMod val="90000"/>
            </a:schemeClr>
          </a:solidFill>
          <a:ln>
            <a:solidFill>
              <a:srgbClr val="333333"/>
            </a:solidFill>
          </a:ln>
        </p:spPr>
        <p:txBody>
          <a:bodyPr/>
          <a:lstStyle/>
          <a:p>
            <a:r>
              <a:rPr lang="ru-RU" sz="1800" dirty="0" smtClean="0">
                <a:solidFill>
                  <a:srgbClr val="FF99FF"/>
                </a:solidFill>
              </a:rPr>
              <a:t>1</a:t>
            </a:r>
            <a:r>
              <a:rPr lang="ru-RU" sz="1800" dirty="0" smtClean="0"/>
              <a:t>. Перед ингаляцией необходимо проверить срок годности препарата.</a:t>
            </a:r>
          </a:p>
          <a:p>
            <a:r>
              <a:rPr lang="ru-RU" sz="1800" dirty="0" smtClean="0">
                <a:solidFill>
                  <a:srgbClr val="FF99FF"/>
                </a:solidFill>
              </a:rPr>
              <a:t>2</a:t>
            </a:r>
            <a:r>
              <a:rPr lang="ru-RU" sz="1800" dirty="0" smtClean="0"/>
              <a:t>. Использовать в качестве растворителя стерильный физиологический раствор, для заполнения  </a:t>
            </a:r>
            <a:r>
              <a:rPr lang="ru-RU" sz="1800" dirty="0" err="1" smtClean="0"/>
              <a:t>небулайзера</a:t>
            </a:r>
            <a:r>
              <a:rPr lang="ru-RU" sz="1800" dirty="0" smtClean="0"/>
              <a:t> ингаляционным раствором - стерильные иглы и шприцы.</a:t>
            </a:r>
          </a:p>
          <a:p>
            <a:r>
              <a:rPr lang="ru-RU" sz="1800" dirty="0" smtClean="0">
                <a:solidFill>
                  <a:srgbClr val="FF99FF"/>
                </a:solidFill>
              </a:rPr>
              <a:t>3</a:t>
            </a:r>
            <a:r>
              <a:rPr lang="ru-RU" sz="1800" dirty="0" smtClean="0"/>
              <a:t>. Во время ингаляции больной  находится в положении сидя, не  разговаривает и держит </a:t>
            </a:r>
            <a:r>
              <a:rPr lang="ru-RU" sz="1800" dirty="0" err="1" smtClean="0"/>
              <a:t>небулайзер</a:t>
            </a:r>
            <a:r>
              <a:rPr lang="ru-RU" sz="1800" dirty="0" smtClean="0"/>
              <a:t> вертикально.</a:t>
            </a:r>
          </a:p>
          <a:p>
            <a:r>
              <a:rPr lang="ru-RU" sz="1800" dirty="0" smtClean="0">
                <a:solidFill>
                  <a:srgbClr val="FF99FF"/>
                </a:solidFill>
              </a:rPr>
              <a:t>4</a:t>
            </a:r>
            <a:r>
              <a:rPr lang="ru-RU" sz="1800" dirty="0" smtClean="0"/>
              <a:t>. Рекомендуется использовать объем наполнения </a:t>
            </a:r>
            <a:r>
              <a:rPr lang="ru-RU" sz="1800" dirty="0" err="1" smtClean="0"/>
              <a:t>небулайзера</a:t>
            </a:r>
            <a:r>
              <a:rPr lang="ru-RU" sz="1800" dirty="0" smtClean="0"/>
              <a:t> 2-4 мл; поток   </a:t>
            </a:r>
          </a:p>
          <a:p>
            <a:pPr>
              <a:buFont typeface="Wingdings 2" pitchFamily="18" charset="2"/>
              <a:buNone/>
            </a:pPr>
            <a:r>
              <a:rPr lang="ru-RU" sz="1800" dirty="0" smtClean="0"/>
              <a:t>        " рабочего" газа 6-8 литров в минуту (при использовании компрессоров данный   параметр уже задан).</a:t>
            </a:r>
          </a:p>
          <a:p>
            <a:r>
              <a:rPr lang="ru-RU" sz="1800" dirty="0" smtClean="0">
                <a:solidFill>
                  <a:srgbClr val="FF99FF"/>
                </a:solidFill>
              </a:rPr>
              <a:t>5</a:t>
            </a:r>
            <a:r>
              <a:rPr lang="ru-RU" sz="1800" dirty="0" smtClean="0"/>
              <a:t>. Во время ингаляции пациент дышит глубоко, медленно, через  рот (особенно  при использовании маски), старается задерживать дыхание на 1-2 секунды    перед каждым выдохом (это часто не осуществимо у тяжелых больных, им   рекомендуют дышать спокойно).</a:t>
            </a:r>
          </a:p>
          <a:p>
            <a:r>
              <a:rPr lang="ru-RU" sz="1800" dirty="0" smtClean="0">
                <a:solidFill>
                  <a:srgbClr val="FF99FF"/>
                </a:solidFill>
              </a:rPr>
              <a:t>6</a:t>
            </a:r>
            <a:r>
              <a:rPr lang="ru-RU" sz="1800" dirty="0" smtClean="0"/>
              <a:t>. Продолжать ингаляцию в течении 5-10 мин, пока в камере </a:t>
            </a:r>
            <a:r>
              <a:rPr lang="ru-RU" sz="1800" dirty="0" err="1" smtClean="0"/>
              <a:t>небулайзера</a:t>
            </a:r>
            <a:r>
              <a:rPr lang="ru-RU" sz="1800" dirty="0" smtClean="0"/>
              <a:t> остается   жидкость, в конце ингаляции - слегка поколачивать </a:t>
            </a:r>
            <a:r>
              <a:rPr lang="ru-RU" sz="1800" dirty="0" err="1" smtClean="0"/>
              <a:t>небулайзер</a:t>
            </a:r>
            <a:r>
              <a:rPr lang="ru-RU" sz="1800" dirty="0" smtClean="0"/>
              <a:t> для более полного    использования лекарственного препарата.</a:t>
            </a:r>
          </a:p>
          <a:p>
            <a:r>
              <a:rPr lang="ru-RU" sz="1800" dirty="0" smtClean="0">
                <a:solidFill>
                  <a:srgbClr val="FF99FF"/>
                </a:solidFill>
              </a:rPr>
              <a:t>9</a:t>
            </a:r>
            <a:r>
              <a:rPr lang="ru-RU" sz="1800" dirty="0" smtClean="0"/>
              <a:t>. После ингаляции </a:t>
            </a:r>
            <a:r>
              <a:rPr lang="ru-RU" sz="1800" dirty="0" err="1" smtClean="0"/>
              <a:t>стероидных</a:t>
            </a:r>
            <a:r>
              <a:rPr lang="ru-RU" sz="1800" dirty="0" smtClean="0"/>
              <a:t> препаратов необходимо тщательно  полоскать рот.</a:t>
            </a:r>
          </a:p>
          <a:p>
            <a:r>
              <a:rPr lang="ru-RU" sz="1800" dirty="0" smtClean="0">
                <a:solidFill>
                  <a:srgbClr val="FF99FF"/>
                </a:solidFill>
              </a:rPr>
              <a:t>10</a:t>
            </a:r>
            <a:r>
              <a:rPr lang="ru-RU" sz="1800" dirty="0" smtClean="0"/>
              <a:t>. После ингаляции промыть </a:t>
            </a:r>
            <a:r>
              <a:rPr lang="ru-RU" sz="1800" dirty="0" err="1" smtClean="0"/>
              <a:t>небулайзер</a:t>
            </a:r>
            <a:r>
              <a:rPr lang="ru-RU" sz="1800" dirty="0" smtClean="0"/>
              <a:t> чистой, по возможности, стерильной   водой, высушить, используя стерильные салфетки и струю газа (фен). Частое     промывание </a:t>
            </a:r>
            <a:r>
              <a:rPr lang="ru-RU" sz="1800" dirty="0" err="1" smtClean="0"/>
              <a:t>небулайзера</a:t>
            </a:r>
            <a:r>
              <a:rPr lang="ru-RU" sz="1800" dirty="0" smtClean="0"/>
              <a:t> необходимо для предотвращения кристаллизации    препаратов и бактериального загрязнения.</a:t>
            </a:r>
          </a:p>
          <a:p>
            <a:endParaRPr lang="ru-RU" sz="1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4283969" y="4437112"/>
            <a:ext cx="1368152" cy="1512168"/>
          </a:xfrm>
          <a:prstGeom prst="rect">
            <a:avLst/>
          </a:prstGeom>
          <a:noFill/>
          <a:ln w="9525">
            <a:noFill/>
            <a:miter lim="800000"/>
            <a:headEnd/>
            <a:tailEnd/>
          </a:ln>
        </p:spPr>
      </p:pic>
      <p:sp>
        <p:nvSpPr>
          <p:cNvPr id="5" name="Прямоугольник 4"/>
          <p:cNvSpPr/>
          <p:nvPr/>
        </p:nvSpPr>
        <p:spPr>
          <a:xfrm>
            <a:off x="1403648" y="404664"/>
            <a:ext cx="7416824" cy="3477875"/>
          </a:xfrm>
          <a:prstGeom prst="rect">
            <a:avLst/>
          </a:prstGeom>
        </p:spPr>
        <p:txBody>
          <a:bodyPr wrap="square">
            <a:spAutoFit/>
          </a:bodyPr>
          <a:lstStyle/>
          <a:p>
            <a:r>
              <a:rPr lang="ru-RU" sz="2000" dirty="0" smtClean="0"/>
              <a:t>Дозируемые  аэрозольные  ингаляторы  (ДАИ) — форма доставки препарата,  получившая наибольшее распространение. </a:t>
            </a:r>
          </a:p>
          <a:p>
            <a:r>
              <a:rPr lang="ru-RU" sz="2000" dirty="0" smtClean="0"/>
              <a:t>В баллончик ДАИ помещают лекарство, распыляемое с помощью газа. </a:t>
            </a:r>
          </a:p>
          <a:p>
            <a:r>
              <a:rPr lang="ru-RU" sz="2000" dirty="0" smtClean="0"/>
              <a:t>Пациент  открывает  клапан,  нажимая  на  баллончик,  и  струя,  содержащая  одну дозу лекарства,  вырывается  из ингалятора.  Часть  дозы  попадает  в  дыхательные  пути,  остальное  распыляется  в  воздухе  и  в  глотке. </a:t>
            </a:r>
          </a:p>
          <a:p>
            <a:r>
              <a:rPr lang="ru-RU" sz="2000" dirty="0" smtClean="0"/>
              <a:t>Преимуществами ДАИ являются портативность, гигиеничность, низкая цена, отсутствие необходимости больших усилий  при  вдохе.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88640"/>
            <a:ext cx="7776864" cy="5016758"/>
          </a:xfrm>
          <a:prstGeom prst="rect">
            <a:avLst/>
          </a:prstGeom>
        </p:spPr>
        <p:txBody>
          <a:bodyPr wrap="square">
            <a:spAutoFit/>
          </a:bodyPr>
          <a:lstStyle/>
          <a:p>
            <a:r>
              <a:rPr lang="ru-RU" sz="2000" dirty="0" smtClean="0"/>
              <a:t>Однако у ДАИ  существует и  ряд недостатков.</a:t>
            </a:r>
          </a:p>
          <a:p>
            <a:r>
              <a:rPr lang="ru-RU" sz="2000" dirty="0" smtClean="0"/>
              <a:t>Даже  после  предварительного обучения пациентов, частота неправильного использования ДАИ достигает </a:t>
            </a:r>
            <a:r>
              <a:rPr lang="ru-RU" sz="2000" b="1" dirty="0" smtClean="0"/>
              <a:t>54% случаев, </a:t>
            </a:r>
            <a:r>
              <a:rPr lang="ru-RU" sz="2000" dirty="0" smtClean="0"/>
              <a:t>поскольку у многих больных вызывает затруднение координация вдоха и нажатия на баллончик. </a:t>
            </a:r>
          </a:p>
          <a:p>
            <a:r>
              <a:rPr lang="ru-RU" sz="2000" dirty="0" smtClean="0"/>
              <a:t>У 1—5 % пациентов возникает </a:t>
            </a:r>
            <a:r>
              <a:rPr lang="ru-RU" sz="2000" dirty="0" err="1" smtClean="0"/>
              <a:t>ирритантный</a:t>
            </a:r>
            <a:r>
              <a:rPr lang="ru-RU" sz="2000" dirty="0" smtClean="0"/>
              <a:t> эффект — появление приступообразного кашля и/или </a:t>
            </a:r>
            <a:r>
              <a:rPr lang="ru-RU" sz="2000" dirty="0" err="1" smtClean="0"/>
              <a:t>бронхоспазма</a:t>
            </a:r>
            <a:r>
              <a:rPr lang="ru-RU" sz="2000" dirty="0" smtClean="0"/>
              <a:t> в процессе ингаляции. Кроме того, ДАИ не могут обеспечить быстрое поступление высоких доз </a:t>
            </a:r>
            <a:r>
              <a:rPr lang="ru-RU" sz="2000" dirty="0" err="1" smtClean="0"/>
              <a:t>бронхолитиков</a:t>
            </a:r>
            <a:r>
              <a:rPr lang="ru-RU" sz="2000" dirty="0" smtClean="0"/>
              <a:t> у тяжелых больных. Большая часть дозы препарата, содержащая в основном крупные частицы (до 80%), оседает в ротоглотке, поэтому максимальный эффект от его приема не достигается. </a:t>
            </a:r>
          </a:p>
          <a:p>
            <a:r>
              <a:rPr lang="ru-RU" sz="2000" dirty="0" smtClean="0"/>
              <a:t>Чтобы избежать указанных проблем, были разработаны ДАИ со </a:t>
            </a:r>
            <a:r>
              <a:rPr lang="ru-RU" sz="2000" dirty="0" err="1" smtClean="0"/>
              <a:t>спейсером</a:t>
            </a:r>
            <a:r>
              <a:rPr lang="ru-RU" sz="2000" dirty="0" smtClean="0"/>
              <a:t> и лицевой маской,  а также ДАИ, активируемые вдохом.  Главный недостаток </a:t>
            </a:r>
            <a:r>
              <a:rPr lang="ru-RU" sz="2000" dirty="0" err="1" smtClean="0"/>
              <a:t>спейсера</a:t>
            </a:r>
            <a:r>
              <a:rPr lang="ru-RU" sz="2000" dirty="0" smtClean="0"/>
              <a:t> — громоздкость, </a:t>
            </a:r>
          </a:p>
          <a:p>
            <a:r>
              <a:rPr lang="ru-RU" sz="2000" dirty="0" smtClean="0"/>
              <a:t>что затрудняет его использование вне дома.</a:t>
            </a:r>
            <a:endParaRPr lang="ru-RU" sz="2000" dirty="0"/>
          </a:p>
        </p:txBody>
      </p:sp>
      <p:pic>
        <p:nvPicPr>
          <p:cNvPr id="3" name="Picture 4" descr="0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64288" y="5013176"/>
            <a:ext cx="1368152" cy="1296144"/>
          </a:xfrm>
          <a:prstGeom prst="rect">
            <a:avLst/>
          </a:prstGeom>
          <a:noFill/>
          <a:ln w="9525">
            <a:solidFill>
              <a:srgbClr val="000000"/>
            </a:solid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2" descr="C:\Documents and Settings\ELENA\Мои документы\100NIKON\DSCN997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99592" y="4941888"/>
            <a:ext cx="1407046" cy="863376"/>
          </a:xfrm>
          <a:prstGeom prst="rect">
            <a:avLst/>
          </a:prstGeom>
          <a:noFill/>
          <a:ln w="9525">
            <a:solidFill>
              <a:srgbClr val="000000"/>
            </a:solidFill>
            <a:miter lim="800000"/>
            <a:headEnd/>
            <a:tailEnd/>
          </a:ln>
        </p:spPr>
      </p:pic>
      <p:sp>
        <p:nvSpPr>
          <p:cNvPr id="5" name="Прямоугольник 4"/>
          <p:cNvSpPr>
            <a:spLocks noChangeArrowheads="1"/>
          </p:cNvSpPr>
          <p:nvPr/>
        </p:nvSpPr>
        <p:spPr bwMode="auto">
          <a:xfrm>
            <a:off x="428625" y="2786063"/>
            <a:ext cx="8535988" cy="1311275"/>
          </a:xfrm>
          <a:prstGeom prst="rect">
            <a:avLst/>
          </a:prstGeom>
          <a:solidFill>
            <a:schemeClr val="bg2">
              <a:lumMod val="75000"/>
            </a:schemeClr>
          </a:solidFill>
          <a:ln w="9525">
            <a:noFill/>
            <a:miter lim="800000"/>
            <a:headEnd/>
            <a:tailEnd/>
          </a:ln>
        </p:spPr>
        <p:txBody>
          <a:bodyPr>
            <a:spAutoFit/>
          </a:bodyPr>
          <a:lstStyle/>
          <a:p>
            <a:pPr>
              <a:buFontTx/>
              <a:buChar char="-"/>
              <a:defRPr/>
            </a:pPr>
            <a:r>
              <a:rPr lang="ru-RU" sz="2000" dirty="0">
                <a:latin typeface="+mn-lt"/>
              </a:rPr>
              <a:t>вспомогательное устройство для ингаляций  (удерживающая камера).</a:t>
            </a:r>
          </a:p>
          <a:p>
            <a:pPr>
              <a:defRPr/>
            </a:pPr>
            <a:endParaRPr lang="ru-RU" sz="2000" dirty="0">
              <a:latin typeface="+mn-lt"/>
            </a:endParaRPr>
          </a:p>
          <a:p>
            <a:pPr>
              <a:defRPr/>
            </a:pPr>
            <a:r>
              <a:rPr lang="ru-RU" sz="2000" dirty="0">
                <a:latin typeface="+mn-lt"/>
              </a:rPr>
              <a:t>Предназначение </a:t>
            </a:r>
            <a:r>
              <a:rPr lang="ru-RU" sz="2000" dirty="0" err="1">
                <a:latin typeface="+mn-lt"/>
              </a:rPr>
              <a:t>спейсера</a:t>
            </a:r>
            <a:r>
              <a:rPr lang="ru-RU" sz="2000" dirty="0">
                <a:latin typeface="+mn-lt"/>
              </a:rPr>
              <a:t> -  обеспечение эффективности и безопасности при применении ингаляционных  гормональных    препаратов</a:t>
            </a:r>
          </a:p>
        </p:txBody>
      </p:sp>
      <p:pic>
        <p:nvPicPr>
          <p:cNvPr id="46085" name="Picture 4" descr="C:\Documents and Settings\ELENA\Мои документы\100NIKON\DSCN997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64288" y="4484688"/>
            <a:ext cx="1408212" cy="1320576"/>
          </a:xfrm>
          <a:prstGeom prst="rect">
            <a:avLst/>
          </a:prstGeom>
          <a:noFill/>
          <a:ln w="38100" cmpd="dbl">
            <a:solidFill>
              <a:srgbClr val="000000"/>
            </a:solidFill>
            <a:miter lim="800000"/>
            <a:headEnd/>
            <a:tailEnd/>
          </a:ln>
        </p:spPr>
      </p:pic>
      <p:pic>
        <p:nvPicPr>
          <p:cNvPr id="46086" name="Picture 11" descr="Спейсер Авиценна"/>
          <p:cNvPicPr>
            <a:picLocks noChangeAspect="1" noChangeArrowheads="1"/>
          </p:cNvPicPr>
          <p:nvPr/>
        </p:nvPicPr>
        <p:blipFill>
          <a:blip r:embed="rId4" cstate="print"/>
          <a:srcRect/>
          <a:stretch>
            <a:fillRect/>
          </a:stretch>
        </p:blipFill>
        <p:spPr bwMode="auto">
          <a:xfrm>
            <a:off x="5292080" y="411090"/>
            <a:ext cx="1566863" cy="627063"/>
          </a:xfrm>
          <a:prstGeom prst="rect">
            <a:avLst/>
          </a:prstGeom>
          <a:noFill/>
          <a:ln w="9525">
            <a:solidFill>
              <a:srgbClr val="000000"/>
            </a:solidFill>
            <a:miter lim="800000"/>
            <a:headEnd/>
            <a:tailEnd/>
          </a:ln>
        </p:spPr>
      </p:pic>
      <p:sp>
        <p:nvSpPr>
          <p:cNvPr id="46087" name="Прямоугольник 13"/>
          <p:cNvSpPr>
            <a:spLocks noChangeArrowheads="1"/>
          </p:cNvSpPr>
          <p:nvPr/>
        </p:nvSpPr>
        <p:spPr bwMode="auto">
          <a:xfrm>
            <a:off x="3500438" y="1928813"/>
            <a:ext cx="2786062" cy="708025"/>
          </a:xfrm>
          <a:prstGeom prst="rect">
            <a:avLst/>
          </a:prstGeom>
          <a:noFill/>
          <a:ln w="9525">
            <a:noFill/>
            <a:miter lim="800000"/>
            <a:headEnd/>
            <a:tailEnd/>
          </a:ln>
        </p:spPr>
        <p:txBody>
          <a:bodyPr>
            <a:spAutoFit/>
          </a:bodyPr>
          <a:lstStyle/>
          <a:p>
            <a:r>
              <a:rPr lang="ru-RU" sz="4000" b="1" dirty="0" err="1">
                <a:solidFill>
                  <a:srgbClr val="FF0000"/>
                </a:solidFill>
                <a:latin typeface="Times New Roman" pitchFamily="18" charset="0"/>
                <a:cs typeface="Times New Roman" pitchFamily="18" charset="0"/>
              </a:rPr>
              <a:t>Спейсер</a:t>
            </a:r>
            <a:r>
              <a:rPr lang="ru-RU" sz="4000" b="1" dirty="0">
                <a:solidFill>
                  <a:srgbClr val="FF0000"/>
                </a:solidFill>
              </a:rPr>
              <a:t> </a:t>
            </a:r>
            <a:endParaRPr lang="ru-RU" sz="4000" dirty="0">
              <a:solidFill>
                <a:srgbClr val="FF0000"/>
              </a:solidFill>
            </a:endParaRPr>
          </a:p>
        </p:txBody>
      </p:sp>
      <p:pic>
        <p:nvPicPr>
          <p:cNvPr id="46088" name="Picture 13"/>
          <p:cNvPicPr>
            <a:picLocks noChangeAspect="1" noChangeArrowheads="1"/>
          </p:cNvPicPr>
          <p:nvPr/>
        </p:nvPicPr>
        <p:blipFill>
          <a:blip r:embed="rId5" cstate="print"/>
          <a:srcRect/>
          <a:stretch>
            <a:fillRect/>
          </a:stretch>
        </p:blipFill>
        <p:spPr bwMode="auto">
          <a:xfrm>
            <a:off x="7380312" y="667096"/>
            <a:ext cx="1310679" cy="1007889"/>
          </a:xfrm>
          <a:prstGeom prst="rect">
            <a:avLst/>
          </a:prstGeom>
          <a:noFill/>
          <a:ln w="9525">
            <a:solidFill>
              <a:srgbClr val="000000"/>
            </a:solidFill>
            <a:miter lim="800000"/>
            <a:headEnd/>
            <a:tailEnd/>
          </a:ln>
        </p:spPr>
      </p:pic>
      <p:pic>
        <p:nvPicPr>
          <p:cNvPr id="46089" name="Picture 15"/>
          <p:cNvPicPr>
            <a:picLocks noChangeAspect="1" noChangeArrowheads="1"/>
          </p:cNvPicPr>
          <p:nvPr/>
        </p:nvPicPr>
        <p:blipFill>
          <a:blip r:embed="rId6" cstate="print"/>
          <a:srcRect/>
          <a:stretch>
            <a:fillRect/>
          </a:stretch>
        </p:blipFill>
        <p:spPr bwMode="auto">
          <a:xfrm>
            <a:off x="1187624" y="548680"/>
            <a:ext cx="1296987" cy="1098550"/>
          </a:xfrm>
          <a:prstGeom prst="rect">
            <a:avLst/>
          </a:prstGeom>
          <a:noFill/>
          <a:ln w="9525">
            <a:solidFill>
              <a:srgbClr val="000000"/>
            </a:solidFill>
            <a:miter lim="800000"/>
            <a:headEnd/>
            <a:tailEnd/>
          </a:ln>
        </p:spPr>
      </p:pic>
      <p:pic>
        <p:nvPicPr>
          <p:cNvPr id="46090" name="Picture 14"/>
          <p:cNvPicPr>
            <a:picLocks noChangeAspect="1" noChangeArrowheads="1"/>
          </p:cNvPicPr>
          <p:nvPr/>
        </p:nvPicPr>
        <p:blipFill>
          <a:blip r:embed="rId7" cstate="print"/>
          <a:srcRect/>
          <a:stretch>
            <a:fillRect/>
          </a:stretch>
        </p:blipFill>
        <p:spPr bwMode="auto">
          <a:xfrm>
            <a:off x="3140940" y="220565"/>
            <a:ext cx="1296144" cy="1008112"/>
          </a:xfrm>
          <a:prstGeom prst="rect">
            <a:avLst/>
          </a:prstGeom>
          <a:noFill/>
          <a:ln w="9525">
            <a:solidFill>
              <a:schemeClr val="tx1"/>
            </a:solidFill>
            <a:miter lim="800000"/>
            <a:headEnd/>
            <a:tailEnd/>
          </a:ln>
        </p:spPr>
      </p:pic>
      <p:pic>
        <p:nvPicPr>
          <p:cNvPr id="46091" name="Picture 15"/>
          <p:cNvPicPr>
            <a:picLocks noChangeAspect="1" noChangeArrowheads="1"/>
          </p:cNvPicPr>
          <p:nvPr/>
        </p:nvPicPr>
        <p:blipFill>
          <a:blip r:embed="rId8" cstate="print"/>
          <a:srcRect/>
          <a:stretch>
            <a:fillRect/>
          </a:stretch>
        </p:blipFill>
        <p:spPr bwMode="auto">
          <a:xfrm>
            <a:off x="5291520" y="4941888"/>
            <a:ext cx="1235075" cy="1235075"/>
          </a:xfrm>
          <a:prstGeom prst="rect">
            <a:avLst/>
          </a:prstGeom>
          <a:noFill/>
          <a:ln w="9525">
            <a:solidFill>
              <a:schemeClr val="tx1"/>
            </a:solidFill>
            <a:miter lim="800000"/>
            <a:headEnd/>
            <a:tailEnd/>
          </a:ln>
        </p:spPr>
      </p:pic>
      <p:pic>
        <p:nvPicPr>
          <p:cNvPr id="46092" name="Picture 16"/>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140940" y="5490865"/>
            <a:ext cx="1512887" cy="10096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332657"/>
            <a:ext cx="7344816" cy="2031325"/>
          </a:xfrm>
          <a:prstGeom prst="rect">
            <a:avLst/>
          </a:prstGeom>
        </p:spPr>
        <p:txBody>
          <a:bodyPr wrap="square">
            <a:spAutoFit/>
          </a:bodyPr>
          <a:lstStyle/>
          <a:p>
            <a:r>
              <a:rPr lang="ru-RU" dirty="0" smtClean="0"/>
              <a:t>В аэрозольных ингаляторах, активируемые вдохом, выброс аэрозоля происходит автоматически в момент вдоха из ингалятора. Не нужно ничего нажимать и стараться вдохнуть вовремя – ингалятор сам подстроится под ваш вдох. Представитель таких устройств – ингалятор “Легкое дыхание” (в виде таких ингаляторов выпускаются </a:t>
            </a:r>
            <a:r>
              <a:rPr lang="ru-RU" dirty="0" err="1" smtClean="0"/>
              <a:t>беклазон</a:t>
            </a:r>
            <a:r>
              <a:rPr lang="ru-RU" dirty="0" smtClean="0"/>
              <a:t> и </a:t>
            </a:r>
            <a:r>
              <a:rPr lang="ru-RU" dirty="0" err="1" smtClean="0"/>
              <a:t>саламол</a:t>
            </a:r>
            <a:r>
              <a:rPr lang="ru-RU" dirty="0" smtClean="0"/>
              <a:t>). При открывании колпачка ингалятора взводится пружина, автоматически “выдающая” дозу в момент вдоха</a:t>
            </a:r>
            <a:endParaRPr lang="ru-RU" dirty="0"/>
          </a:p>
        </p:txBody>
      </p:sp>
      <p:pic>
        <p:nvPicPr>
          <p:cNvPr id="4" name="Рисунок 3"/>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16016" y="2780928"/>
            <a:ext cx="2952328" cy="2592288"/>
          </a:xfrm>
          <a:prstGeom prst="rect">
            <a:avLst/>
          </a:prstGeom>
          <a:noFill/>
          <a:ln w="9525">
            <a:noFill/>
            <a:miter lim="800000"/>
            <a:headEnd/>
            <a:tailEnd/>
          </a:ln>
        </p:spPr>
      </p:pic>
      <p:pic>
        <p:nvPicPr>
          <p:cNvPr id="5" name="Рисунок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91680" y="3284984"/>
            <a:ext cx="2133698" cy="165618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6228184" y="5234752"/>
            <a:ext cx="1194048" cy="117919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1331640" y="5068263"/>
            <a:ext cx="1944215" cy="1512168"/>
          </a:xfrm>
          <a:prstGeom prst="rect">
            <a:avLst/>
          </a:prstGeom>
          <a:noFill/>
          <a:ln w="9525">
            <a:noFill/>
            <a:miter lim="800000"/>
            <a:headEnd/>
            <a:tailEnd/>
          </a:ln>
        </p:spPr>
      </p:pic>
      <p:sp>
        <p:nvSpPr>
          <p:cNvPr id="5" name="Прямоугольник 4"/>
          <p:cNvSpPr/>
          <p:nvPr/>
        </p:nvSpPr>
        <p:spPr>
          <a:xfrm>
            <a:off x="1043608" y="332656"/>
            <a:ext cx="7848872" cy="4524315"/>
          </a:xfrm>
          <a:prstGeom prst="rect">
            <a:avLst/>
          </a:prstGeom>
        </p:spPr>
        <p:txBody>
          <a:bodyPr wrap="square">
            <a:spAutoFit/>
          </a:bodyPr>
          <a:lstStyle/>
          <a:p>
            <a:r>
              <a:rPr lang="ru-RU" dirty="0" smtClean="0"/>
              <a:t>В порошковых ингаляторах (ПИ) лекарственное вещество используется в виде сухого порошка. Ингаляция  порошка — один  из  самых  надежных  и  эффективных  способов  ингаляционной терапии.  Частицы лекарства попадают в легкие со скоростью потока воздуха, а не со скоростью струи </a:t>
            </a:r>
            <a:r>
              <a:rPr lang="ru-RU" dirty="0" err="1" smtClean="0"/>
              <a:t>пропеллента</a:t>
            </a:r>
            <a:r>
              <a:rPr lang="ru-RU" dirty="0" smtClean="0"/>
              <a:t>, не меняют своего размера и формы после высвобождения из устройства, а потому обеспечивают поступление  в  легкие  гораздо  большего  количества  препарата,  чем  ДАИ.  </a:t>
            </a:r>
          </a:p>
          <a:p>
            <a:r>
              <a:rPr lang="ru-RU" dirty="0" smtClean="0"/>
              <a:t>Формы  ПИ  различаются  как  по способу использования (препарат встроен в ингалятор или же к ингалятору прилагаются капсулы с лекарством), так и по количеству доз (</a:t>
            </a:r>
            <a:r>
              <a:rPr lang="ru-RU" dirty="0" err="1" smtClean="0"/>
              <a:t>однодозовые</a:t>
            </a:r>
            <a:r>
              <a:rPr lang="ru-RU" dirty="0" smtClean="0"/>
              <a:t> и </a:t>
            </a:r>
            <a:r>
              <a:rPr lang="ru-RU" dirty="0" err="1" smtClean="0"/>
              <a:t>многодозовые</a:t>
            </a:r>
            <a:r>
              <a:rPr lang="ru-RU" dirty="0" smtClean="0"/>
              <a:t>).  Объединяет их отсутствие необходимости  в  координации  вдоха  и  активации  ингалятора.  </a:t>
            </a:r>
          </a:p>
          <a:p>
            <a:r>
              <a:rPr lang="ru-RU" dirty="0" smtClean="0"/>
              <a:t>Пациент должен  плотно  обхватить  мундштук губами и сделать глубокий вдох, после чего задержать дыхание на несколько секунд. </a:t>
            </a:r>
          </a:p>
          <a:p>
            <a:r>
              <a:rPr lang="ru-RU" dirty="0" smtClean="0"/>
              <a:t>При применении </a:t>
            </a:r>
            <a:r>
              <a:rPr lang="ru-RU" dirty="0" err="1" smtClean="0"/>
              <a:t>однодозных</a:t>
            </a:r>
            <a:r>
              <a:rPr lang="ru-RU" dirty="0" smtClean="0"/>
              <a:t> ПИ довольно часто пациент недополучает дозу препарата.  В </a:t>
            </a:r>
            <a:r>
              <a:rPr lang="ru-RU" dirty="0" err="1" smtClean="0"/>
              <a:t>многодозных</a:t>
            </a:r>
            <a:r>
              <a:rPr lang="ru-RU" dirty="0" smtClean="0"/>
              <a:t> ПИ этот недостаток устранен, зато не во всех из них установлен счетчик доз.</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192</TotalTime>
  <Words>2329</Words>
  <Application>Microsoft Office PowerPoint</Application>
  <PresentationFormat>Экран (4:3)</PresentationFormat>
  <Paragraphs>106</Paragraphs>
  <Slides>22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22</vt:i4>
      </vt:variant>
    </vt:vector>
  </HeadingPairs>
  <TitlesOfParts>
    <vt:vector size="29" baseType="lpstr">
      <vt:lpstr>Calibri</vt:lpstr>
      <vt:lpstr>Corbel</vt:lpstr>
      <vt:lpstr>Gill Sans MT</vt:lpstr>
      <vt:lpstr>Times New Roman</vt:lpstr>
      <vt:lpstr>Verdana</vt:lpstr>
      <vt:lpstr>Wingdings 2</vt:lpstr>
      <vt:lpstr>Солнцестояние</vt:lpstr>
      <vt:lpstr>Современные ингаляторы в лечении бронхиальной астмы: влияние на приверженность терапии</vt:lpstr>
      <vt:lpstr>Презентация PowerPoint</vt:lpstr>
      <vt:lpstr>Небулайзеры - устройства для распыления (т.е. перевода жидкости в аэрозоль)   Основные типы небулайзеров:  -ультразвуковые  - компрессорные (струйные); </vt:lpstr>
      <vt:lpstr>Правила использования небулайзеров </vt:lpstr>
      <vt:lpstr>Презентация PowerPoint</vt:lpstr>
      <vt:lpstr>Презентация PowerPoint</vt:lpstr>
      <vt:lpstr>Презентация PowerPoint</vt:lpstr>
      <vt:lpstr>Презентация PowerPoint</vt:lpstr>
      <vt:lpstr>Презентация PowerPoint</vt:lpstr>
      <vt:lpstr>  Распылители сухих форм лекарственных препаратов (порошковые ингаляторы): спинхалер, дискхалер, мультидиск, турбухалер, циклохалер.  </vt:lpstr>
      <vt:lpstr>Порошковый  ингалятор Циклохалер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ингаляторы в лечении бронхиальной астмы: влияние на приверженность терапии</dc:title>
  <dc:creator>Comatolog</dc:creator>
  <cp:lastModifiedBy>SUNRISE</cp:lastModifiedBy>
  <cp:revision>26</cp:revision>
  <dcterms:created xsi:type="dcterms:W3CDTF">2014-03-17T19:30:37Z</dcterms:created>
  <dcterms:modified xsi:type="dcterms:W3CDTF">2017-01-04T18:56:12Z</dcterms:modified>
</cp:coreProperties>
</file>