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3" d="100"/>
          <a:sy n="83" d="100"/>
        </p:scale>
        <p:origin x="-450"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4F1975DA-3C65-4D06-B0C7-5B4CDC1B5EF8}" type="datetimeFigureOut">
              <a:rPr lang="ru-RU" smtClean="0"/>
              <a:t>25.04.2013</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FF65DE06-414A-41EC-9B08-C919D466F54E}"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F1975DA-3C65-4D06-B0C7-5B4CDC1B5EF8}" type="datetimeFigureOut">
              <a:rPr lang="ru-RU" smtClean="0"/>
              <a:t>25.04.2013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F65DE06-414A-41EC-9B08-C919D466F54E}"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4F1975DA-3C65-4D06-B0C7-5B4CDC1B5EF8}" type="datetimeFigureOut">
              <a:rPr lang="ru-RU" smtClean="0"/>
              <a:t>25.04.2013</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FF65DE06-414A-41EC-9B08-C919D466F54E}"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F1975DA-3C65-4D06-B0C7-5B4CDC1B5EF8}" type="datetimeFigureOut">
              <a:rPr lang="ru-RU" smtClean="0"/>
              <a:t>25.04.2013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F65DE06-414A-41EC-9B08-C919D466F54E}"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4F1975DA-3C65-4D06-B0C7-5B4CDC1B5EF8}" type="datetimeFigureOut">
              <a:rPr lang="ru-RU" smtClean="0"/>
              <a:t>25.04.2013</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FF65DE06-414A-41EC-9B08-C919D466F54E}"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F1975DA-3C65-4D06-B0C7-5B4CDC1B5EF8}" type="datetimeFigureOut">
              <a:rPr lang="ru-RU" smtClean="0"/>
              <a:t>25.04.2013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FF65DE06-414A-41EC-9B08-C919D466F54E}"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4F1975DA-3C65-4D06-B0C7-5B4CDC1B5EF8}" type="datetimeFigureOut">
              <a:rPr lang="ru-RU" smtClean="0"/>
              <a:t>25.04.2013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FF65DE06-414A-41EC-9B08-C919D466F54E}"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4F1975DA-3C65-4D06-B0C7-5B4CDC1B5EF8}" type="datetimeFigureOut">
              <a:rPr lang="ru-RU" smtClean="0"/>
              <a:t>25.04.2013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FF65DE06-414A-41EC-9B08-C919D466F54E}"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4F1975DA-3C65-4D06-B0C7-5B4CDC1B5EF8}" type="datetimeFigureOut">
              <a:rPr lang="ru-RU" smtClean="0"/>
              <a:t>25.04.2013</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FF65DE06-414A-41EC-9B08-C919D466F54E}"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F1975DA-3C65-4D06-B0C7-5B4CDC1B5EF8}" type="datetimeFigureOut">
              <a:rPr lang="ru-RU" smtClean="0"/>
              <a:t>25.04.2013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FF65DE06-414A-41EC-9B08-C919D466F54E}"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4F1975DA-3C65-4D06-B0C7-5B4CDC1B5EF8}" type="datetimeFigureOut">
              <a:rPr lang="ru-RU" smtClean="0"/>
              <a:t>25.04.2013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FF65DE06-414A-41EC-9B08-C919D466F54E}" type="slidenum">
              <a:rPr lang="ru-RU" smtClean="0"/>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4F1975DA-3C65-4D06-B0C7-5B4CDC1B5EF8}" type="datetimeFigureOut">
              <a:rPr lang="ru-RU" smtClean="0"/>
              <a:t>25.04.2013</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FF65DE06-414A-41EC-9B08-C919D466F54E}"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786050" y="533400"/>
            <a:ext cx="5686218" cy="2868168"/>
          </a:xfrm>
        </p:spPr>
        <p:txBody>
          <a:bodyPr/>
          <a:lstStyle/>
          <a:p>
            <a:r>
              <a:rPr lang="en-GB" sz="4500" dirty="0" smtClean="0">
                <a:solidFill>
                  <a:srgbClr val="FFFF00"/>
                </a:solidFill>
                <a:latin typeface="Times New Roman" pitchFamily="18" charset="0"/>
                <a:cs typeface="Times New Roman" pitchFamily="18" charset="0"/>
              </a:rPr>
              <a:t>Sport in the USA</a:t>
            </a:r>
            <a:endParaRPr lang="ru-RU" sz="4500" dirty="0">
              <a:solidFill>
                <a:srgbClr val="FFFF0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p:txBody>
          <a:bodyPr/>
          <a:lstStyle/>
          <a:p>
            <a:endParaRPr lang="ru-RU"/>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214282" y="5286388"/>
            <a:ext cx="8572560" cy="1357322"/>
          </a:xfrm>
        </p:spPr>
        <p:txBody>
          <a:bodyPr/>
          <a:lstStyle/>
          <a:p>
            <a:r>
              <a:rPr lang="en-US" dirty="0" smtClean="0"/>
              <a:t>Sport is an integral part of education in American schools and universities. Students usually learn two or more ball games, like football, rugby or basketball.</a:t>
            </a:r>
            <a:endParaRPr lang="ru-RU" dirty="0"/>
          </a:p>
        </p:txBody>
      </p:sp>
      <p:pic>
        <p:nvPicPr>
          <p:cNvPr id="1026" name="Picture 2" descr="http://blogs.ajc.com/mark-bradley-blog/files/2009/11/800px-2004_Notre_Dame-Navy_Game.jpg"/>
          <p:cNvPicPr>
            <a:picLocks noChangeAspect="1" noChangeArrowheads="1"/>
          </p:cNvPicPr>
          <p:nvPr/>
        </p:nvPicPr>
        <p:blipFill>
          <a:blip r:embed="rId2"/>
          <a:srcRect/>
          <a:stretch>
            <a:fillRect/>
          </a:stretch>
        </p:blipFill>
        <p:spPr bwMode="auto">
          <a:xfrm>
            <a:off x="214282" y="214290"/>
            <a:ext cx="4829613" cy="3000397"/>
          </a:xfrm>
          <a:prstGeom prst="rect">
            <a:avLst/>
          </a:prstGeom>
          <a:noFill/>
        </p:spPr>
      </p:pic>
      <p:pic>
        <p:nvPicPr>
          <p:cNvPr id="1028" name="Picture 4" descr="http://prodavailegko.ru/wp-content/uploads/2012/03/%D0%B8%D0%BD%D0%B8%D1%86%D0%B8%D0%B0%D1%82%D0%B8%D0%B2%D0%B0.jpg"/>
          <p:cNvPicPr>
            <a:picLocks noChangeAspect="1" noChangeArrowheads="1"/>
          </p:cNvPicPr>
          <p:nvPr/>
        </p:nvPicPr>
        <p:blipFill>
          <a:blip r:embed="rId3"/>
          <a:srcRect/>
          <a:stretch>
            <a:fillRect/>
          </a:stretch>
        </p:blipFill>
        <p:spPr bwMode="auto">
          <a:xfrm>
            <a:off x="5143504" y="2357430"/>
            <a:ext cx="3714776" cy="2786082"/>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285720" y="4214818"/>
            <a:ext cx="8572560" cy="2500330"/>
          </a:xfrm>
        </p:spPr>
        <p:txBody>
          <a:bodyPr>
            <a:normAutofit fontScale="70000" lnSpcReduction="20000"/>
          </a:bodyPr>
          <a:lstStyle/>
          <a:p>
            <a:r>
              <a:rPr lang="en-US" dirty="0" smtClean="0"/>
              <a:t>Then at high school the best players in every school form teams. Every team has its own symbol and a supporting group which is called cheerleaders. Girls who are cheerleaders usually wear clothes in the same </a:t>
            </a:r>
            <a:r>
              <a:rPr lang="en-US" dirty="0" err="1" smtClean="0"/>
              <a:t>colours</a:t>
            </a:r>
            <a:r>
              <a:rPr lang="en-US" dirty="0" smtClean="0"/>
              <a:t> as the students of their team. They learn different dances, jumps, acrobatic stunts and cheers. It takes a lot of time, practice and energy to be good at cheerleading. But today the world of cheerleaders no longer means sideline squads that exist just to support other teams. They are teams enjoying full rights, teams of the same importance as those football and basketball ones which they traditionally cheer. College and high school cheerleaders compete at national championships.</a:t>
            </a:r>
            <a:endParaRPr lang="ru-RU" dirty="0"/>
          </a:p>
        </p:txBody>
      </p:sp>
      <p:pic>
        <p:nvPicPr>
          <p:cNvPr id="15362" name="Picture 2" descr="http://photopolygon.com/photo/fit/3314/10976/59676.jpg.700"/>
          <p:cNvPicPr>
            <a:picLocks noChangeAspect="1" noChangeArrowheads="1"/>
          </p:cNvPicPr>
          <p:nvPr/>
        </p:nvPicPr>
        <p:blipFill>
          <a:blip r:embed="rId2"/>
          <a:srcRect/>
          <a:stretch>
            <a:fillRect/>
          </a:stretch>
        </p:blipFill>
        <p:spPr bwMode="auto">
          <a:xfrm>
            <a:off x="4572000" y="571480"/>
            <a:ext cx="3827547" cy="3116739"/>
          </a:xfrm>
          <a:prstGeom prst="rect">
            <a:avLst/>
          </a:prstGeom>
          <a:noFill/>
        </p:spPr>
      </p:pic>
      <p:pic>
        <p:nvPicPr>
          <p:cNvPr id="15364" name="Picture 4" descr="http://www.cheerleading.spb.ru/gallery/thumbs/lrg-2168-img_5029.JPG"/>
          <p:cNvPicPr>
            <a:picLocks noChangeAspect="1" noChangeArrowheads="1"/>
          </p:cNvPicPr>
          <p:nvPr/>
        </p:nvPicPr>
        <p:blipFill>
          <a:blip r:embed="rId3"/>
          <a:srcRect/>
          <a:stretch>
            <a:fillRect/>
          </a:stretch>
        </p:blipFill>
        <p:spPr bwMode="auto">
          <a:xfrm>
            <a:off x="357158" y="428604"/>
            <a:ext cx="4000527" cy="3000395"/>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42844" y="4929198"/>
            <a:ext cx="8858312" cy="1928802"/>
          </a:xfrm>
        </p:spPr>
        <p:txBody>
          <a:bodyPr>
            <a:normAutofit fontScale="77500" lnSpcReduction="20000"/>
          </a:bodyPr>
          <a:lstStyle/>
          <a:p>
            <a:r>
              <a:rPr lang="en-US" dirty="0" smtClean="0"/>
              <a:t>The most popular spectacular sports in the United States are football, baseball, basketball and hockey. As for the top mass sports, they are swimming, cycling and callisthenics.</a:t>
            </a:r>
          </a:p>
          <a:p>
            <a:r>
              <a:rPr lang="en-US" dirty="0" smtClean="0"/>
              <a:t>American football derives from the English game — rugby. It isn't similar to soccer except some details, like the number of players and the size of the field. It is a far more violent game which requires great physical power and endurance.</a:t>
            </a:r>
          </a:p>
          <a:p>
            <a:endParaRPr lang="ru-RU" dirty="0"/>
          </a:p>
        </p:txBody>
      </p:sp>
      <p:pic>
        <p:nvPicPr>
          <p:cNvPr id="16386" name="Picture 2" descr="http://www.dst.kg/uploads/posts/2008-07/1215572851_10130000.jpg"/>
          <p:cNvPicPr>
            <a:picLocks noChangeAspect="1" noChangeArrowheads="1"/>
          </p:cNvPicPr>
          <p:nvPr/>
        </p:nvPicPr>
        <p:blipFill>
          <a:blip r:embed="rId2"/>
          <a:srcRect/>
          <a:stretch>
            <a:fillRect/>
          </a:stretch>
        </p:blipFill>
        <p:spPr bwMode="auto">
          <a:xfrm>
            <a:off x="285720" y="142852"/>
            <a:ext cx="4339794" cy="2314557"/>
          </a:xfrm>
          <a:prstGeom prst="rect">
            <a:avLst/>
          </a:prstGeom>
          <a:noFill/>
        </p:spPr>
      </p:pic>
      <p:pic>
        <p:nvPicPr>
          <p:cNvPr id="16388" name="Picture 4" descr="http://www.knvs.ru/netcat_files/88/37/rugby12_0.jpg"/>
          <p:cNvPicPr>
            <a:picLocks noChangeAspect="1" noChangeArrowheads="1"/>
          </p:cNvPicPr>
          <p:nvPr/>
        </p:nvPicPr>
        <p:blipFill>
          <a:blip r:embed="rId3"/>
          <a:srcRect/>
          <a:stretch>
            <a:fillRect/>
          </a:stretch>
        </p:blipFill>
        <p:spPr bwMode="auto">
          <a:xfrm>
            <a:off x="5214942" y="2857496"/>
            <a:ext cx="2061496" cy="1967793"/>
          </a:xfrm>
          <a:prstGeom prst="rect">
            <a:avLst/>
          </a:prstGeom>
          <a:noFill/>
        </p:spPr>
      </p:pic>
      <p:pic>
        <p:nvPicPr>
          <p:cNvPr id="16390" name="Picture 6" descr="http://pics.nashgorod.ru/photogal/20267/1000_11f7ac0b90852424c29f5c522e19b78e.jpg"/>
          <p:cNvPicPr>
            <a:picLocks noChangeAspect="1" noChangeArrowheads="1"/>
          </p:cNvPicPr>
          <p:nvPr/>
        </p:nvPicPr>
        <p:blipFill>
          <a:blip r:embed="rId4"/>
          <a:srcRect/>
          <a:stretch>
            <a:fillRect/>
          </a:stretch>
        </p:blipFill>
        <p:spPr bwMode="auto">
          <a:xfrm>
            <a:off x="5000628" y="142852"/>
            <a:ext cx="3714776" cy="2437822"/>
          </a:xfrm>
          <a:prstGeom prst="rect">
            <a:avLst/>
          </a:prstGeom>
          <a:noFill/>
        </p:spPr>
      </p:pic>
      <p:pic>
        <p:nvPicPr>
          <p:cNvPr id="16392" name="Picture 8" descr="http://radikal.ua/data/upload/c2184/0fccf/fda26f9cde.jpg"/>
          <p:cNvPicPr>
            <a:picLocks noChangeAspect="1" noChangeArrowheads="1"/>
          </p:cNvPicPr>
          <p:nvPr/>
        </p:nvPicPr>
        <p:blipFill>
          <a:blip r:embed="rId5"/>
          <a:srcRect/>
          <a:stretch>
            <a:fillRect/>
          </a:stretch>
        </p:blipFill>
        <p:spPr bwMode="auto">
          <a:xfrm>
            <a:off x="857224" y="2571744"/>
            <a:ext cx="3464703" cy="2309802"/>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42844" y="4143380"/>
            <a:ext cx="8858312" cy="2571768"/>
          </a:xfrm>
        </p:spPr>
        <p:txBody>
          <a:bodyPr>
            <a:normAutofit fontScale="70000" lnSpcReduction="20000"/>
          </a:bodyPr>
          <a:lstStyle/>
          <a:p>
            <a:r>
              <a:rPr lang="en-US" dirty="0" smtClean="0"/>
              <a:t>Baseball is one of the most popular American team games. The first American baseball match was held in 1839 in New York. Baseball is a bat-and-ball game played by two teams of nine players each. The aim is to score runs by hitting a thrown ball with a bat and touching a series of four bases arranged at the corners of a ninety-foot square. American children of 8 years old can join certain leagues where they are taught by coaches. Every player and coach must wear a particular uniform: a shirt, pants, baseball cleats (specific shoes worn by the player for better traction with the earth) and a baseball cap designed to shade the eyes from the sun. Nowadays baseball caps are widespread in our everyday life. Catchers have to wear protective helmets with face masks and a special catcher's mitt.</a:t>
            </a:r>
            <a:endParaRPr lang="ru-RU" dirty="0"/>
          </a:p>
        </p:txBody>
      </p:sp>
      <p:pic>
        <p:nvPicPr>
          <p:cNvPr id="17410" name="Picture 2" descr="http://lauriekendrick.files.wordpress.com/2007/12/american_flag_with_baseball.jpg"/>
          <p:cNvPicPr>
            <a:picLocks noChangeAspect="1" noChangeArrowheads="1"/>
          </p:cNvPicPr>
          <p:nvPr/>
        </p:nvPicPr>
        <p:blipFill>
          <a:blip r:embed="rId2"/>
          <a:srcRect/>
          <a:stretch>
            <a:fillRect/>
          </a:stretch>
        </p:blipFill>
        <p:spPr bwMode="auto">
          <a:xfrm>
            <a:off x="4786314" y="1071546"/>
            <a:ext cx="3914775" cy="2857500"/>
          </a:xfrm>
          <a:prstGeom prst="rect">
            <a:avLst/>
          </a:prstGeom>
          <a:noFill/>
        </p:spPr>
      </p:pic>
      <p:pic>
        <p:nvPicPr>
          <p:cNvPr id="17412" name="Picture 4" descr="http://www.megabook.ru/MObjects2/data/pict2003/b03010.jpg"/>
          <p:cNvPicPr>
            <a:picLocks noChangeAspect="1" noChangeArrowheads="1"/>
          </p:cNvPicPr>
          <p:nvPr/>
        </p:nvPicPr>
        <p:blipFill>
          <a:blip r:embed="rId3"/>
          <a:srcRect/>
          <a:stretch>
            <a:fillRect/>
          </a:stretch>
        </p:blipFill>
        <p:spPr bwMode="auto">
          <a:xfrm>
            <a:off x="285720" y="428604"/>
            <a:ext cx="4273855" cy="333374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214282" y="4643446"/>
            <a:ext cx="8786874" cy="2071702"/>
          </a:xfrm>
        </p:spPr>
        <p:txBody>
          <a:bodyPr>
            <a:normAutofit fontScale="70000" lnSpcReduction="20000"/>
          </a:bodyPr>
          <a:lstStyle/>
          <a:p>
            <a:r>
              <a:rPr lang="en-US" dirty="0" smtClean="0"/>
              <a:t>Basketball is a game which was invented in America in 1891. It is a team sport in which two teams of five players each try to score points by throwing or "shooting" a ball through the top of a basketball hoop while following a set of rules. Basketball is one of the world's most widely viewed games nowadays. In 1946 the Basketball Association of America (BAA) was formed. Three years later the BAA merged with the National Basketball League to form the National Basketball Association (NBA). The NBA is famous for many outstanding players, including Larry Bird, Earvin Johnson and Michael Jordan.</a:t>
            </a:r>
            <a:endParaRPr lang="ru-RU" dirty="0"/>
          </a:p>
        </p:txBody>
      </p:sp>
      <p:pic>
        <p:nvPicPr>
          <p:cNvPr id="19458" name="Picture 2" descr="http://www.puzmo.com/resimler/640/61329287331012010.jpg"/>
          <p:cNvPicPr>
            <a:picLocks noChangeAspect="1" noChangeArrowheads="1"/>
          </p:cNvPicPr>
          <p:nvPr/>
        </p:nvPicPr>
        <p:blipFill>
          <a:blip r:embed="rId2"/>
          <a:srcRect/>
          <a:stretch>
            <a:fillRect/>
          </a:stretch>
        </p:blipFill>
        <p:spPr bwMode="auto">
          <a:xfrm>
            <a:off x="357158" y="428604"/>
            <a:ext cx="4143404" cy="3107553"/>
          </a:xfrm>
          <a:prstGeom prst="rect">
            <a:avLst/>
          </a:prstGeom>
          <a:noFill/>
        </p:spPr>
      </p:pic>
      <p:pic>
        <p:nvPicPr>
          <p:cNvPr id="19460" name="Picture 4" descr="http://stat17.privet.ru/lr/0a07f1c65e18ef660afcd9193eabab3f"/>
          <p:cNvPicPr>
            <a:picLocks noChangeAspect="1" noChangeArrowheads="1"/>
          </p:cNvPicPr>
          <p:nvPr/>
        </p:nvPicPr>
        <p:blipFill>
          <a:blip r:embed="rId3"/>
          <a:srcRect/>
          <a:stretch>
            <a:fillRect/>
          </a:stretch>
        </p:blipFill>
        <p:spPr bwMode="auto">
          <a:xfrm>
            <a:off x="5000628" y="1357298"/>
            <a:ext cx="3429024" cy="274322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14678" y="320040"/>
            <a:ext cx="4481522" cy="1143000"/>
          </a:xfrm>
        </p:spPr>
        <p:txBody>
          <a:bodyPr/>
          <a:lstStyle/>
          <a:p>
            <a:r>
              <a:rPr lang="en-US" b="0" dirty="0" smtClean="0"/>
              <a:t> </a:t>
            </a:r>
            <a:endParaRPr lang="ru-RU" sz="2800" dirty="0">
              <a:solidFill>
                <a:schemeClr val="tx1"/>
              </a:solidFill>
              <a:latin typeface="Times New Roman" pitchFamily="18" charset="0"/>
              <a:cs typeface="Times New Roman" pitchFamily="18" charset="0"/>
            </a:endParaRPr>
          </a:p>
        </p:txBody>
      </p:sp>
      <p:sp>
        <p:nvSpPr>
          <p:cNvPr id="3" name="Содержимое 2"/>
          <p:cNvSpPr>
            <a:spLocks noGrp="1"/>
          </p:cNvSpPr>
          <p:nvPr>
            <p:ph idx="1"/>
          </p:nvPr>
        </p:nvSpPr>
        <p:spPr>
          <a:xfrm>
            <a:off x="214282" y="1609416"/>
            <a:ext cx="8643998" cy="4846320"/>
          </a:xfrm>
        </p:spPr>
        <p:txBody>
          <a:bodyPr/>
          <a:lstStyle/>
          <a:p>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pPr>
              <a:buNone/>
            </a:pPr>
            <a:r>
              <a:rPr lang="en-US" sz="2800" dirty="0" smtClean="0">
                <a:latin typeface="Times New Roman" pitchFamily="18" charset="0"/>
                <a:cs typeface="Times New Roman" pitchFamily="18" charset="0"/>
              </a:rPr>
              <a:t>     Larry Bird              Earvin Johnson        Michael Jordan</a:t>
            </a:r>
            <a:endParaRPr lang="en-US" sz="28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endParaRPr lang="ru-RU" dirty="0"/>
          </a:p>
        </p:txBody>
      </p:sp>
      <p:pic>
        <p:nvPicPr>
          <p:cNvPr id="18434" name="Picture 2" descr="File:Larry Bird 1 Lipofsky.jpg"/>
          <p:cNvPicPr>
            <a:picLocks noChangeAspect="1" noChangeArrowheads="1"/>
          </p:cNvPicPr>
          <p:nvPr/>
        </p:nvPicPr>
        <p:blipFill>
          <a:blip r:embed="rId2"/>
          <a:srcRect/>
          <a:stretch>
            <a:fillRect/>
          </a:stretch>
        </p:blipFill>
        <p:spPr bwMode="auto">
          <a:xfrm>
            <a:off x="214282" y="785794"/>
            <a:ext cx="2975903" cy="3738572"/>
          </a:xfrm>
          <a:prstGeom prst="rect">
            <a:avLst/>
          </a:prstGeom>
          <a:noFill/>
        </p:spPr>
      </p:pic>
      <p:pic>
        <p:nvPicPr>
          <p:cNvPr id="18436" name="Picture 4" descr="http://www.interbasket.net/players/usa/magic_dribb.jpg"/>
          <p:cNvPicPr>
            <a:picLocks noChangeAspect="1" noChangeArrowheads="1"/>
          </p:cNvPicPr>
          <p:nvPr/>
        </p:nvPicPr>
        <p:blipFill>
          <a:blip r:embed="rId3"/>
          <a:srcRect/>
          <a:stretch>
            <a:fillRect/>
          </a:stretch>
        </p:blipFill>
        <p:spPr bwMode="auto">
          <a:xfrm>
            <a:off x="3357554" y="857232"/>
            <a:ext cx="2571768" cy="3818867"/>
          </a:xfrm>
          <a:prstGeom prst="rect">
            <a:avLst/>
          </a:prstGeom>
          <a:noFill/>
        </p:spPr>
      </p:pic>
      <p:pic>
        <p:nvPicPr>
          <p:cNvPr id="18438" name="Picture 6" descr="http://s007.radikal.ru/i301/1102/42/dbde8f581bd4.jpg"/>
          <p:cNvPicPr>
            <a:picLocks noChangeAspect="1" noChangeArrowheads="1"/>
          </p:cNvPicPr>
          <p:nvPr/>
        </p:nvPicPr>
        <p:blipFill>
          <a:blip r:embed="rId4"/>
          <a:srcRect/>
          <a:stretch>
            <a:fillRect/>
          </a:stretch>
        </p:blipFill>
        <p:spPr bwMode="auto">
          <a:xfrm>
            <a:off x="6143636" y="857232"/>
            <a:ext cx="2857520" cy="4129364"/>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214282" y="5214950"/>
            <a:ext cx="8786874" cy="1500198"/>
          </a:xfrm>
        </p:spPr>
        <p:txBody>
          <a:bodyPr>
            <a:normAutofit fontScale="85000" lnSpcReduction="10000"/>
          </a:bodyPr>
          <a:lstStyle/>
          <a:p>
            <a:r>
              <a:rPr lang="en-US" dirty="0" smtClean="0"/>
              <a:t>A healthy way of life is in fashion now everywhere around the world. There are also many other sports that attract millions of the Americans. Such sports as swimming, track-and-field, skiing, skating, rowing and sailing enjoy great popularity in the USA.</a:t>
            </a:r>
          </a:p>
          <a:p>
            <a:pPr>
              <a:buNone/>
            </a:pPr>
            <a:endParaRPr lang="en-US" dirty="0" smtClean="0"/>
          </a:p>
          <a:p>
            <a:pPr>
              <a:buNone/>
            </a:pPr>
            <a:endParaRPr lang="ru-RU" dirty="0"/>
          </a:p>
        </p:txBody>
      </p:sp>
      <p:pic>
        <p:nvPicPr>
          <p:cNvPr id="20482" name="Picture 2" descr="http://www.yugopolis.ru/data/mediadb/2383/0000/0129/12929.jpg"/>
          <p:cNvPicPr>
            <a:picLocks noChangeAspect="1" noChangeArrowheads="1"/>
          </p:cNvPicPr>
          <p:nvPr/>
        </p:nvPicPr>
        <p:blipFill>
          <a:blip r:embed="rId2"/>
          <a:srcRect/>
          <a:stretch>
            <a:fillRect/>
          </a:stretch>
        </p:blipFill>
        <p:spPr bwMode="auto">
          <a:xfrm>
            <a:off x="285720" y="357166"/>
            <a:ext cx="4429124" cy="3321843"/>
          </a:xfrm>
          <a:prstGeom prst="rect">
            <a:avLst/>
          </a:prstGeom>
          <a:noFill/>
        </p:spPr>
      </p:pic>
      <p:pic>
        <p:nvPicPr>
          <p:cNvPr id="20486" name="Picture 6" descr="http://linzik.com/uploads/posts/pics/Uchenie_viyasnili_pochemu_mi_razmaxivaem_rukami_pri_xodbe.jpg"/>
          <p:cNvPicPr>
            <a:picLocks noChangeAspect="1" noChangeArrowheads="1"/>
          </p:cNvPicPr>
          <p:nvPr/>
        </p:nvPicPr>
        <p:blipFill>
          <a:blip r:embed="rId3"/>
          <a:srcRect/>
          <a:stretch>
            <a:fillRect/>
          </a:stretch>
        </p:blipFill>
        <p:spPr bwMode="auto">
          <a:xfrm>
            <a:off x="5000628" y="357166"/>
            <a:ext cx="3702046" cy="2572922"/>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34</TotalTime>
  <Words>562</Words>
  <Application>Microsoft Office PowerPoint</Application>
  <PresentationFormat>Экран (4:3)</PresentationFormat>
  <Paragraphs>23</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Изящная</vt:lpstr>
      <vt:lpstr>Sport in the USA</vt:lpstr>
      <vt:lpstr>Слайд 2</vt:lpstr>
      <vt:lpstr>Слайд 3</vt:lpstr>
      <vt:lpstr>Слайд 4</vt:lpstr>
      <vt:lpstr>Слайд 5</vt:lpstr>
      <vt:lpstr>Слайд 6</vt:lpstr>
      <vt:lpstr> </vt:lpstr>
      <vt:lpstr>Слайд 8</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Sport in the USA</dc:title>
  <dc:creator>User</dc:creator>
  <cp:lastModifiedBy>User</cp:lastModifiedBy>
  <cp:revision>4</cp:revision>
  <dcterms:created xsi:type="dcterms:W3CDTF">2013-04-25T17:50:17Z</dcterms:created>
  <dcterms:modified xsi:type="dcterms:W3CDTF">2013-04-25T18:24:53Z</dcterms:modified>
</cp:coreProperties>
</file>