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17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75077-A074-4E8C-B45E-964494945228}" type="datetimeFigureOut">
              <a:rPr lang="ru-RU" smtClean="0"/>
              <a:t>04.01.2017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4C80B-8910-445E-8D30-7A590951118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12540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48A4-4B96-49F4-8C25-4C9D06114B2C}" type="datetimeFigureOut">
              <a:rPr lang="ru-RU" smtClean="0"/>
              <a:t>04.01.2017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Заметки 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1F1E7-4EFD-4BFF-B438-FCD52FD36B1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3561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0" y="4572000"/>
            <a:ext cx="12192000" cy="16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210300"/>
            <a:ext cx="12192000" cy="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4740333"/>
            <a:ext cx="10972800" cy="1263534"/>
          </a:xfrm>
        </p:spPr>
        <p:txBody>
          <a:bodyPr anchor="ctr">
            <a:normAutofit/>
          </a:bodyPr>
          <a:lstStyle>
            <a:lvl1pPr algn="l">
              <a:defRPr sz="58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6286500"/>
            <a:ext cx="10972800" cy="45720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9" name="Рисунок 8" descr="Closeup of test tubes" title="Science picture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" y="0"/>
            <a:ext cx="12188952" cy="45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16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ru-RU" smtClean="0"/>
              <a:t>04.01.2017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55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9310254" y="0"/>
            <a:ext cx="288174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9310254" y="0"/>
            <a:ext cx="1" cy="685800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486900" y="685800"/>
            <a:ext cx="2324100" cy="54863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685800"/>
            <a:ext cx="8105775" cy="54863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ru-RU" smtClean="0"/>
              <a:t>04.01.2017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264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ru-RU" smtClean="0"/>
              <a:t>04.01.2017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308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0" y="0"/>
            <a:ext cx="12192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5753100"/>
            <a:ext cx="12192000" cy="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153095"/>
            <a:ext cx="10972800" cy="2286000"/>
          </a:xfrm>
        </p:spPr>
        <p:txBody>
          <a:bodyPr anchor="b">
            <a:normAutofit/>
          </a:bodyPr>
          <a:lstStyle>
            <a:lvl1pPr>
              <a:defRPr sz="58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3250" y="5864054"/>
            <a:ext cx="10972800" cy="450042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3724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714501"/>
            <a:ext cx="4752109" cy="44577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73091" y="1714501"/>
            <a:ext cx="4752109" cy="44577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ru-RU" smtClean="0"/>
              <a:t>04.01.2017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238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529541"/>
            <a:ext cx="4754880" cy="811583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6800" y="2484692"/>
            <a:ext cx="4754880" cy="3687508"/>
          </a:xfrm>
        </p:spPr>
        <p:txBody>
          <a:bodyPr/>
          <a:lstStyle>
            <a:lvl1pPr>
              <a:spcBef>
                <a:spcPts val="2000"/>
              </a:spcBef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70320" y="1529541"/>
            <a:ext cx="4754880" cy="811583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370320" y="2484692"/>
            <a:ext cx="4754880" cy="3687508"/>
          </a:xfrm>
        </p:spPr>
        <p:txBody>
          <a:bodyPr/>
          <a:lstStyle>
            <a:lvl1pPr>
              <a:spcBef>
                <a:spcPts val="2000"/>
              </a:spcBef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ru-RU" smtClean="0"/>
              <a:t>04.01.2017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062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ru-RU" smtClean="0"/>
              <a:t>04.01.2017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94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ru-RU" smtClean="0"/>
              <a:t>04.01.2017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633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 bwMode="ltGray">
          <a:xfrm>
            <a:off x="0" y="0"/>
            <a:ext cx="4267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4267200" y="0"/>
            <a:ext cx="1" cy="685800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0519" y="465512"/>
            <a:ext cx="3506162" cy="1600200"/>
          </a:xfrm>
        </p:spPr>
        <p:txBody>
          <a:bodyPr anchor="t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99000" y="465513"/>
            <a:ext cx="7048500" cy="5935287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0519" y="3746500"/>
            <a:ext cx="3506162" cy="24257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00201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688">
          <p15:clr>
            <a:srgbClr val="FBAE40"/>
          </p15:clr>
        </p15:guide>
        <p15:guide id="2" orient="horz" pos="288">
          <p15:clr>
            <a:srgbClr val="FBAE40"/>
          </p15:clr>
        </p15:guide>
        <p15:guide id="3" orient="horz" pos="4032">
          <p15:clr>
            <a:srgbClr val="FBAE40"/>
          </p15:clr>
        </p15:guide>
        <p15:guide id="4" pos="295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0" y="0"/>
            <a:ext cx="4267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4267200" y="0"/>
            <a:ext cx="1" cy="685800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4048" y="466344"/>
            <a:ext cx="3502152" cy="1600200"/>
          </a:xfrm>
        </p:spPr>
        <p:txBody>
          <a:bodyPr anchor="t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309872" y="0"/>
            <a:ext cx="7882128" cy="6858000"/>
          </a:xfrm>
        </p:spPr>
        <p:txBody>
          <a:bodyPr tIns="7315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4048" y="3749040"/>
            <a:ext cx="3502152" cy="242316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93493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0" y="0"/>
            <a:ext cx="121920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0" y="1371600"/>
            <a:ext cx="12192000" cy="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066800" y="127000"/>
            <a:ext cx="10058400" cy="1097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0402902D-A5F5-4D7D-AAA7-32469BA0BC4D}" type="datetimeFigureOut">
              <a:rPr lang="ru-RU" smtClean="0"/>
              <a:pPr/>
              <a:t>04.01.2017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724" y="6394450"/>
            <a:ext cx="52387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5F4C9F40-B079-4B71-A627-7266DFEA7F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59584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ts val="2200"/>
        </a:spcBef>
        <a:buClr>
          <a:schemeClr val="tx1">
            <a:lumMod val="65000"/>
          </a:schemeClr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ts val="1600"/>
        </a:spcBef>
        <a:buClr>
          <a:schemeClr val="tx1">
            <a:lumMod val="6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ts val="1200"/>
        </a:spcBef>
        <a:buClr>
          <a:schemeClr val="tx1">
            <a:lumMod val="65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ts val="10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17320" indent="-228600" algn="l" defTabSz="914400" rtl="0" eaLnBrk="1" latinLnBrk="0" hangingPunct="1">
        <a:spcBef>
          <a:spcPts val="8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22860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22860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22860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1%80%D0%BE%D1%82%D0%B8%D0%B2%D0%BE%D0%B2%D0%B8%D1%80%D1%83%D1%81%D0%BD%D1%8B%D0%B5_%D0%BF%D1%80%D0%B5%D0%BF%D0%B0%D1%80%D0%B0%D1%82%D1%8B" TargetMode="External"/><Relationship Id="rId3" Type="http://schemas.openxmlformats.org/officeDocument/2006/relationships/hyperlink" Target="https://ru.wikipedia.org/wiki/%D0%A0%D0%BE%D1%82%D0%B0%D0%B2%D0%B8%D1%80%D1%83%D1%81%D1%8B" TargetMode="External"/><Relationship Id="rId7" Type="http://schemas.openxmlformats.org/officeDocument/2006/relationships/hyperlink" Target="https://ru.wikipedia.org/wiki/%D0%92%D0%B0%D0%BA%D1%86%D0%B8%D0%BD%D0%B0%D1%86%D0%B8%D1%8F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2%D1%80%D0%BE%D0%B6%D0%B4%D1%91%D0%BD%D0%BD%D1%8B%D0%B9_%D0%B8%D0%BC%D0%BC%D1%83%D0%BD%D0%B8%D1%82%D0%B5%D1%82" TargetMode="External"/><Relationship Id="rId5" Type="http://schemas.openxmlformats.org/officeDocument/2006/relationships/hyperlink" Target="https://ru.wikipedia.org/wiki/%D0%9A%D0%BB%D0%B5%D1%82%D0%BA%D0%B0_(%D0%B1%D0%B8%D0%BE%D0%BB%D0%BE%D0%B3%D0%B8%D1%8F)" TargetMode="External"/><Relationship Id="rId4" Type="http://schemas.openxmlformats.org/officeDocument/2006/relationships/hyperlink" Target="https://ru.wikipedia.org/wiki/%D0%90%D0%BD%D1%82%D0%B8%D1%82%D0%B5%D0%BB%D0%B0" TargetMode="External"/><Relationship Id="rId9" Type="http://schemas.openxmlformats.org/officeDocument/2006/relationships/hyperlink" Target="https://ru.wikipedia.org/wiki/%D0%98%D0%BD%D0%B3%D0%B8%D0%B1%D0%B8%D1%80%D0%BE%D0%B2%D0%B0%D0%BD%D0%B8%D0%B5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B%D0%B5%D1%82%D0%BE%D1%87%D0%BD%D0%B0%D1%8F_%D0%B1%D0%B8%D0%BE%D0%BB%D0%BE%D0%B3%D0%B8%D1%8F" TargetMode="External"/><Relationship Id="rId2" Type="http://schemas.openxmlformats.org/officeDocument/2006/relationships/hyperlink" Target="https://ru.wikipedia.org/wiki/%D0%9C%D0%BE%D0%BB%D0%B5%D0%BA%D1%83%D0%BB%D1%8F%D1%80%D0%BD%D0%B0%D1%8F_%D0%B1%D0%B8%D0%BE%D0%BB%D0%BE%D0%B3%D0%B8%D1%8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hyperlink" Target="https://ru.wikipedia.org/wiki/%D0%9A%D0%BB%D0%B5%D1%82%D0%BA%D0%B0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s://ru.wikipedia.org/wiki/%D0%91%D0%B5%D1%81%D0%BA%D0%BB%D0%B5%D1%82%D0%BE%D1%87%D0%BD%D1%8B%D0%B5" TargetMode="External"/><Relationship Id="rId7" Type="http://schemas.openxmlformats.org/officeDocument/2006/relationships/image" Target="../media/image3.jpeg"/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https://ru.wikipedia.org/wiki/%D0%9A%D0%BB%D0%B5%D1%82%D0%BA%D0%B0" TargetMode="External"/><Relationship Id="rId4" Type="http://schemas.openxmlformats.org/officeDocument/2006/relationships/hyperlink" Target="https://ru.wikipedia.org/wiki/%D0%98%D0%BD%D1%84%D0%B5%D0%BA%D1%86%D0%B8%D1%8F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0%BB%D0%B5%D1%82%D0%BA%D0%B0" TargetMode="External"/><Relationship Id="rId3" Type="http://schemas.openxmlformats.org/officeDocument/2006/relationships/hyperlink" Target="https://ru.wikipedia.org/wiki/%D0%9D%D1%83%D0%BA%D0%BB%D0%B5%D0%B8%D0%BD%D0%BE%D0%B2%D1%8B%D0%B5_%D0%BA%D0%B8%D1%81%D0%BB%D0%BE%D1%82%D1%8B" TargetMode="External"/><Relationship Id="rId7" Type="http://schemas.openxmlformats.org/officeDocument/2006/relationships/hyperlink" Target="https://ru.wikipedia.org/wiki/%D0%96%D0%B8%D0%B7%D0%BD%D1%8C" TargetMode="External"/><Relationship Id="rId2" Type="http://schemas.openxmlformats.org/officeDocument/2006/relationships/hyperlink" Target="https://ru.wikipedia.org/wiki/%D0%92%D0%B8%D1%80%D1%83%D1%81%D1%8B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B%D0%B8%D0%BF%D0%B8%D0%B4%D1%8B" TargetMode="External"/><Relationship Id="rId5" Type="http://schemas.openxmlformats.org/officeDocument/2006/relationships/hyperlink" Target="https://ru.wikipedia.org/wiki/%D0%91%D0%B5%D0%BB%D0%BA%D0%B8" TargetMode="External"/><Relationship Id="rId10" Type="http://schemas.openxmlformats.org/officeDocument/2006/relationships/hyperlink" Target="https://ru.wikipedia.org/wiki/%D0%92%D0%B8%D1%80%D1%83%D1%81_%D1%82%D0%B0%D0%B1%D0%B0%D1%87%D0%BD%D0%BE%D0%B9_%D0%BC%D0%BE%D0%B7%D0%B0%D0%B8%D0%BA%D0%B8" TargetMode="External"/><Relationship Id="rId4" Type="http://schemas.openxmlformats.org/officeDocument/2006/relationships/hyperlink" Target="https://ru.wikipedia.org/wiki/%D0%9A%D0%B0%D0%BF%D1%81%D0%B8%D0%B4" TargetMode="External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2%D0%B8%D0%B1%D1%80%D0%B8%D0%BE%D0%BD%D1%8B" TargetMode="External"/><Relationship Id="rId3" Type="http://schemas.openxmlformats.org/officeDocument/2006/relationships/hyperlink" Target="https://ru.wikipedia.org/wiki/%D0%92%D0%B8%D1%80%D1%83%D1%81%D1%8B" TargetMode="External"/><Relationship Id="rId7" Type="http://schemas.openxmlformats.org/officeDocument/2006/relationships/image" Target="../media/image8.jpeg"/><Relationship Id="rId2" Type="http://schemas.openxmlformats.org/officeDocument/2006/relationships/hyperlink" Target="https://ru.wikipedia.org/wiki/%D0%94%D1%80%D0%B5%D0%B2%D0%BD%D0%B5%D0%B3%D1%80%D0%B5%D1%87%D0%B5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hyperlink" Target="https://ru.wikipedia.org/wiki/%D0%91%D0%B0%D0%BA%D1%82%D0%B5%D1%80%D0%B8%D0%B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93%D0%B5%D1%80%D0%BF%D0%B5%D1%81%D0%B2%D0%B8%D1%80%D1%83%D1%81%D1%8B" TargetMode="External"/><Relationship Id="rId4" Type="http://schemas.openxmlformats.org/officeDocument/2006/relationships/hyperlink" Target="https://ru.wikipedia.org/wiki/%D0%9F%D0%B8%D0%BA%D0%BE%D1%80%D0%BD%D0%B0%D0%B2%D0%B8%D1%80%D1%83%D1%81%D1%8B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8%D1%81%D0%BF%D0%B0%D0%BD%D1%81%D0%BA%D0%B8%D0%B9_%D0%B3%D1%80%D0%B8%D0%BF%D0%BF" TargetMode="External"/><Relationship Id="rId13" Type="http://schemas.openxmlformats.org/officeDocument/2006/relationships/hyperlink" Target="https://ru.wikipedia.org/wiki/%D0%92%D0%B8%D1%80%D1%83%D1%81%D1%8B#cite_note-Patterson1-167" TargetMode="External"/><Relationship Id="rId3" Type="http://schemas.openxmlformats.org/officeDocument/2006/relationships/hyperlink" Target="https://ru.wikipedia.org/wiki/%D0%9D%D0%B5%D0%BC%D0%B5%D1%86%D0%BA%D0%B8%D0%B9_%D1%8F%D0%B7%D1%8B%D0%BA" TargetMode="External"/><Relationship Id="rId7" Type="http://schemas.openxmlformats.org/officeDocument/2006/relationships/hyperlink" Target="https://ru.wikipedia.org/wiki/%D0%9F%D1%80%D0%BE%D1%81%D0%B2%D0%B5%D1%87%D0%B8%D0%B2%D0%B0%D1%8E%D1%89%D0%B8%D0%B9_%D1%8D%D0%BB%D0%B5%D0%BA%D1%82%D1%80%D0%BE%D0%BD%D0%BD%D1%8B%D0%B9_%D0%BC%D0%B8%D0%BA%D1%80%D0%BE%D1%81%D0%BA%D0%BE%D0%BF" TargetMode="External"/><Relationship Id="rId12" Type="http://schemas.openxmlformats.org/officeDocument/2006/relationships/hyperlink" Target="https://ru.wikipedia.org/wiki/%D0%9C%D0%B8%D0%BB%D0%BB%D0%B8%D0%BE%D0%BD" TargetMode="External"/><Relationship Id="rId2" Type="http://schemas.openxmlformats.org/officeDocument/2006/relationships/hyperlink" Target="https://ru.wikipedia.org/wiki/%D0%A4%D1%80%D0%B0%D0%BD%D1%86%D1%83%D0%B7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2%D0%B8%D1%80%D1%83%D1%81_%D0%B3%D1%80%D0%B8%D0%BF%D0%BF%D0%B0" TargetMode="External"/><Relationship Id="rId11" Type="http://schemas.openxmlformats.org/officeDocument/2006/relationships/hyperlink" Target="https://ru.wikipedia.org/w/index.php?title=%D0%92%D0%B8%D1%80%D1%83%D1%81_%D0%B3%D1%80%D0%B8%D0%BF%D0%BF%D0%B0_A&amp;action=edit&amp;redlink=1" TargetMode="External"/><Relationship Id="rId5" Type="http://schemas.openxmlformats.org/officeDocument/2006/relationships/hyperlink" Target="https://ru.wikipedia.org/wiki/%D0%98%D0%BD%D1%84%D0%B5%D0%BA%D1%86%D0%B8%D0%BE%D0%BD%D0%BD%D1%8B%D0%B5_%D0%B7%D0%B0%D0%B1%D0%BE%D0%BB%D0%B5%D0%B2%D0%B0%D0%BD%D0%B8%D1%8F" TargetMode="External"/><Relationship Id="rId10" Type="http://schemas.openxmlformats.org/officeDocument/2006/relationships/hyperlink" Target="https://ru.wikipedia.org/wiki/1919_%D0%B3%D0%BE%D0%B4" TargetMode="External"/><Relationship Id="rId4" Type="http://schemas.openxmlformats.org/officeDocument/2006/relationships/image" Target="../media/image10.jpeg"/><Relationship Id="rId9" Type="http://schemas.openxmlformats.org/officeDocument/2006/relationships/hyperlink" Target="https://ru.wikipedia.org/wiki/1918_%D0%B3%D0%BE%D0%B4" TargetMode="External"/><Relationship Id="rId14" Type="http://schemas.openxmlformats.org/officeDocument/2006/relationships/hyperlink" Target="https://ru.wikipedia.org/wiki/%D0%97%D0%B5%D0%BC%D0%BB%D1%8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1%83%D1%82%D0%B0%D1%86%D0%B8%D1%8F" TargetMode="External"/><Relationship Id="rId7" Type="http://schemas.openxmlformats.org/officeDocument/2006/relationships/hyperlink" Target="https://ru.wikipedia.org/wiki/%D0%A6%D0%B8%D1%82%D0%BE%D0%BC%D0%B5%D0%B3%D0%B0%D0%BB%D0%BE%D0%B2%D0%B8%D1%80%D1%83%D1%81%D0%BD%D0%B0%D1%8F_%D0%B8%D0%BD%D1%84%D0%B5%D0%BA%D1%86%D0%B8%D1%8F" TargetMode="External"/><Relationship Id="rId2" Type="http://schemas.openxmlformats.org/officeDocument/2006/relationships/hyperlink" Target="https://ru.wikipedia.org/wiki/%D0%97%D0%BB%D0%BE%D0%BA%D0%B0%D1%87%D0%B5%D1%81%D1%82%D0%B2%D0%B5%D0%BD%D0%BD%D0%B0%D1%8F_%D0%BE%D0%BF%D1%83%D1%85%D0%BE%D0%BB%D1%8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s://ru.wikipedia.org/wiki/%D0%9C%D0%B0%D1%80%D0%B1%D1%83%D1%80%D0%B3%D1%81%D0%BA%D0%B8%D0%B9_%D0%B2%D0%B8%D1%80%D1%83%D1%81" TargetMode="Externa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98%D0%A7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9F%D1%80%D0%BE%D1%82%D0%B5%D0%B0%D0%B7%D1%8B" TargetMode="External"/><Relationship Id="rId4" Type="http://schemas.openxmlformats.org/officeDocument/2006/relationships/hyperlink" Target="https://ru.wikipedia.org/wiki/%D0%9E%D0%B1%D1%80%D0%B0%D1%82%D0%BD%D0%B0%D1%8F_%D1%82%D1%80%D0%B0%D0%BD%D1%81%D0%BA%D1%80%D0%B8%D0%BF%D1%82%D0%B0%D0%B7%D0%B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7%D0%B5%D0%BB%D0%BE%D0%B2%D0%B5%D0%BA" TargetMode="External"/><Relationship Id="rId2" Type="http://schemas.openxmlformats.org/officeDocument/2006/relationships/hyperlink" Target="https://ru.wikipedia.org/wiki/%D0%98%D0%BD%D1%84%D0%B5%D0%BA%D1%86%D0%B8%D1%8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ВИРУСЫ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942" y="6286500"/>
            <a:ext cx="11874674" cy="457200"/>
          </a:xfrm>
        </p:spPr>
        <p:txBody>
          <a:bodyPr>
            <a:normAutofit fontScale="92500"/>
          </a:bodyPr>
          <a:lstStyle/>
          <a:p>
            <a:pPr algn="ctr"/>
            <a:r>
              <a:rPr lang="ru-RU" sz="1400" dirty="0" smtClean="0"/>
              <a:t>Презентация составлена Кузнецовой А.В., преподавателем Первоуральского политехникума по материалам </a:t>
            </a:r>
            <a:r>
              <a:rPr lang="en-US" sz="1400" dirty="0"/>
              <a:t>https://ru.wikipedia.org/wiki/</a:t>
            </a:r>
            <a:r>
              <a:rPr lang="ru-RU" sz="1400" dirty="0" smtClean="0"/>
              <a:t>Вирусы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078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7134" y="127000"/>
            <a:ext cx="9037012" cy="109728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ЗАЩИТА ОТ ВИРУСОВ</a:t>
            </a:r>
            <a:endParaRPr lang="ru-RU" sz="4000" dirty="0"/>
          </a:p>
        </p:txBody>
      </p:sp>
      <p:pic>
        <p:nvPicPr>
          <p:cNvPr id="8194" name="Picture 2" descr="https://upload.wikimedia.org/wikipedia/commons/9/98/Rotavirus_with_antibod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882" y="2074064"/>
            <a:ext cx="7233264" cy="3906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40490" y="6068107"/>
            <a:ext cx="93945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Arial" panose="020B0604020202020204" pitchFamily="34" charset="0"/>
              </a:rPr>
              <a:t>Два </a:t>
            </a:r>
            <a:r>
              <a:rPr lang="ru-RU" dirty="0" err="1">
                <a:latin typeface="Arial" panose="020B0604020202020204" pitchFamily="34" charset="0"/>
                <a:hlinkClick r:id="rId3" tooltip="Ротавирусы"/>
              </a:rPr>
              <a:t>ротавируса</a:t>
            </a:r>
            <a:r>
              <a:rPr lang="ru-RU" dirty="0">
                <a:latin typeface="Arial" panose="020B0604020202020204" pitchFamily="34" charset="0"/>
              </a:rPr>
              <a:t>: правый покрыт </a:t>
            </a:r>
            <a:r>
              <a:rPr lang="ru-RU" dirty="0">
                <a:latin typeface="Arial" panose="020B0604020202020204" pitchFamily="34" charset="0"/>
                <a:hlinkClick r:id="rId4" tooltip="Антитела"/>
              </a:rPr>
              <a:t>антителами</a:t>
            </a:r>
            <a:r>
              <a:rPr lang="ru-RU" dirty="0">
                <a:latin typeface="Arial" panose="020B0604020202020204" pitchFamily="34" charset="0"/>
              </a:rPr>
              <a:t>, останавливающими его прикрепление к </a:t>
            </a:r>
            <a:r>
              <a:rPr lang="ru-RU" dirty="0">
                <a:latin typeface="Arial" panose="020B0604020202020204" pitchFamily="34" charset="0"/>
                <a:hlinkClick r:id="rId5" tooltip="Клетка (биология)"/>
              </a:rPr>
              <a:t>клеткам</a:t>
            </a:r>
            <a:r>
              <a:rPr lang="ru-RU" dirty="0">
                <a:latin typeface="Arial" panose="020B0604020202020204" pitchFamily="34" charset="0"/>
              </a:rPr>
              <a:t> и заражение их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6095" y="1357717"/>
            <a:ext cx="109226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/>
              <a:t>Первой защитной линией организма против вируса является </a:t>
            </a:r>
            <a:r>
              <a:rPr lang="ru-RU" sz="1400" dirty="0">
                <a:hlinkClick r:id="rId6" tooltip="Врождённый иммунитет"/>
              </a:rPr>
              <a:t>врождённый иммунитет</a:t>
            </a:r>
            <a:r>
              <a:rPr lang="ru-RU" sz="1400" dirty="0"/>
              <a:t>. </a:t>
            </a:r>
            <a:br>
              <a:rPr lang="ru-RU" sz="1400" dirty="0"/>
            </a:br>
            <a:r>
              <a:rPr lang="ru-RU" sz="1400" dirty="0"/>
              <a:t>Наиболее эффективными медицинскими мерами против вирусных инфекций являются </a:t>
            </a:r>
            <a:r>
              <a:rPr lang="ru-RU" sz="1400" dirty="0">
                <a:hlinkClick r:id="rId7" tooltip="Вакцинация"/>
              </a:rPr>
              <a:t>вакцинации</a:t>
            </a:r>
            <a:r>
              <a:rPr lang="ru-RU" sz="1400" dirty="0"/>
              <a:t>, создающие иммунитет к инфекции, и </a:t>
            </a:r>
            <a:r>
              <a:rPr lang="ru-RU" sz="1400" dirty="0">
                <a:hlinkClick r:id="rId8" tooltip="Противовирусные препараты"/>
              </a:rPr>
              <a:t>противовирусные препараты</a:t>
            </a:r>
            <a:r>
              <a:rPr lang="ru-RU" sz="1400" dirty="0"/>
              <a:t>, избирательно </a:t>
            </a:r>
            <a:r>
              <a:rPr lang="ru-RU" sz="1400" dirty="0">
                <a:hlinkClick r:id="rId9" tooltip="Ингибирование"/>
              </a:rPr>
              <a:t>ингибирующие</a:t>
            </a:r>
            <a:r>
              <a:rPr lang="ru-RU" sz="1400" dirty="0"/>
              <a:t> репликацию вирусов.</a:t>
            </a:r>
          </a:p>
        </p:txBody>
      </p:sp>
    </p:spTree>
    <p:extLst>
      <p:ext uri="{BB962C8B-B14F-4D97-AF65-F5344CB8AC3E}">
        <p14:creationId xmlns:p14="http://schemas.microsoft.com/office/powerpoint/2010/main" val="3381604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ИЗУЧЕНИЕ ВИРУСОВ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13326" y="1789655"/>
            <a:ext cx="5413331" cy="437314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/>
              <a:t>Вирусы имеют важное значение для исследований в </a:t>
            </a:r>
            <a:r>
              <a:rPr lang="ru-RU" sz="2800" dirty="0">
                <a:hlinkClick r:id="rId2" tooltip="Молекулярная биология"/>
              </a:rPr>
              <a:t>молекулярной</a:t>
            </a:r>
            <a:r>
              <a:rPr lang="ru-RU" sz="2800" dirty="0"/>
              <a:t> и </a:t>
            </a:r>
            <a:r>
              <a:rPr lang="ru-RU" sz="2800" dirty="0" smtClean="0">
                <a:hlinkClick r:id="rId3" tooltip="Клеточная биология"/>
              </a:rPr>
              <a:t>клеточной </a:t>
            </a:r>
            <a:r>
              <a:rPr lang="ru-RU" sz="2800" dirty="0">
                <a:hlinkClick r:id="rId3" tooltip="Клеточная биология"/>
              </a:rPr>
              <a:t>биологии</a:t>
            </a:r>
            <a:r>
              <a:rPr lang="ru-RU" sz="2800" dirty="0"/>
              <a:t>, так как они представляют собой простые системы, которые можно использовать для управления и изучения функционирования </a:t>
            </a:r>
            <a:r>
              <a:rPr lang="ru-RU" sz="2800" dirty="0">
                <a:hlinkClick r:id="rId4" tooltip="Клетка"/>
              </a:rPr>
              <a:t>клеток</a:t>
            </a:r>
            <a:endParaRPr lang="ru-RU" sz="2800" dirty="0"/>
          </a:p>
        </p:txBody>
      </p:sp>
      <p:pic>
        <p:nvPicPr>
          <p:cNvPr id="9218" name="Picture 2" descr="https://upload.wikimedia.org/wikipedia/commons/thumb/8/86/Influenza_virus_research.jpg/800px-Influenza_virus_research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440" y="1522133"/>
            <a:ext cx="3532341" cy="5007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061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err="1"/>
              <a:t>Ви́рус</a:t>
            </a:r>
            <a:r>
              <a:rPr lang="ru-RU" dirty="0"/>
              <a:t> (</a:t>
            </a:r>
            <a:r>
              <a:rPr lang="ru-RU" dirty="0">
                <a:hlinkClick r:id="rId2" tooltip="Латинский язык"/>
              </a:rPr>
              <a:t>лат.</a:t>
            </a:r>
            <a:r>
              <a:rPr lang="ru-RU" dirty="0"/>
              <a:t> </a:t>
            </a:r>
            <a:r>
              <a:rPr lang="ru-RU" i="1" dirty="0" err="1"/>
              <a:t>virus</a:t>
            </a:r>
            <a:r>
              <a:rPr lang="ru-RU" dirty="0"/>
              <a:t> — «</a:t>
            </a:r>
            <a:r>
              <a:rPr lang="ru-RU" dirty="0" smtClean="0"/>
              <a:t>яд»)</a:t>
            </a:r>
            <a:r>
              <a:rPr lang="ru-RU" dirty="0"/>
              <a:t> —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5759" y="1517879"/>
            <a:ext cx="11060481" cy="44577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hlinkClick r:id="rId3" tooltip="Бесклеточные"/>
              </a:rPr>
              <a:t>неклеточный</a:t>
            </a:r>
            <a:r>
              <a:rPr lang="ru-RU" sz="3600" dirty="0"/>
              <a:t> </a:t>
            </a:r>
            <a:r>
              <a:rPr lang="ru-RU" sz="3600" dirty="0">
                <a:hlinkClick r:id="rId4" tooltip="Инфекция"/>
              </a:rPr>
              <a:t>инфекционный</a:t>
            </a:r>
            <a:r>
              <a:rPr lang="ru-RU" sz="3600" dirty="0"/>
              <a:t> агент, который может воспроизводиться только внутри живых </a:t>
            </a:r>
            <a:r>
              <a:rPr lang="ru-RU" sz="3600" dirty="0" smtClean="0">
                <a:solidFill>
                  <a:schemeClr val="bg2"/>
                </a:solidFill>
                <a:hlinkClick r:id="rId5" tooltip="Клетка"/>
              </a:rPr>
              <a:t>клеток</a:t>
            </a:r>
            <a:endParaRPr lang="ru-RU" sz="3600" dirty="0">
              <a:solidFill>
                <a:schemeClr val="bg2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30" name="Picture 6" descr="Rotavirus Reconstructio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936" y="4327329"/>
            <a:ext cx="2524125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upload.wikimedia.org/wikipedia/commons/1/16/Varicella_%28Chickenpox%29_Virus_PHIL_1878_lore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545" y="2953641"/>
            <a:ext cx="3495675" cy="348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upload.wikimedia.org/wikipedia/commons/thumb/c/c1/Herpes_simplex_virus_pap_test.jpg/1280px-Herpes_simplex_virus_pap_test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79" y="2915055"/>
            <a:ext cx="3953049" cy="3060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548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400" b="1" dirty="0" err="1" smtClean="0"/>
              <a:t>Вирио́н</a:t>
            </a:r>
            <a:r>
              <a:rPr lang="ru-RU" sz="5400" dirty="0"/>
              <a:t> —</a:t>
            </a:r>
            <a:r>
              <a:rPr lang="ru-RU" dirty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376297"/>
            <a:ext cx="10058400" cy="991122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/>
              <a:t>полноценная </a:t>
            </a:r>
            <a:r>
              <a:rPr lang="ru-RU" sz="1800" dirty="0">
                <a:hlinkClick r:id="rId2" tooltip="Вирусы"/>
              </a:rPr>
              <a:t>вирусная</a:t>
            </a:r>
            <a:r>
              <a:rPr lang="ru-RU" sz="1800" dirty="0"/>
              <a:t> частица, состоящая из </a:t>
            </a:r>
            <a:r>
              <a:rPr lang="ru-RU" sz="1800" dirty="0">
                <a:hlinkClick r:id="rId3" tooltip="Нуклеиновые кислоты"/>
              </a:rPr>
              <a:t>нуклеиновой кислоты</a:t>
            </a:r>
            <a:r>
              <a:rPr lang="ru-RU" sz="1800" dirty="0"/>
              <a:t> и </a:t>
            </a:r>
            <a:r>
              <a:rPr lang="ru-RU" sz="1800" dirty="0" err="1">
                <a:hlinkClick r:id="rId4" tooltip="Капсид"/>
              </a:rPr>
              <a:t>капсида</a:t>
            </a:r>
            <a:r>
              <a:rPr lang="ru-RU" sz="1800" dirty="0"/>
              <a:t> (оболочки, состоящей из </a:t>
            </a:r>
            <a:r>
              <a:rPr lang="ru-RU" sz="1800" dirty="0">
                <a:hlinkClick r:id="rId5" tooltip="Белки"/>
              </a:rPr>
              <a:t>белка</a:t>
            </a:r>
            <a:r>
              <a:rPr lang="ru-RU" sz="1800" dirty="0"/>
              <a:t> и, реже, </a:t>
            </a:r>
            <a:r>
              <a:rPr lang="ru-RU" sz="1800" dirty="0">
                <a:hlinkClick r:id="rId6" tooltip="Липиды"/>
              </a:rPr>
              <a:t>липидов</a:t>
            </a:r>
            <a:r>
              <a:rPr lang="ru-RU" sz="1800" dirty="0"/>
              <a:t>) и находящаяся вне </a:t>
            </a:r>
            <a:r>
              <a:rPr lang="ru-RU" sz="1800" dirty="0">
                <a:hlinkClick r:id="rId7" tooltip="Жизнь"/>
              </a:rPr>
              <a:t>живой</a:t>
            </a:r>
            <a:r>
              <a:rPr lang="ru-RU" sz="1800" dirty="0"/>
              <a:t> </a:t>
            </a:r>
            <a:r>
              <a:rPr lang="ru-RU" sz="1800" u="sng" dirty="0">
                <a:hlinkClick r:id="rId8" tooltip="Клетка"/>
              </a:rPr>
              <a:t>клетки</a:t>
            </a:r>
            <a:r>
              <a:rPr lang="ru-RU" sz="1800" dirty="0"/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4737" y="2177961"/>
            <a:ext cx="8094946" cy="40474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061536" y="2431982"/>
            <a:ext cx="275572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Arial" panose="020B0604020202020204" pitchFamily="34" charset="0"/>
              </a:rPr>
              <a:t>Палочковидный вирион </a:t>
            </a:r>
            <a:r>
              <a:rPr lang="ru-RU" sz="2000" dirty="0">
                <a:latin typeface="Arial" panose="020B0604020202020204" pitchFamily="34" charset="0"/>
                <a:hlinkClick r:id="rId10" tooltip="Вирус табачной мозаики"/>
              </a:rPr>
              <a:t>вируса табачной мозаики</a:t>
            </a:r>
            <a:r>
              <a:rPr lang="ru-RU" sz="2000" dirty="0">
                <a:latin typeface="Arial" panose="020B0604020202020204" pitchFamily="34" charset="0"/>
              </a:rPr>
              <a:t>. Цифрами обозначены: (1) РНК-геном вируса, (2) </a:t>
            </a:r>
            <a:r>
              <a:rPr lang="ru-RU" sz="2000" dirty="0" err="1">
                <a:latin typeface="Arial" panose="020B0604020202020204" pitchFamily="34" charset="0"/>
              </a:rPr>
              <a:t>капсомер</a:t>
            </a:r>
            <a:r>
              <a:rPr lang="ru-RU" sz="2000" dirty="0">
                <a:latin typeface="Arial" panose="020B0604020202020204" pitchFamily="34" charset="0"/>
              </a:rPr>
              <a:t>, состоящий всего из одного </a:t>
            </a:r>
            <a:r>
              <a:rPr lang="ru-RU" sz="2000" dirty="0" err="1">
                <a:latin typeface="Arial" panose="020B0604020202020204" pitchFamily="34" charset="0"/>
              </a:rPr>
              <a:t>протомера</a:t>
            </a:r>
            <a:r>
              <a:rPr lang="ru-RU" sz="2000" dirty="0">
                <a:latin typeface="Arial" panose="020B0604020202020204" pitchFamily="34" charset="0"/>
              </a:rPr>
              <a:t>, (3) зрелый участок </a:t>
            </a:r>
            <a:r>
              <a:rPr lang="ru-RU" sz="2000" dirty="0" err="1">
                <a:latin typeface="Arial" panose="020B0604020202020204" pitchFamily="34" charset="0"/>
              </a:rPr>
              <a:t>капсида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7979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err="1"/>
              <a:t>Бактериофа́ги</a:t>
            </a:r>
            <a:r>
              <a:rPr lang="ru-RU" dirty="0"/>
              <a:t> или </a:t>
            </a:r>
            <a:r>
              <a:rPr lang="ru-RU" b="1" dirty="0" err="1"/>
              <a:t>фа́ги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/>
              <a:t>от </a:t>
            </a:r>
            <a:r>
              <a:rPr lang="ru-RU" dirty="0">
                <a:hlinkClick r:id="rId2" tooltip="Древнегреческий язык"/>
              </a:rPr>
              <a:t>др.-греч.</a:t>
            </a:r>
            <a:r>
              <a:rPr lang="ru-RU" dirty="0"/>
              <a:t> </a:t>
            </a:r>
            <a:r>
              <a:rPr lang="ru-RU" dirty="0" err="1"/>
              <a:t>φᾰγω</a:t>
            </a:r>
            <a:r>
              <a:rPr lang="ru-RU" dirty="0"/>
              <a:t> — «пожираю») —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511248"/>
            <a:ext cx="10058400" cy="55271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hlinkClick r:id="rId3" tooltip="Вирусы"/>
              </a:rPr>
              <a:t>вирусы</a:t>
            </a:r>
            <a:r>
              <a:rPr lang="ru-RU" dirty="0"/>
              <a:t>, избирательно поражающие </a:t>
            </a:r>
            <a:r>
              <a:rPr lang="ru-RU" dirty="0">
                <a:hlinkClick r:id="rId4" tooltip="Бактерии"/>
              </a:rPr>
              <a:t>бактериальные</a:t>
            </a:r>
            <a:r>
              <a:rPr lang="ru-RU" dirty="0"/>
              <a:t> клетки.</a:t>
            </a:r>
          </a:p>
          <a:p>
            <a:endParaRPr lang="ru-RU" dirty="0"/>
          </a:p>
        </p:txBody>
      </p:sp>
      <p:pic>
        <p:nvPicPr>
          <p:cNvPr id="2050" name="Picture 2" descr="PhageExterior.sv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15" y="1950010"/>
            <a:ext cx="4022942" cy="490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hage.phiPP2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502" y="2381258"/>
            <a:ext cx="3169085" cy="3147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hag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0364" y="2129011"/>
            <a:ext cx="3066170" cy="3591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628889" y="5860244"/>
            <a:ext cx="33691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Arial" panose="020B0604020202020204" pitchFamily="34" charset="0"/>
              </a:rPr>
              <a:t>Адсорбция бактериофагов на поверхности бактериальной клетки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43055" y="5777841"/>
            <a:ext cx="39399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Arial" panose="020B0604020202020204" pitchFamily="34" charset="0"/>
              </a:rPr>
              <a:t>Бактериофаг </a:t>
            </a:r>
            <a:r>
              <a:rPr lang="el-GR" sz="1600" i="1" dirty="0">
                <a:latin typeface="Arial" panose="020B0604020202020204" pitchFamily="34" charset="0"/>
              </a:rPr>
              <a:t>ϕ</a:t>
            </a:r>
            <a:r>
              <a:rPr lang="en-US" sz="1600" i="1" dirty="0">
                <a:latin typeface="Arial" panose="020B0604020202020204" pitchFamily="34" charset="0"/>
              </a:rPr>
              <a:t>pp2</a:t>
            </a:r>
            <a:r>
              <a:rPr lang="en-US" sz="1600" dirty="0">
                <a:latin typeface="Arial" panose="020B0604020202020204" pitchFamily="34" charset="0"/>
              </a:rPr>
              <a:t> </a:t>
            </a:r>
            <a:r>
              <a:rPr lang="ru-RU" sz="1600" dirty="0" smtClean="0">
                <a:latin typeface="Arial" panose="020B0604020202020204" pitchFamily="34" charset="0"/>
              </a:rPr>
              <a:t>патогенных</a:t>
            </a:r>
            <a:r>
              <a:rPr lang="ru-RU" sz="1600" dirty="0">
                <a:latin typeface="Arial" panose="020B0604020202020204" pitchFamily="34" charset="0"/>
              </a:rPr>
              <a:t> </a:t>
            </a:r>
            <a:endParaRPr lang="ru-RU" sz="1600" dirty="0" smtClean="0">
              <a:latin typeface="Arial" panose="020B0604020202020204" pitchFamily="34" charset="0"/>
            </a:endParaRPr>
          </a:p>
          <a:p>
            <a:pPr algn="ctr"/>
            <a:r>
              <a:rPr lang="ru-RU" sz="1600" dirty="0" smtClean="0">
                <a:latin typeface="Arial" panose="020B0604020202020204" pitchFamily="34" charset="0"/>
                <a:hlinkClick r:id="rId8" tooltip="Вибрионы"/>
              </a:rPr>
              <a:t>вибрионов</a:t>
            </a:r>
            <a:r>
              <a:rPr lang="ru-RU" sz="1600" dirty="0">
                <a:latin typeface="Arial" panose="020B0604020202020204" pitchFamily="34" charset="0"/>
              </a:rPr>
              <a:t> </a:t>
            </a:r>
            <a:r>
              <a:rPr lang="en-US" sz="1600" i="1" dirty="0">
                <a:latin typeface="Arial" panose="020B0604020202020204" pitchFamily="34" charset="0"/>
              </a:rPr>
              <a:t>V. </a:t>
            </a:r>
            <a:r>
              <a:rPr lang="en-US" sz="1600" i="1" dirty="0" err="1">
                <a:latin typeface="Arial" panose="020B0604020202020204" pitchFamily="34" charset="0"/>
              </a:rPr>
              <a:t>parahaemolyticus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ru-RU" sz="1600" dirty="0">
                <a:latin typeface="Arial" panose="020B0604020202020204" pitchFamily="34" charset="0"/>
              </a:rPr>
              <a:t>и </a:t>
            </a:r>
            <a:r>
              <a:rPr lang="en-US" sz="1600" i="1" dirty="0">
                <a:latin typeface="Arial" panose="020B0604020202020204" pitchFamily="34" charset="0"/>
              </a:rPr>
              <a:t>V. </a:t>
            </a:r>
            <a:r>
              <a:rPr lang="en-US" sz="1600" i="1" dirty="0" err="1">
                <a:latin typeface="Arial" panose="020B0604020202020204" pitchFamily="34" charset="0"/>
              </a:rPr>
              <a:t>alginolyticus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4521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Оболочка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714500"/>
            <a:ext cx="10058400" cy="70302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Некоторые вирусы окружают себя дополнительной оболочкой из модифицированной клеточной мембраны </a:t>
            </a:r>
          </a:p>
          <a:p>
            <a:endParaRPr lang="ru-RU" dirty="0"/>
          </a:p>
        </p:txBody>
      </p:sp>
      <p:pic>
        <p:nvPicPr>
          <p:cNvPr id="3074" name="Picture 2" descr="https://upload.wikimedia.org/wikipedia/commons/1/16/Varicella_%28Chickenpox%29_Virus_PHIL_1878_lo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489" y="2572187"/>
            <a:ext cx="3495675" cy="348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275" y="6213003"/>
            <a:ext cx="49241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latin typeface="Arial" panose="020B0604020202020204" pitchFamily="34" charset="0"/>
              </a:rPr>
              <a:t>Вирус герпеса, окружённый </a:t>
            </a:r>
            <a:r>
              <a:rPr lang="ru-RU" sz="1600" dirty="0">
                <a:latin typeface="Arial" panose="020B0604020202020204" pitchFamily="34" charset="0"/>
              </a:rPr>
              <a:t>липидной оболочкой</a:t>
            </a:r>
            <a:r>
              <a:rPr lang="ru-RU" sz="1600" dirty="0">
                <a:solidFill>
                  <a:srgbClr val="252525"/>
                </a:solidFill>
                <a:latin typeface="Arial" panose="020B0604020202020204" pitchFamily="34" charset="0"/>
              </a:rPr>
              <a:t> </a:t>
            </a:r>
            <a:endParaRPr lang="ru-RU" sz="1600" dirty="0"/>
          </a:p>
        </p:txBody>
      </p:sp>
      <p:pic>
        <p:nvPicPr>
          <p:cNvPr id="3076" name="Picture 4" descr="https://upload.wikimedia.org/wikipedia/commons/3/30/Vir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379" y="2698166"/>
            <a:ext cx="3834367" cy="3514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869746" y="2417523"/>
            <a:ext cx="308557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Arial" panose="020B0604020202020204" pitchFamily="34" charset="0"/>
              </a:rPr>
              <a:t>Примеры структур </a:t>
            </a:r>
            <a:r>
              <a:rPr lang="ru-RU" sz="1600" dirty="0" err="1">
                <a:latin typeface="Arial" panose="020B0604020202020204" pitchFamily="34" charset="0"/>
              </a:rPr>
              <a:t>икосаэдрических</a:t>
            </a:r>
            <a:r>
              <a:rPr lang="ru-RU" sz="1600" dirty="0">
                <a:latin typeface="Arial" panose="020B0604020202020204" pitchFamily="34" charset="0"/>
              </a:rPr>
              <a:t> вирионов: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 smtClean="0"/>
          </a:p>
          <a:p>
            <a:pPr algn="ctr"/>
            <a:r>
              <a:rPr lang="ru-RU" sz="1600" dirty="0" smtClean="0">
                <a:latin typeface="Arial" panose="020B0604020202020204" pitchFamily="34" charset="0"/>
              </a:rPr>
              <a:t>А</a:t>
            </a:r>
            <a:r>
              <a:rPr lang="ru-RU" sz="1600" dirty="0">
                <a:latin typeface="Arial" panose="020B0604020202020204" pitchFamily="34" charset="0"/>
              </a:rPr>
              <a:t>. Вирус, не имеющий липидной оболочки (например, </a:t>
            </a:r>
            <a:r>
              <a:rPr lang="ru-RU" sz="1600" dirty="0" err="1">
                <a:latin typeface="Arial" panose="020B0604020202020204" pitchFamily="34" charset="0"/>
                <a:hlinkClick r:id="rId4" tooltip="Пикорнавирусы"/>
              </a:rPr>
              <a:t>пикорнавирус</a:t>
            </a:r>
            <a:r>
              <a:rPr lang="ru-RU" sz="1600" dirty="0">
                <a:latin typeface="Arial" panose="020B0604020202020204" pitchFamily="34" charset="0"/>
              </a:rPr>
              <a:t>).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 smtClean="0"/>
          </a:p>
          <a:p>
            <a:pPr algn="ctr"/>
            <a:r>
              <a:rPr lang="ru-RU" sz="1600" dirty="0" smtClean="0">
                <a:latin typeface="Arial" panose="020B0604020202020204" pitchFamily="34" charset="0"/>
              </a:rPr>
              <a:t>B</a:t>
            </a:r>
            <a:r>
              <a:rPr lang="ru-RU" sz="1600" dirty="0">
                <a:latin typeface="Arial" panose="020B0604020202020204" pitchFamily="34" charset="0"/>
              </a:rPr>
              <a:t>. Оболочечный вирус (например, </a:t>
            </a:r>
            <a:r>
              <a:rPr lang="ru-RU" sz="1600" dirty="0" err="1">
                <a:latin typeface="Arial" panose="020B0604020202020204" pitchFamily="34" charset="0"/>
                <a:hlinkClick r:id="rId5" tooltip="Герпесвирусы"/>
              </a:rPr>
              <a:t>герпесвирус</a:t>
            </a:r>
            <a:r>
              <a:rPr lang="ru-RU" sz="1600" dirty="0">
                <a:latin typeface="Arial" panose="020B0604020202020204" pitchFamily="34" charset="0"/>
              </a:rPr>
              <a:t>).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latin typeface="Arial" panose="020B0604020202020204" pitchFamily="34" charset="0"/>
              </a:rPr>
              <a:t>Цифрами обозначены: (1) </a:t>
            </a:r>
            <a:r>
              <a:rPr lang="ru-RU" sz="1600" dirty="0" err="1">
                <a:latin typeface="Arial" panose="020B0604020202020204" pitchFamily="34" charset="0"/>
              </a:rPr>
              <a:t>капсид</a:t>
            </a:r>
            <a:r>
              <a:rPr lang="ru-RU" sz="1600" dirty="0">
                <a:latin typeface="Arial" panose="020B0604020202020204" pitchFamily="34" charset="0"/>
              </a:rPr>
              <a:t>, (2) геномная нуклеиновая кислота, (3) </a:t>
            </a:r>
            <a:r>
              <a:rPr lang="ru-RU" sz="1600" dirty="0" err="1">
                <a:latin typeface="Arial" panose="020B0604020202020204" pitchFamily="34" charset="0"/>
              </a:rPr>
              <a:t>капсомер</a:t>
            </a:r>
            <a:r>
              <a:rPr lang="ru-RU" sz="1600" dirty="0">
                <a:latin typeface="Arial" panose="020B0604020202020204" pitchFamily="34" charset="0"/>
              </a:rPr>
              <a:t>, (4) </a:t>
            </a:r>
            <a:r>
              <a:rPr lang="ru-RU" sz="1600" dirty="0" err="1">
                <a:latin typeface="Arial" panose="020B0604020202020204" pitchFamily="34" charset="0"/>
              </a:rPr>
              <a:t>нуклеокапсид</a:t>
            </a:r>
            <a:r>
              <a:rPr lang="ru-RU" sz="1600" dirty="0">
                <a:latin typeface="Arial" panose="020B0604020202020204" pitchFamily="34" charset="0"/>
              </a:rPr>
              <a:t>, (5) вирион, (6) липидная оболочка, (7) мембранные белки оболочки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383425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27000"/>
            <a:ext cx="10782822" cy="109728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Грипп</a:t>
            </a:r>
            <a:r>
              <a:rPr lang="ru-RU" sz="2800" dirty="0"/>
              <a:t>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(</a:t>
            </a:r>
            <a:r>
              <a:rPr lang="ru-RU" sz="2800" dirty="0">
                <a:hlinkClick r:id="rId2" tooltip="Французский язык"/>
              </a:rPr>
              <a:t>фр.</a:t>
            </a:r>
            <a:r>
              <a:rPr lang="ru-RU" sz="2800" dirty="0"/>
              <a:t> </a:t>
            </a:r>
            <a:r>
              <a:rPr lang="ru-RU" sz="2800" i="1" dirty="0" err="1"/>
              <a:t>grippe</a:t>
            </a:r>
            <a:r>
              <a:rPr lang="ru-RU" sz="2800" dirty="0"/>
              <a:t>, от </a:t>
            </a:r>
            <a:r>
              <a:rPr lang="ru-RU" sz="2800" dirty="0">
                <a:hlinkClick r:id="rId3" tooltip="Немецкий язык"/>
              </a:rPr>
              <a:t>нем.</a:t>
            </a:r>
            <a:r>
              <a:rPr lang="ru-RU" sz="2800" dirty="0"/>
              <a:t> </a:t>
            </a:r>
            <a:r>
              <a:rPr lang="ru-RU" sz="2800" i="1" dirty="0" err="1"/>
              <a:t>grippen</a:t>
            </a:r>
            <a:r>
              <a:rPr lang="ru-RU" sz="2800" dirty="0"/>
              <a:t> — «схватить», «резко сжать») — </a:t>
            </a:r>
            <a:endParaRPr lang="ru-RU" sz="2800" dirty="0"/>
          </a:p>
        </p:txBody>
      </p:sp>
      <p:pic>
        <p:nvPicPr>
          <p:cNvPr id="4098" name="Picture 2" descr="https://upload.wikimedia.org/wikipedia/commons/e/ee/Reconstructed_Spanish_Flu_Virus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91" y="2256331"/>
            <a:ext cx="5598034" cy="345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1250" y="1472214"/>
            <a:ext cx="105239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острое </a:t>
            </a:r>
            <a:r>
              <a:rPr lang="ru-RU" sz="2000" dirty="0">
                <a:hlinkClick r:id="rId5" tooltip="Инфекционные заболевания"/>
              </a:rPr>
              <a:t>инфекционное </a:t>
            </a:r>
            <a:r>
              <a:rPr lang="ru-RU" sz="2000" dirty="0" smtClean="0">
                <a:hlinkClick r:id="rId5" tooltip="Инфекционные заболевания"/>
              </a:rPr>
              <a:t>заболевание</a:t>
            </a:r>
            <a:r>
              <a:rPr lang="ru-RU" sz="2000" dirty="0" smtClean="0"/>
              <a:t> дыхательных </a:t>
            </a:r>
            <a:r>
              <a:rPr lang="ru-RU" sz="2000" dirty="0"/>
              <a:t>путей, вызываемое </a:t>
            </a:r>
            <a:r>
              <a:rPr lang="ru-RU" sz="2000" dirty="0">
                <a:hlinkClick r:id="rId6" tooltip="Вирус гриппа"/>
              </a:rPr>
              <a:t>вирусом гриппа</a:t>
            </a:r>
            <a:r>
              <a:rPr lang="ru-RU" sz="2000" dirty="0"/>
              <a:t>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4487" y="587408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Arial" panose="020B0604020202020204" pitchFamily="34" charset="0"/>
                <a:hlinkClick r:id="rId7" tooltip="Просвечивающий электронный микроскоп"/>
              </a:rPr>
              <a:t>Просвечивающая электронная микроскопия</a:t>
            </a:r>
            <a:r>
              <a:rPr lang="ru-RU" dirty="0">
                <a:latin typeface="Arial" panose="020B0604020202020204" pitchFamily="34" charset="0"/>
              </a:rPr>
              <a:t> воссозданного </a:t>
            </a:r>
            <a:r>
              <a:rPr lang="ru-RU" dirty="0" smtClean="0">
                <a:latin typeface="Arial" panose="020B0604020202020204" pitchFamily="34" charset="0"/>
              </a:rPr>
              <a:t>вируса испанского гриппа</a:t>
            </a:r>
            <a:r>
              <a:rPr lang="ru-RU" dirty="0">
                <a:latin typeface="Arial" panose="020B0604020202020204" pitchFamily="34" charset="0"/>
              </a:rPr>
              <a:t>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0614" y="2457767"/>
            <a:ext cx="575362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</a:rPr>
              <a:t>Эпидемия </a:t>
            </a:r>
            <a:r>
              <a:rPr lang="ru-RU" dirty="0">
                <a:latin typeface="Arial" panose="020B0604020202020204" pitchFamily="34" charset="0"/>
                <a:hlinkClick r:id="rId8" tooltip="Испанский грипп"/>
              </a:rPr>
              <a:t>испанского гриппа</a:t>
            </a:r>
            <a:r>
              <a:rPr lang="ru-RU" dirty="0">
                <a:latin typeface="Arial" panose="020B0604020202020204" pitchFamily="34" charset="0"/>
              </a:rPr>
              <a:t> </a:t>
            </a:r>
            <a:r>
              <a:rPr lang="ru-RU" dirty="0">
                <a:latin typeface="Arial" panose="020B0604020202020204" pitchFamily="34" charset="0"/>
                <a:hlinkClick r:id="rId9" tooltip="1918 год"/>
              </a:rPr>
              <a:t>1918 года</a:t>
            </a:r>
            <a:r>
              <a:rPr lang="ru-RU" dirty="0">
                <a:latin typeface="Arial" panose="020B0604020202020204" pitchFamily="34" charset="0"/>
              </a:rPr>
              <a:t>, продолжавшаяся до </a:t>
            </a:r>
            <a:r>
              <a:rPr lang="ru-RU" dirty="0">
                <a:latin typeface="Arial" panose="020B0604020202020204" pitchFamily="34" charset="0"/>
                <a:hlinkClick r:id="rId10" tooltip="1919 год"/>
              </a:rPr>
              <a:t>1919 </a:t>
            </a:r>
            <a:r>
              <a:rPr lang="ru-RU" dirty="0" smtClean="0">
                <a:latin typeface="Arial" panose="020B0604020202020204" pitchFamily="34" charset="0"/>
                <a:hlinkClick r:id="rId10" tooltip="1919 год"/>
              </a:rPr>
              <a:t>года</a:t>
            </a:r>
            <a:r>
              <a:rPr lang="ru-RU" dirty="0" smtClean="0">
                <a:latin typeface="Arial" panose="020B0604020202020204" pitchFamily="34" charset="0"/>
              </a:rPr>
              <a:t>, была </a:t>
            </a:r>
            <a:r>
              <a:rPr lang="ru-RU" dirty="0">
                <a:latin typeface="Arial" panose="020B0604020202020204" pitchFamily="34" charset="0"/>
              </a:rPr>
              <a:t>вызвана чрезвычайно агрессивным и смертоносным </a:t>
            </a:r>
            <a:r>
              <a:rPr lang="ru-RU" dirty="0">
                <a:latin typeface="Arial" panose="020B0604020202020204" pitchFamily="34" charset="0"/>
                <a:hlinkClick r:id="rId11" tooltip="Вирус гриппа A (страница отсутствует)"/>
              </a:rPr>
              <a:t>вирусом гриппа A</a:t>
            </a:r>
            <a:r>
              <a:rPr lang="ru-RU" dirty="0">
                <a:latin typeface="Arial" panose="020B0604020202020204" pitchFamily="34" charset="0"/>
              </a:rPr>
              <a:t>. Его жертвами часто становились здоровые взрослые люди, в отличие от большинства вспышек гриппа, которые поражали в основном детей и подростков, людей старшего поколения и других ослабленных </a:t>
            </a:r>
            <a:r>
              <a:rPr lang="ru-RU" dirty="0" smtClean="0">
                <a:latin typeface="Arial" panose="020B0604020202020204" pitchFamily="34" charset="0"/>
              </a:rPr>
              <a:t>людей. </a:t>
            </a:r>
            <a:r>
              <a:rPr lang="ru-RU" dirty="0">
                <a:latin typeface="Arial" panose="020B0604020202020204" pitchFamily="34" charset="0"/>
              </a:rPr>
              <a:t>По </a:t>
            </a:r>
            <a:r>
              <a:rPr lang="ru-RU" dirty="0" smtClean="0">
                <a:latin typeface="Arial" panose="020B0604020202020204" pitchFamily="34" charset="0"/>
              </a:rPr>
              <a:t>старым оценкам, испанский грипп унёс 40—50 </a:t>
            </a:r>
            <a:r>
              <a:rPr lang="ru-RU" dirty="0" smtClean="0">
                <a:latin typeface="Arial" panose="020B0604020202020204" pitchFamily="34" charset="0"/>
                <a:hlinkClick r:id="rId12" tooltip="Миллион"/>
              </a:rPr>
              <a:t>млн.</a:t>
            </a:r>
            <a:r>
              <a:rPr lang="ru-RU" dirty="0" smtClean="0">
                <a:latin typeface="Arial" panose="020B0604020202020204" pitchFamily="34" charset="0"/>
              </a:rPr>
              <a:t> жизней</a:t>
            </a:r>
            <a:r>
              <a:rPr lang="ru-RU" baseline="30000" dirty="0" smtClean="0">
                <a:latin typeface="Arial" panose="020B0604020202020204" pitchFamily="34" charset="0"/>
                <a:hlinkClick r:id="rId13"/>
              </a:rPr>
              <a:t>[163]</a:t>
            </a:r>
            <a:r>
              <a:rPr lang="ru-RU" dirty="0" smtClean="0">
                <a:latin typeface="Arial" panose="020B0604020202020204" pitchFamily="34" charset="0"/>
              </a:rPr>
              <a:t>, а по современным </a:t>
            </a:r>
            <a:r>
              <a:rPr lang="ru-RU" dirty="0">
                <a:latin typeface="Arial" panose="020B0604020202020204" pitchFamily="34" charset="0"/>
              </a:rPr>
              <a:t>оценкам эта цифра приближается к 100 млн, то есть 5 % тогдашнего населения </a:t>
            </a:r>
            <a:r>
              <a:rPr lang="ru-RU" dirty="0">
                <a:latin typeface="Arial" panose="020B0604020202020204" pitchFamily="34" charset="0"/>
                <a:hlinkClick r:id="rId14" tooltip="Земля"/>
              </a:rPr>
              <a:t>Земли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8711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ОНКОГЕННЫЕ ВИРУСЫ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5885" y="1714500"/>
            <a:ext cx="11411211" cy="11790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Вирусы могут вызывать </a:t>
            </a:r>
            <a:r>
              <a:rPr lang="ru-RU" dirty="0">
                <a:hlinkClick r:id="rId2" tooltip="Злокачественная опухоль"/>
              </a:rPr>
              <a:t>рак</a:t>
            </a:r>
            <a:r>
              <a:rPr lang="ru-RU" dirty="0"/>
              <a:t> у человека и других видов, хотя он возникает лишь у небольшой части инфицированных. Развитие рака определяется множеством факторов, такими как иммунитет </a:t>
            </a:r>
            <a:r>
              <a:rPr lang="ru-RU" dirty="0" smtClean="0"/>
              <a:t>хозяина</a:t>
            </a:r>
            <a:r>
              <a:rPr lang="ru-RU" dirty="0"/>
              <a:t> и его </a:t>
            </a:r>
            <a:r>
              <a:rPr lang="ru-RU" dirty="0" smtClean="0">
                <a:hlinkClick r:id="rId3" tooltip="Мутация"/>
              </a:rPr>
              <a:t>мутации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5126" name="Picture 6" descr="https://upload.wikimedia.org/wikipedia/commons/9/99/Marburg_viru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92" y="3060130"/>
            <a:ext cx="4534422" cy="3070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580066" y="6264588"/>
            <a:ext cx="2226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>
                <a:solidFill>
                  <a:srgbClr val="0B0080"/>
                </a:solidFill>
                <a:latin typeface="Arial" panose="020B0604020202020204" pitchFamily="34" charset="0"/>
                <a:hlinkClick r:id="rId5" tooltip="Марбургский вирус"/>
              </a:rPr>
              <a:t>Марбургский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5" tooltip="Марбургский вирус"/>
              </a:rPr>
              <a:t> вирус</a:t>
            </a:r>
            <a:endParaRPr lang="ru-RU" dirty="0"/>
          </a:p>
        </p:txBody>
      </p:sp>
      <p:pic>
        <p:nvPicPr>
          <p:cNvPr id="5128" name="Picture 8" descr="Cytomegalovirus 0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934" y="3049897"/>
            <a:ext cx="4459266" cy="2971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854527" y="6180598"/>
            <a:ext cx="40820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err="1">
                <a:solidFill>
                  <a:srgbClr val="0B0080"/>
                </a:solidFill>
                <a:latin typeface="Arial" panose="020B0604020202020204" pitchFamily="34" charset="0"/>
                <a:hlinkClick r:id="rId7" tooltip="Цитомегаловирусная инфекция"/>
              </a:rPr>
              <a:t>Цитомегаловирусная</a:t>
            </a:r>
            <a:r>
              <a:rPr lang="ru-RU" sz="1400" dirty="0">
                <a:solidFill>
                  <a:srgbClr val="0B0080"/>
                </a:solidFill>
                <a:latin typeface="Arial" panose="020B0604020202020204" pitchFamily="34" charset="0"/>
                <a:hlinkClick r:id="rId7" tooltip="Цитомегаловирусная инфекция"/>
              </a:rPr>
              <a:t> инфекция</a:t>
            </a:r>
            <a:r>
              <a:rPr lang="ru-RU" sz="1400" dirty="0">
                <a:solidFill>
                  <a:srgbClr val="252525"/>
                </a:solidFill>
                <a:latin typeface="Arial" panose="020B0604020202020204" pitchFamily="34" charset="0"/>
              </a:rPr>
              <a:t> </a:t>
            </a:r>
            <a:r>
              <a:rPr lang="ru-RU" sz="1400" dirty="0">
                <a:latin typeface="Arial" panose="020B0604020202020204" pitchFamily="34" charset="0"/>
              </a:rPr>
              <a:t>клетки </a:t>
            </a:r>
            <a:r>
              <a:rPr lang="ru-RU" sz="1400" dirty="0" smtClean="0"/>
              <a:t>лёгкого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(клетка с увеличенным ядром, в центре)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07493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ВИРУС ИММУНОДИФИЦИТА ЧЕЛОВЕКА</a:t>
            </a:r>
            <a:endParaRPr lang="ru-RU" sz="4000" dirty="0"/>
          </a:p>
        </p:txBody>
      </p:sp>
      <p:pic>
        <p:nvPicPr>
          <p:cNvPr id="6146" name="Picture 2" descr="https://upload.wikimedia.org/wikipedia/commons/d/d7/HI-virio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74" y="1877339"/>
            <a:ext cx="4768870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816252" y="1983886"/>
            <a:ext cx="6096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>
                <a:latin typeface="Arial" panose="020B0604020202020204" pitchFamily="34" charset="0"/>
              </a:rPr>
              <a:t>Структура вириона </a:t>
            </a:r>
            <a:r>
              <a:rPr lang="ru-RU" sz="2000" dirty="0" err="1">
                <a:latin typeface="Arial" panose="020B0604020202020204" pitchFamily="34" charset="0"/>
              </a:rPr>
              <a:t>неикосаэдрического</a:t>
            </a:r>
            <a:r>
              <a:rPr lang="ru-RU" sz="2000" dirty="0">
                <a:latin typeface="Arial" panose="020B0604020202020204" pitchFamily="34" charset="0"/>
              </a:rPr>
              <a:t> оболочечного вируса на примере </a:t>
            </a:r>
            <a:r>
              <a:rPr lang="ru-RU" sz="2000" dirty="0" err="1">
                <a:latin typeface="Arial" panose="020B0604020202020204" pitchFamily="34" charset="0"/>
                <a:hlinkClick r:id="rId3" tooltip="ВИЧ"/>
              </a:rPr>
              <a:t>ВИЧ</a:t>
            </a:r>
            <a:r>
              <a:rPr lang="ru-RU" sz="2000" dirty="0" err="1">
                <a:latin typeface="Arial" panose="020B0604020202020204" pitchFamily="34" charset="0"/>
              </a:rPr>
              <a:t>.Цифрами</a:t>
            </a:r>
            <a:r>
              <a:rPr lang="ru-RU" sz="2000" dirty="0">
                <a:latin typeface="Arial" panose="020B0604020202020204" pitchFamily="34" charset="0"/>
              </a:rPr>
              <a:t> обозначены: (1) РНК-геном вируса, (2) </a:t>
            </a:r>
            <a:r>
              <a:rPr lang="ru-RU" sz="2000" dirty="0" err="1">
                <a:latin typeface="Arial" panose="020B0604020202020204" pitchFamily="34" charset="0"/>
              </a:rPr>
              <a:t>нуклеокапсид</a:t>
            </a:r>
            <a:r>
              <a:rPr lang="ru-RU" sz="2000" dirty="0">
                <a:latin typeface="Arial" panose="020B0604020202020204" pitchFamily="34" charset="0"/>
              </a:rPr>
              <a:t>, (3) </a:t>
            </a:r>
            <a:r>
              <a:rPr lang="ru-RU" sz="2000" dirty="0" err="1">
                <a:latin typeface="Arial" panose="020B0604020202020204" pitchFamily="34" charset="0"/>
              </a:rPr>
              <a:t>капсид</a:t>
            </a:r>
            <a:r>
              <a:rPr lang="ru-RU" sz="2000" dirty="0">
                <a:latin typeface="Arial" panose="020B0604020202020204" pitchFamily="34" charset="0"/>
              </a:rPr>
              <a:t>, (4) белковый матрикс, подстилающий (5) липидную мембрану, (6) gp120 — гликопротеин, с помощью которого происходит связывание вируса с клеточной мембраной, (7) gp41 — гликопротеин.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latin typeface="Arial" panose="020B0604020202020204" pitchFamily="34" charset="0"/>
              </a:rPr>
              <a:t>Цифрами 8—11 обозначены белки, входящие в состав вириона и необходимые вирусу на ранних стадиях инфекции: (8) — </a:t>
            </a:r>
            <a:r>
              <a:rPr lang="ru-RU" sz="2000" dirty="0" err="1">
                <a:latin typeface="Arial" panose="020B0604020202020204" pitchFamily="34" charset="0"/>
              </a:rPr>
              <a:t>интеграза</a:t>
            </a:r>
            <a:r>
              <a:rPr lang="ru-RU" sz="2000" dirty="0">
                <a:latin typeface="Arial" panose="020B0604020202020204" pitchFamily="34" charset="0"/>
              </a:rPr>
              <a:t>, (9) — </a:t>
            </a:r>
            <a:r>
              <a:rPr lang="ru-RU" sz="2000" dirty="0">
                <a:latin typeface="Arial" panose="020B0604020202020204" pitchFamily="34" charset="0"/>
                <a:hlinkClick r:id="rId4" tooltip="Обратная транскриптаза"/>
              </a:rPr>
              <a:t>обратная транскриптаза</a:t>
            </a:r>
            <a:r>
              <a:rPr lang="ru-RU" sz="2000" dirty="0">
                <a:latin typeface="Arial" panose="020B0604020202020204" pitchFamily="34" charset="0"/>
              </a:rPr>
              <a:t>, (10) — </a:t>
            </a:r>
            <a:r>
              <a:rPr lang="ru-RU" sz="2000" dirty="0" err="1">
                <a:latin typeface="Arial" panose="020B0604020202020204" pitchFamily="34" charset="0"/>
              </a:rPr>
              <a:t>Vif</a:t>
            </a:r>
            <a:r>
              <a:rPr lang="ru-RU" sz="2000" dirty="0">
                <a:latin typeface="Arial" panose="020B0604020202020204" pitchFamily="34" charset="0"/>
              </a:rPr>
              <a:t>, </a:t>
            </a:r>
            <a:r>
              <a:rPr lang="ru-RU" sz="2000" dirty="0" err="1">
                <a:latin typeface="Arial" panose="020B0604020202020204" pitchFamily="34" charset="0"/>
              </a:rPr>
              <a:t>Vpr</a:t>
            </a:r>
            <a:r>
              <a:rPr lang="ru-RU" sz="2000" dirty="0">
                <a:latin typeface="Arial" panose="020B0604020202020204" pitchFamily="34" charset="0"/>
              </a:rPr>
              <a:t>, </a:t>
            </a:r>
            <a:r>
              <a:rPr lang="ru-RU" sz="2000" dirty="0" err="1">
                <a:latin typeface="Arial" panose="020B0604020202020204" pitchFamily="34" charset="0"/>
              </a:rPr>
              <a:t>Nef</a:t>
            </a:r>
            <a:r>
              <a:rPr lang="ru-RU" sz="2000" dirty="0">
                <a:latin typeface="Arial" panose="020B0604020202020204" pitchFamily="34" charset="0"/>
              </a:rPr>
              <a:t> и p7, (11) — </a:t>
            </a:r>
            <a:r>
              <a:rPr lang="ru-RU" sz="2000" dirty="0">
                <a:latin typeface="Arial" panose="020B0604020202020204" pitchFamily="34" charset="0"/>
                <a:hlinkClick r:id="rId5" tooltip="Протеазы"/>
              </a:rPr>
              <a:t>протеаза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7588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1643" y="162837"/>
            <a:ext cx="10058400" cy="710713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Основные вирусные </a:t>
            </a:r>
            <a:r>
              <a:rPr lang="ru-RU" sz="2800" dirty="0" smtClean="0">
                <a:hlinkClick r:id="rId2" tooltip="Инфекция"/>
              </a:rPr>
              <a:t>инфекции</a:t>
            </a:r>
            <a:r>
              <a:rPr lang="ru-RU" sz="2800" dirty="0" smtClean="0"/>
              <a:t> </a:t>
            </a:r>
            <a:r>
              <a:rPr lang="ru-RU" sz="2800" dirty="0" smtClean="0">
                <a:hlinkClick r:id="rId3" tooltip="Человек"/>
              </a:rPr>
              <a:t>человека</a:t>
            </a:r>
            <a:r>
              <a:rPr lang="ru-RU" sz="2800" dirty="0"/>
              <a:t> </a:t>
            </a:r>
            <a:r>
              <a:rPr lang="ru-RU" sz="2800" dirty="0" smtClean="0"/>
              <a:t>и </a:t>
            </a:r>
            <a:r>
              <a:rPr lang="ru-RU" sz="2800" dirty="0"/>
              <a:t>их возбудители</a:t>
            </a:r>
            <a:endParaRPr lang="ru-RU" sz="2800" dirty="0"/>
          </a:p>
        </p:txBody>
      </p:sp>
      <p:pic>
        <p:nvPicPr>
          <p:cNvPr id="7170" name="Picture 2" descr="https://upload.wikimedia.org/wikipedia/commons/8/8d/Viral_infections_and_involved_species_ru.pn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991" y="785868"/>
            <a:ext cx="6355971" cy="6072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476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ademic Science 16x9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00D2812-26C1-4DE3-A709-802F852B966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Лабораторные исследования</Template>
  <TotalTime>0</TotalTime>
  <Words>101</Words>
  <Application>Microsoft Office PowerPoint</Application>
  <PresentationFormat>Широкоэкранный</PresentationFormat>
  <Paragraphs>35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Arial</vt:lpstr>
      <vt:lpstr>Academic Science 16x9</vt:lpstr>
      <vt:lpstr>ВИРУСЫ</vt:lpstr>
      <vt:lpstr>Ви́рус (лат. virus — «яд») — </vt:lpstr>
      <vt:lpstr> Вирио́н — </vt:lpstr>
      <vt:lpstr>Бактериофа́ги или фа́ги  (от др.-греч. φᾰγω — «пожираю») — </vt:lpstr>
      <vt:lpstr>Оболочка</vt:lpstr>
      <vt:lpstr>Грипп  (фр. grippe, от нем. grippen — «схватить», «резко сжать») — </vt:lpstr>
      <vt:lpstr>ОНКОГЕННЫЕ ВИРУСЫ</vt:lpstr>
      <vt:lpstr>ВИРУС ИММУНОДИФИЦИТА ЧЕЛОВЕКА</vt:lpstr>
      <vt:lpstr>Основные вирусные инфекции человека и их возбудители</vt:lpstr>
      <vt:lpstr>ЗАЩИТА ОТ ВИРУСОВ</vt:lpstr>
      <vt:lpstr>ИЗУЧЕНИЕ ВИРУСОВ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2017-01-04T13:02:01Z</dcterms:created>
  <dcterms:modified xsi:type="dcterms:W3CDTF">2017-01-04T14:41:13Z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TC029023899991</vt:lpwstr>
  </property>
</Properties>
</file>