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5" r:id="rId6"/>
    <p:sldId id="260" r:id="rId7"/>
    <p:sldId id="261" r:id="rId8"/>
    <p:sldId id="262" r:id="rId9"/>
    <p:sldId id="263"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ru-RU" smtClean="0"/>
              <a:t>Образец заголовка</a:t>
            </a:r>
            <a:endParaRPr kumimoji="0"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ru-RU" smtClean="0"/>
              <a:t>Образец подзаголовка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10" name="Прямоугольник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9" name="Прямоугольник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Прямоугольник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5" name="Нижний колонтитул 4"/>
          <p:cNvSpPr>
            <a:spLocks noGrp="1"/>
          </p:cNvSpPr>
          <p:nvPr>
            <p:ph type="ftr" sz="quarter" idx="11"/>
          </p:nvPr>
        </p:nvSpPr>
        <p:spPr>
          <a:xfrm>
            <a:off x="2640597" y="6377459"/>
            <a:ext cx="3836404" cy="365125"/>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Прямоугольник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ru-RU" smtClean="0"/>
              <a:t>Образец заголовка</a:t>
            </a:r>
            <a:endParaRPr kumimoji="0"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2" name="Прямоугольник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ru-RU" smtClean="0"/>
              <a:t>Вставка рисунка</a:t>
            </a:r>
            <a:endParaRPr kumimoji="0" lang="en-US"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164592" y="1170432"/>
            <a:ext cx="2523744" cy="201168"/>
          </a:xfrm>
        </p:spPr>
        <p:txBody>
          <a:bodyPr/>
          <a:lstStyle/>
          <a:p>
            <a:fld id="{5B106E36-FD25-4E2D-B0AA-010F637433A0}" type="datetimeFigureOut">
              <a:rPr lang="ru-RU" smtClean="0"/>
              <a:pPr/>
              <a:t>21.12.2016</a:t>
            </a:fld>
            <a:endParaRPr lang="ru-RU"/>
          </a:p>
        </p:txBody>
      </p:sp>
      <p:sp>
        <p:nvSpPr>
          <p:cNvPr id="11" name="Прямоугольник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Нижний колонтитул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ru-RU"/>
          </a:p>
        </p:txBody>
      </p:sp>
      <p:sp>
        <p:nvSpPr>
          <p:cNvPr id="7" name="Номер слайда 6"/>
          <p:cNvSpPr>
            <a:spLocks noGrp="1"/>
          </p:cNvSpPr>
          <p:nvPr>
            <p:ph type="sldNum" sz="quarter" idx="12"/>
          </p:nvPr>
        </p:nvSpPr>
        <p:spPr>
          <a:xfrm>
            <a:off x="8339328" y="1170432"/>
            <a:ext cx="733864" cy="201168"/>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Прямоугольник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Прямоугольник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Дата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B106E36-FD25-4E2D-B0AA-010F637433A0}" type="datetimeFigureOut">
              <a:rPr lang="ru-RU" smtClean="0"/>
              <a:pPr/>
              <a:t>21.12.2016</a:t>
            </a:fld>
            <a:endParaRPr lang="ru-RU"/>
          </a:p>
        </p:txBody>
      </p:sp>
      <p:sp>
        <p:nvSpPr>
          <p:cNvPr id="5" name="Нижний колонтитул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ru-RU"/>
          </a:p>
        </p:txBody>
      </p:sp>
      <p:sp>
        <p:nvSpPr>
          <p:cNvPr id="6" name="Номер слайда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Е.А. Сушкова в </a:t>
            </a:r>
            <a:r>
              <a:rPr lang="ru-RU" dirty="0" smtClean="0"/>
              <a:t>жизни </a:t>
            </a:r>
            <a:r>
              <a:rPr lang="ru-RU" dirty="0" smtClean="0"/>
              <a:t>М. Ю. Лермонтова</a:t>
            </a:r>
            <a:endParaRPr lang="ru-RU" dirty="0"/>
          </a:p>
        </p:txBody>
      </p:sp>
      <p:sp>
        <p:nvSpPr>
          <p:cNvPr id="3" name="Подзаголовок 2"/>
          <p:cNvSpPr>
            <a:spLocks noGrp="1"/>
          </p:cNvSpPr>
          <p:nvPr>
            <p:ph type="subTitle" idx="1"/>
          </p:nvPr>
        </p:nvSpPr>
        <p:spPr/>
        <p:txBody>
          <a:bodyPr>
            <a:noAutofit/>
          </a:bodyPr>
          <a:lstStyle/>
          <a:p>
            <a:r>
              <a:rPr lang="vi-VN" sz="5400" dirty="0" smtClean="0"/>
              <a:t>Екатерина </a:t>
            </a:r>
            <a:r>
              <a:rPr lang="vi-VN" sz="5400" dirty="0" smtClean="0"/>
              <a:t/>
            </a:r>
            <a:br>
              <a:rPr lang="vi-VN" sz="5400" dirty="0" smtClean="0"/>
            </a:br>
            <a:r>
              <a:rPr lang="vi-VN" sz="5400" dirty="0" smtClean="0"/>
              <a:t>Александровна Сушкова</a:t>
            </a:r>
            <a:endParaRPr lang="ru-RU" sz="5400"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Портрет Сушковой</a:t>
            </a:r>
            <a:endParaRPr lang="ru-RU" dirty="0"/>
          </a:p>
        </p:txBody>
      </p:sp>
      <p:sp>
        <p:nvSpPr>
          <p:cNvPr id="3" name="Текст 2"/>
          <p:cNvSpPr>
            <a:spLocks noGrp="1"/>
          </p:cNvSpPr>
          <p:nvPr>
            <p:ph type="body" idx="1"/>
          </p:nvPr>
        </p:nvSpPr>
        <p:spPr/>
        <p:txBody>
          <a:bodyPr/>
          <a:lstStyle/>
          <a:p>
            <a:endParaRPr lang="ru-RU"/>
          </a:p>
        </p:txBody>
      </p:sp>
      <p:pic>
        <p:nvPicPr>
          <p:cNvPr id="7" name="Содержимое 6" descr="015.jpg"/>
          <p:cNvPicPr>
            <a:picLocks noGrp="1" noChangeAspect="1"/>
          </p:cNvPicPr>
          <p:nvPr>
            <p:ph sz="half" idx="2"/>
          </p:nvPr>
        </p:nvPicPr>
        <p:blipFill>
          <a:blip r:embed="rId2" cstate="print"/>
          <a:stretch>
            <a:fillRect/>
          </a:stretch>
        </p:blipFill>
        <p:spPr>
          <a:xfrm>
            <a:off x="0" y="1412776"/>
            <a:ext cx="4623405" cy="5765496"/>
          </a:xfrm>
        </p:spPr>
      </p:pic>
      <p:sp>
        <p:nvSpPr>
          <p:cNvPr id="5" name="Текст 4"/>
          <p:cNvSpPr>
            <a:spLocks noGrp="1"/>
          </p:cNvSpPr>
          <p:nvPr>
            <p:ph type="body" sz="quarter" idx="3"/>
          </p:nvPr>
        </p:nvSpPr>
        <p:spPr/>
        <p:txBody>
          <a:bodyPr/>
          <a:lstStyle/>
          <a:p>
            <a:endParaRPr lang="ru-RU"/>
          </a:p>
        </p:txBody>
      </p:sp>
      <p:pic>
        <p:nvPicPr>
          <p:cNvPr id="8" name="Содержимое 7" descr="5de0fe1692c540c4fadc272289bfdb0d.jpg"/>
          <p:cNvPicPr>
            <a:picLocks noGrp="1" noChangeAspect="1"/>
          </p:cNvPicPr>
          <p:nvPr>
            <p:ph sz="quarter" idx="4"/>
          </p:nvPr>
        </p:nvPicPr>
        <p:blipFill>
          <a:blip r:embed="rId3" cstate="print"/>
          <a:stretch>
            <a:fillRect/>
          </a:stretch>
        </p:blipFill>
        <p:spPr>
          <a:xfrm>
            <a:off x="4860032" y="1491063"/>
            <a:ext cx="4137273" cy="5366937"/>
          </a:xfrm>
        </p:spPr>
      </p:pic>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484784"/>
            <a:ext cx="9144000" cy="5373215"/>
          </a:xfrm>
        </p:spPr>
        <p:txBody>
          <a:bodyPr>
            <a:normAutofit fontScale="77500" lnSpcReduction="20000"/>
          </a:bodyPr>
          <a:lstStyle/>
          <a:p>
            <a:r>
              <a:rPr lang="ru-RU" dirty="0" smtClean="0"/>
              <a:t>Екатерина Александровна Сушкова (1812-1868), будучи сиротой, воспитывалась в доме тетки. Она выросла в Петербурге, в Москве имела многочисленных родственников и близкую подругу - Сашеньку Верещагину. В доме Верещагиных весной 1830 г. она познакомилась с Лермонтовым. В своих «Записках» Сушкова вспоминала: «У Сашеньки встречала я в это время... неуклюжего, косолапого мальчика лет шестнадцати или семнадцати, с красными, но умными, выразительными глазами, со вздернутым носом и язвительно-насмешливой </a:t>
            </a:r>
            <a:r>
              <a:rPr lang="ru-RU" dirty="0" smtClean="0"/>
              <a:t>улыбкой».</a:t>
            </a:r>
            <a:r>
              <a:rPr lang="ru-RU" dirty="0" smtClean="0"/>
              <a:t/>
            </a:r>
            <a:br>
              <a:rPr lang="ru-RU" dirty="0" smtClean="0"/>
            </a:br>
            <a:r>
              <a:rPr lang="ru-RU" dirty="0" smtClean="0"/>
              <a:t>Восемнадцатилетняя столичная барышня, у которой были, по словам В.П. </a:t>
            </a:r>
            <a:r>
              <a:rPr lang="ru-RU" dirty="0" err="1" smtClean="0"/>
              <a:t>Желиховской</a:t>
            </a:r>
            <a:r>
              <a:rPr lang="ru-RU" dirty="0" smtClean="0"/>
              <a:t>, «стройный стан, красивая, выразительная физиономия, черные глаза, сводившие многих с ума, великолепные, как смоль, волосы, в буквальном смысле доходившие до пят, бойкость, находчивость и природная острота ума», произвела сильное впечатление на юного поэта.</a:t>
            </a:r>
            <a:endParaRPr lang="ru-RU" dirty="0"/>
          </a:p>
        </p:txBody>
      </p:sp>
    </p:spTree>
  </p:cSld>
  <p:clrMapOvr>
    <a:masterClrMapping/>
  </p:clrMapOvr>
  <p:transition>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412776"/>
            <a:ext cx="9144000" cy="5445223"/>
          </a:xfrm>
        </p:spPr>
        <p:txBody>
          <a:bodyPr>
            <a:normAutofit fontScale="85000" lnSpcReduction="20000"/>
          </a:bodyPr>
          <a:lstStyle/>
          <a:p>
            <a:r>
              <a:rPr lang="ru-RU" dirty="0" smtClean="0"/>
              <a:t>Летом 1830 года в подмосковном имении Столыпиных Середникове, где гостили Лермонтов и Верещагина и куда часто приезжала из соседнего Большакова Сушкова, достигает своего апогея влюбленность Лермонтова </a:t>
            </a:r>
            <a:r>
              <a:rPr lang="ru-RU" dirty="0" smtClean="0"/>
              <a:t>в Екатерину. </a:t>
            </a:r>
            <a:r>
              <a:rPr lang="ru-RU" dirty="0" smtClean="0"/>
              <a:t>Здесь он посвящает ей одиннадцать стихотворений, составивших «</a:t>
            </a:r>
            <a:r>
              <a:rPr lang="ru-RU" dirty="0" err="1" smtClean="0"/>
              <a:t>сушковский</a:t>
            </a:r>
            <a:r>
              <a:rPr lang="ru-RU" dirty="0" smtClean="0"/>
              <a:t> цикл» любовной лирики Лермонтова. Правда, Сушкова, принимая стихи влюбленного в нее поэта, не скрывала своего насмешливого отношения к его любви. «Сашенька и я, точно, мы обращались с Лермонтовым как с мальчиком, хотя и отдавали полную справедливость его уму, - писала она. - Такое обращение бесило его до крайности, он домогался попасть в юноши в наших глазах, декламировал нам Пушкина, </a:t>
            </a:r>
            <a:r>
              <a:rPr lang="ru-RU" dirty="0" err="1" smtClean="0"/>
              <a:t>Ламартина</a:t>
            </a:r>
            <a:r>
              <a:rPr lang="ru-RU" dirty="0" smtClean="0"/>
              <a:t> и был неразлучен с огромным </a:t>
            </a:r>
            <a:r>
              <a:rPr lang="ru-RU" dirty="0" smtClean="0"/>
              <a:t>Байроном…».</a:t>
            </a:r>
            <a:endParaRPr lang="ru-RU" dirty="0"/>
          </a:p>
        </p:txBody>
      </p:sp>
    </p:spTree>
  </p:cSld>
  <p:clrMapOvr>
    <a:masterClrMapping/>
  </p:clrMapOvr>
  <p:transition>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62500" lnSpcReduction="20000"/>
          </a:bodyPr>
          <a:lstStyle/>
          <a:p>
            <a:r>
              <a:rPr lang="ru-RU" dirty="0" smtClean="0"/>
              <a:t>Вблизи тебя до этих пор</a:t>
            </a:r>
            <a:br>
              <a:rPr lang="ru-RU" dirty="0" smtClean="0"/>
            </a:br>
            <a:r>
              <a:rPr lang="ru-RU" dirty="0" smtClean="0"/>
              <a:t>Я не слыхал в груди огня.</a:t>
            </a:r>
            <a:br>
              <a:rPr lang="ru-RU" dirty="0" smtClean="0"/>
            </a:br>
            <a:r>
              <a:rPr lang="ru-RU" dirty="0" smtClean="0"/>
              <a:t>Встречал ли твой прелестный взор</a:t>
            </a:r>
            <a:br>
              <a:rPr lang="ru-RU" dirty="0" smtClean="0"/>
            </a:br>
            <a:r>
              <a:rPr lang="ru-RU" dirty="0" smtClean="0"/>
              <a:t>Не билось сердце у меня.</a:t>
            </a:r>
            <a:br>
              <a:rPr lang="ru-RU" dirty="0" smtClean="0"/>
            </a:br>
            <a:r>
              <a:rPr lang="ru-RU" dirty="0" smtClean="0"/>
              <a:t/>
            </a:r>
            <a:br>
              <a:rPr lang="ru-RU" dirty="0" smtClean="0"/>
            </a:br>
            <a:r>
              <a:rPr lang="ru-RU" dirty="0" smtClean="0"/>
              <a:t>И что ж? - разлуки первый звук</a:t>
            </a:r>
            <a:br>
              <a:rPr lang="ru-RU" dirty="0" smtClean="0"/>
            </a:br>
            <a:r>
              <a:rPr lang="ru-RU" dirty="0" smtClean="0"/>
              <a:t>Меня заставил трепетать;</a:t>
            </a:r>
            <a:br>
              <a:rPr lang="ru-RU" dirty="0" smtClean="0"/>
            </a:br>
            <a:r>
              <a:rPr lang="ru-RU" dirty="0" smtClean="0"/>
              <a:t>Нет, нет, он не предвестник мук;</a:t>
            </a:r>
            <a:br>
              <a:rPr lang="ru-RU" dirty="0" smtClean="0"/>
            </a:br>
            <a:r>
              <a:rPr lang="ru-RU" dirty="0" smtClean="0"/>
              <a:t>Я не люблю - зачем скрывать!</a:t>
            </a:r>
            <a:br>
              <a:rPr lang="ru-RU" dirty="0" smtClean="0"/>
            </a:br>
            <a:r>
              <a:rPr lang="ru-RU" dirty="0" smtClean="0"/>
              <a:t/>
            </a:r>
            <a:br>
              <a:rPr lang="ru-RU" dirty="0" smtClean="0"/>
            </a:br>
            <a:r>
              <a:rPr lang="ru-RU" dirty="0" smtClean="0"/>
              <a:t>Однако же хоть день, хоть час</a:t>
            </a:r>
            <a:br>
              <a:rPr lang="ru-RU" dirty="0" smtClean="0"/>
            </a:br>
            <a:r>
              <a:rPr lang="ru-RU" dirty="0" smtClean="0"/>
              <a:t>Еще желал бы здесь пробыть;</a:t>
            </a:r>
            <a:br>
              <a:rPr lang="ru-RU" dirty="0" smtClean="0"/>
            </a:br>
            <a:r>
              <a:rPr lang="ru-RU" dirty="0" smtClean="0"/>
              <a:t>Чтоб блеском этих чудных глаз</a:t>
            </a:r>
            <a:br>
              <a:rPr lang="ru-RU" dirty="0" smtClean="0"/>
            </a:br>
            <a:r>
              <a:rPr lang="ru-RU" dirty="0" smtClean="0"/>
              <a:t>Души тревоги усмирить.</a:t>
            </a:r>
            <a:br>
              <a:rPr lang="ru-RU" dirty="0" smtClean="0"/>
            </a:br>
            <a:r>
              <a:rPr lang="ru-RU" dirty="0" smtClean="0"/>
              <a:t/>
            </a:r>
            <a:br>
              <a:rPr lang="ru-RU" dirty="0" smtClean="0"/>
            </a:br>
            <a:r>
              <a:rPr lang="ru-RU" dirty="0" smtClean="0"/>
              <a:t>М.Ю. Лермонтов, 1830 г.</a:t>
            </a:r>
            <a:endParaRPr lang="ru-RU" dirty="0"/>
          </a:p>
        </p:txBody>
      </p:sp>
      <p:sp>
        <p:nvSpPr>
          <p:cNvPr id="4" name="Содержимое 3"/>
          <p:cNvSpPr>
            <a:spLocks noGrp="1"/>
          </p:cNvSpPr>
          <p:nvPr>
            <p:ph sz="half" idx="2"/>
          </p:nvPr>
        </p:nvSpPr>
        <p:spPr>
          <a:xfrm>
            <a:off x="4648200" y="1773936"/>
            <a:ext cx="4495800" cy="5084064"/>
          </a:xfrm>
        </p:spPr>
        <p:txBody>
          <a:bodyPr>
            <a:normAutofit fontScale="62500" lnSpcReduction="20000"/>
          </a:bodyPr>
          <a:lstStyle/>
          <a:p>
            <a:r>
              <a:rPr lang="ru-RU" dirty="0" smtClean="0"/>
              <a:t>Зови надежду — сновиденьем,</a:t>
            </a:r>
            <a:br>
              <a:rPr lang="ru-RU" dirty="0" smtClean="0"/>
            </a:br>
            <a:r>
              <a:rPr lang="ru-RU" dirty="0" smtClean="0"/>
              <a:t>Неправду — истиной зови,</a:t>
            </a:r>
            <a:br>
              <a:rPr lang="ru-RU" dirty="0" smtClean="0"/>
            </a:br>
            <a:r>
              <a:rPr lang="ru-RU" dirty="0" smtClean="0"/>
              <a:t>Не верь хвалам и увереньям,</a:t>
            </a:r>
            <a:br>
              <a:rPr lang="ru-RU" dirty="0" smtClean="0"/>
            </a:br>
            <a:r>
              <a:rPr lang="ru-RU" dirty="0" smtClean="0"/>
              <a:t>Но верь, о, верь моей любви!</a:t>
            </a:r>
            <a:br>
              <a:rPr lang="ru-RU" dirty="0" smtClean="0"/>
            </a:br>
            <a:r>
              <a:rPr lang="ru-RU" dirty="0" smtClean="0"/>
              <a:t/>
            </a:r>
            <a:br>
              <a:rPr lang="ru-RU" dirty="0" smtClean="0"/>
            </a:br>
            <a:r>
              <a:rPr lang="ru-RU" dirty="0" smtClean="0"/>
              <a:t>Такой любви нельзя не верить,</a:t>
            </a:r>
            <a:br>
              <a:rPr lang="ru-RU" dirty="0" smtClean="0"/>
            </a:br>
            <a:r>
              <a:rPr lang="ru-RU" dirty="0" smtClean="0"/>
              <a:t>Мой взор не скроет ничего;</a:t>
            </a:r>
            <a:br>
              <a:rPr lang="ru-RU" dirty="0" smtClean="0"/>
            </a:br>
            <a:r>
              <a:rPr lang="ru-RU" dirty="0" smtClean="0"/>
              <a:t>С тобою грех мне лицемерить,</a:t>
            </a:r>
            <a:br>
              <a:rPr lang="ru-RU" dirty="0" smtClean="0"/>
            </a:br>
            <a:r>
              <a:rPr lang="ru-RU" dirty="0" smtClean="0"/>
              <a:t>Ты слишком ангел для того.</a:t>
            </a:r>
            <a:br>
              <a:rPr lang="ru-RU" dirty="0" smtClean="0"/>
            </a:br>
            <a:r>
              <a:rPr lang="ru-RU" dirty="0" smtClean="0"/>
              <a:t/>
            </a:r>
            <a:br>
              <a:rPr lang="ru-RU" dirty="0" smtClean="0"/>
            </a:br>
            <a:r>
              <a:rPr lang="ru-RU" dirty="0" smtClean="0"/>
              <a:t>М.Ю. Лермонтов, 1831 г</a:t>
            </a:r>
            <a:r>
              <a:rPr lang="ru-RU" dirty="0" smtClean="0"/>
              <a:t>.</a:t>
            </a:r>
            <a:endParaRPr lang="ru-RU" dirty="0" smtClean="0"/>
          </a:p>
          <a:p>
            <a:r>
              <a:rPr lang="ru-RU" b="1" dirty="0" smtClean="0"/>
              <a:t>Очи </a:t>
            </a:r>
            <a:r>
              <a:rPr lang="en-US" b="1" dirty="0" smtClean="0"/>
              <a:t>N.N</a:t>
            </a:r>
            <a:r>
              <a:rPr lang="en-US" b="1" dirty="0" smtClean="0"/>
              <a:t>.</a:t>
            </a:r>
            <a:r>
              <a:rPr lang="ru-RU" dirty="0" smtClean="0"/>
              <a:t> </a:t>
            </a:r>
            <a:r>
              <a:rPr lang="ru-RU" dirty="0" smtClean="0"/>
              <a:t>Нет </a:t>
            </a:r>
            <a:r>
              <a:rPr lang="ru-RU" dirty="0" smtClean="0"/>
              <a:t>смерти здесь; и сердце вторит нет;</a:t>
            </a:r>
            <a:br>
              <a:rPr lang="ru-RU" dirty="0" smtClean="0"/>
            </a:br>
            <a:r>
              <a:rPr lang="ru-RU" dirty="0" smtClean="0"/>
              <a:t>Для смерти слишком весел этот свет.</a:t>
            </a:r>
            <a:br>
              <a:rPr lang="ru-RU" dirty="0" smtClean="0"/>
            </a:br>
            <a:r>
              <a:rPr lang="ru-RU" dirty="0" smtClean="0"/>
              <a:t>И не твоим глазам творец судил</a:t>
            </a:r>
            <a:br>
              <a:rPr lang="ru-RU" dirty="0" smtClean="0"/>
            </a:br>
            <a:r>
              <a:rPr lang="ru-RU" dirty="0" smtClean="0"/>
              <a:t>Гореть, играть для тленья и могил...</a:t>
            </a:r>
            <a:br>
              <a:rPr lang="ru-RU" dirty="0" smtClean="0"/>
            </a:br>
            <a:r>
              <a:rPr lang="ru-RU" dirty="0" smtClean="0"/>
              <a:t>Хоть все возьмёт могильная доска,</a:t>
            </a:r>
            <a:br>
              <a:rPr lang="ru-RU" dirty="0" smtClean="0"/>
            </a:br>
            <a:r>
              <a:rPr lang="ru-RU" dirty="0" smtClean="0"/>
              <a:t>Их пожалеет смерти злой рука;</a:t>
            </a:r>
            <a:br>
              <a:rPr lang="ru-RU" dirty="0" smtClean="0"/>
            </a:br>
            <a:r>
              <a:rPr lang="ru-RU" dirty="0" smtClean="0"/>
              <a:t>Их луч с небес, и, как в родных краях,</a:t>
            </a:r>
            <a:br>
              <a:rPr lang="ru-RU" dirty="0" smtClean="0"/>
            </a:br>
            <a:r>
              <a:rPr lang="ru-RU" dirty="0" smtClean="0"/>
              <a:t>Они блеснут звездами в небесах!</a:t>
            </a:r>
            <a:endParaRPr lang="en-US" b="1" dirty="0" smtClean="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484784"/>
            <a:ext cx="9144000" cy="5373215"/>
          </a:xfrm>
        </p:spPr>
        <p:txBody>
          <a:bodyPr>
            <a:normAutofit fontScale="70000" lnSpcReduction="20000"/>
          </a:bodyPr>
          <a:lstStyle/>
          <a:p>
            <a:r>
              <a:rPr lang="ru-RU" dirty="0" smtClean="0"/>
              <a:t>Осенью 1830 года они расстались до 1834 года, когда вновь встретились в Петербурге. К этому времени в жизни обоих произошли перемены: Лермонтов стал офицером лейб-гвардии Гусарского полка, за Сушковой прочно установилась репутация кокетки. Она собиралась выйти замуж за Алексея Лопухина, друга Лермонтова. Родные Алексея были против этого брака. О намерении Лопухина Лермонтов знал из писем Верещагиной, которая, считаясь подругой Екатерины, однако разделяла мнение своей родни на ее счет. Видимо, Верещагина и «благословила» Лермонтова на спасение «чрезвычайно молодого» Алексея «от слишком ранней женитьбы». От былой влюбленности Лермонтова в это время не осталось и следа. </a:t>
            </a:r>
            <a:r>
              <a:rPr lang="ru-RU" dirty="0" smtClean="0"/>
              <a:t>Он дает </a:t>
            </a:r>
            <a:r>
              <a:rPr lang="ru-RU" dirty="0" smtClean="0"/>
              <a:t>Сушковой резкую характеристику: «Эта женщина — летучая мышь, крылья которой цепляются за все, что они встречают! - было время, когда она мне нравилась, теперь она почти принуждает меня ухаживать за нею... но, я не знаю, есть что-то такое в ее манерах, в ее голосе, что-то жесткое, неровное, сломанное, что отталкивает...».</a:t>
            </a:r>
            <a:endParaRPr lang="ru-RU"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412776"/>
            <a:ext cx="9144000" cy="5445223"/>
          </a:xfrm>
        </p:spPr>
        <p:txBody>
          <a:bodyPr>
            <a:normAutofit fontScale="77500" lnSpcReduction="20000"/>
          </a:bodyPr>
          <a:lstStyle/>
          <a:p>
            <a:r>
              <a:rPr lang="ru-RU" dirty="0" smtClean="0"/>
              <a:t>Изобразив влюбленность в Екатерину Александровну, Лермонтов повел с нею расчетливую игру. В «Записках», рассказывая о своих поклонниках еще </a:t>
            </a:r>
            <a:r>
              <a:rPr lang="ru-RU" dirty="0" err="1" smtClean="0"/>
              <a:t>долермонтовской</a:t>
            </a:r>
            <a:r>
              <a:rPr lang="ru-RU" dirty="0" smtClean="0"/>
              <a:t> поры, Сушкова обмолвилась: «Я искала в мужчине, которого желала бы полюбить, которому хотела бы принадлежать, идеала, властелина, а не невольника, я хотела бы удивляться ему, унижаться перед ним, смотреть его глазами, жить его умом, слепо верить ему во всем». Ей показалось, что такой идеал она нашла в Лермонтове. Сравнивая его с Лопухиным, она писала: «Лопухин трогал меня своею преданностью, покорностью, смирением, но иногда у него проявлялись проблески ревности. Лермонтов же поработил меня совершенно своей взыскательностью, своими капризами, он не молил, но требовал любви, он не преклонялся, как Лопухин, перед моей волей, но налагал на меня свои тяжелые оковы, говорил, что не понимает ревности, но беспрестанно терзал меня сомнением и насмешками».</a:t>
            </a:r>
            <a:endParaRPr lang="ru-RU" dirty="0"/>
          </a:p>
        </p:txBody>
      </p:sp>
    </p:spTree>
  </p:cSld>
  <p:clrMapOvr>
    <a:masterClrMapping/>
  </p:clrMapOvr>
  <p:transition>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484784"/>
            <a:ext cx="9144000" cy="5373215"/>
          </a:xfrm>
        </p:spPr>
        <p:txBody>
          <a:bodyPr>
            <a:normAutofit fontScale="77500" lnSpcReduction="20000"/>
          </a:bodyPr>
          <a:lstStyle/>
          <a:p>
            <a:r>
              <a:rPr lang="ru-RU" dirty="0" smtClean="0"/>
              <a:t>Не понимая игры Лермонтова, Сушкова, по ее словам, действительно в него влюбилась. Она поняла свои чувства, когда Лермонтов в первый раз поцеловал ее руку: «Что это был за поцелуй! Если я проживу и сто лет, то и тогда я не позабуду его; ...в ту самую минуту со мной сделался мгновенный, непостижимый переворот: сердце забилось, кровь так и переливалась с быстротой, я чувствовала трепетание всякой жилки, душа ликовала». «Трудно представить, - признавалась Сушкова, - как любовь Лермонтова возвысила меня в моих собственных глазах; я благоговела перед ним, удивлялась ему; гляжу, бывало, на него и не нагляжусь, слушаю и не наслушаюсь... Но отрадно мне было при моих поклонниках, перед ними я гордилась его любовью... мне так и хотелось сказать им: «Оставьте меня, вам ли тягаться с ним? Вот мой алмаз-регент, он обогатил, он украсил жизнь мою, вот мой кумир — он вдохнул бессмертную любовь в мою бессмертную душу».</a:t>
            </a:r>
            <a:endParaRPr lang="ru-RU"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412776"/>
            <a:ext cx="9144000" cy="5445223"/>
          </a:xfrm>
        </p:spPr>
        <p:txBody>
          <a:bodyPr>
            <a:normAutofit fontScale="70000" lnSpcReduction="20000"/>
          </a:bodyPr>
          <a:lstStyle/>
          <a:p>
            <a:r>
              <a:rPr lang="ru-RU" dirty="0" smtClean="0"/>
              <a:t>Когда Лопухин вернулся в Москву, Лермонтов в письме Верещагиной (весной 1835 г.) рассказал о ходе своей интриги с Сушковой, заключив повествование так: «Теперь я не пишу романов — я их делаю. - Итак, вы видите, что я хорошо отомстил за слезы, которые </a:t>
            </a:r>
            <a:r>
              <a:rPr lang="ru-RU" dirty="0" smtClean="0"/>
              <a:t>кокетство Екатерины, заставило </a:t>
            </a:r>
            <a:r>
              <a:rPr lang="ru-RU" dirty="0" smtClean="0"/>
              <a:t>меня пролить 5 лет назад; о! но мы все-таки еще не рассчитались: она заставила страдать сердце ребенка, а я только помучил самолюбие старой кокетки». В искренности любви Екатерины в глубине сердца он, видимо, </a:t>
            </a:r>
            <a:r>
              <a:rPr lang="ru-RU" dirty="0" smtClean="0"/>
              <a:t>не верил.</a:t>
            </a:r>
          </a:p>
          <a:p>
            <a:r>
              <a:rPr lang="ru-RU" dirty="0" smtClean="0"/>
              <a:t> </a:t>
            </a:r>
            <a:r>
              <a:rPr lang="ru-RU" dirty="0" smtClean="0"/>
              <a:t>Развязывая этот любовный узел, Лермонтов сказал Сушковой: «Я ничего не имею против вас; что прошло, того не воротишь, да я ничего и не требую, словом, я вас больше не люблю, да, кажется, и никогда не любил».</a:t>
            </a:r>
            <a:br>
              <a:rPr lang="ru-RU" dirty="0" smtClean="0"/>
            </a:br>
            <a:r>
              <a:rPr lang="ru-RU" dirty="0" smtClean="0"/>
              <a:t>Примерно такие же слова произнесет впоследствии в романе «Герой нашего времени» Печорин на прощание княжне Мери. Эта интрига нашла отражение и в его незаконченной повести «Княгиня Лиговская», где Сушкова стала прототипом Елизаветы Николаевны </a:t>
            </a:r>
            <a:r>
              <a:rPr lang="ru-RU" dirty="0" err="1" smtClean="0"/>
              <a:t>Негуровой</a:t>
            </a:r>
            <a:r>
              <a:rPr lang="ru-RU" dirty="0" smtClean="0"/>
              <a:t>. </a:t>
            </a:r>
            <a:br>
              <a:rPr lang="ru-RU" dirty="0" smtClean="0"/>
            </a:br>
            <a:endParaRPr lang="ru-RU" dirty="0"/>
          </a:p>
        </p:txBody>
      </p:sp>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одуль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59</TotalTime>
  <Words>910</Words>
  <Application>Microsoft Office PowerPoint</Application>
  <PresentationFormat>Экран (4:3)</PresentationFormat>
  <Paragraphs>13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Модульная</vt:lpstr>
      <vt:lpstr>Е.А. Сушкова в жизни М. Ю. Лермонтова</vt:lpstr>
      <vt:lpstr>Портрет Сушковой</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Е.А. Сушкова в жизни М. Ю. Лермонтова</dc:title>
  <dc:creator>зоя сакаева</dc:creator>
  <cp:lastModifiedBy>зоя сакаева</cp:lastModifiedBy>
  <cp:revision>7</cp:revision>
  <dcterms:created xsi:type="dcterms:W3CDTF">2016-12-21T16:29:53Z</dcterms:created>
  <dcterms:modified xsi:type="dcterms:W3CDTF">2016-12-21T17:40:41Z</dcterms:modified>
</cp:coreProperties>
</file>