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9" r:id="rId4"/>
    <p:sldId id="276" r:id="rId5"/>
    <p:sldId id="266" r:id="rId6"/>
    <p:sldId id="275" r:id="rId7"/>
    <p:sldId id="277" r:id="rId8"/>
    <p:sldId id="279" r:id="rId9"/>
    <p:sldId id="286" r:id="rId10"/>
    <p:sldId id="282" r:id="rId11"/>
    <p:sldId id="283" r:id="rId12"/>
    <p:sldId id="300" r:id="rId13"/>
    <p:sldId id="285" r:id="rId14"/>
    <p:sldId id="287" r:id="rId15"/>
    <p:sldId id="288" r:id="rId16"/>
    <p:sldId id="289" r:id="rId17"/>
    <p:sldId id="290" r:id="rId18"/>
    <p:sldId id="294" r:id="rId19"/>
    <p:sldId id="296" r:id="rId20"/>
    <p:sldId id="299" r:id="rId21"/>
    <p:sldId id="264" r:id="rId22"/>
    <p:sldId id="298" r:id="rId23"/>
    <p:sldId id="265" r:id="rId24"/>
    <p:sldId id="293" r:id="rId25"/>
    <p:sldId id="269" r:id="rId26"/>
  </p:sldIdLst>
  <p:sldSz cx="9144000" cy="6858000" type="overhead"/>
  <p:notesSz cx="6845300" cy="91963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FF"/>
    <a:srgbClr val="FF9900"/>
    <a:srgbClr val="009966"/>
    <a:srgbClr val="009999"/>
    <a:srgbClr val="FF0000"/>
    <a:srgbClr val="00FF00"/>
    <a:srgbClr val="0000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21" autoAdjust="0"/>
    <p:restoredTop sz="94758" autoAdjust="0"/>
  </p:normalViewPr>
  <p:slideViewPr>
    <p:cSldViewPr>
      <p:cViewPr varScale="1">
        <p:scale>
          <a:sx n="64" d="100"/>
          <a:sy n="64" d="100"/>
        </p:scale>
        <p:origin x="-15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4" d="100"/>
          <a:sy n="44" d="100"/>
        </p:scale>
        <p:origin x="-1470" y="-108"/>
      </p:cViewPr>
      <p:guideLst>
        <p:guide orient="horz" pos="2896"/>
        <p:guide pos="215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3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63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539DB79-ADFA-4116-919C-23A5E08E6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3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63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17C96E2F-D229-4AD4-9CB8-7282502DA0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1225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5613" algn="l" defTabSz="911225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2813" algn="l" defTabSz="911225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68425" algn="l" defTabSz="911225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5625" algn="l" defTabSz="911225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A9C303-62E2-4A5B-9B6D-AB96C5375D9C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09E1D5-1DDF-48DE-9BC0-66EF0B50CEE9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697F87-E03D-410E-9A60-365F9F31E066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C96E2F-D229-4AD4-9CB8-7282502DA06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4B696D-3FF8-4933-A0A5-071BDBD302D4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9F6E24-0D13-4727-90E7-9830539B6953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687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6874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ECB47-FF76-4C87-B816-D87A19EF9E85}" type="datetime1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96B65-8875-4BF2-BF9A-457068BC0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E616F-CB9E-434E-ADAB-6826147551B5}" type="datetime1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05105-266C-4260-BA75-6E61D0555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CD9EC-8B30-4D02-97C7-F7BB35D3C5E8}" type="datetime1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D158C-68D0-4C32-9A18-7C611F4F7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37A8E-F006-4122-A0C1-BA7D07013AD0}" type="datetime1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83F97-A35D-4B4E-84D8-03ECF2203E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528B1-D788-4A0F-A5C7-1F84EEF56E8F}" type="datetime1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959BC-579D-4F28-AC37-E525084299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43978-A012-4B5E-B538-37CD7D6FEEDD}" type="datetime1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FD687-6966-4062-B10E-D0E11AA28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D6880-5010-4530-B12B-23D72511A889}" type="datetime1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11FA4-DF6B-497F-8C42-8179582B17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CE034-3487-456E-87A9-17E7ED7CCED5}" type="datetime1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A1B4A-4E1C-4F26-8EB3-DD64819FA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CDB45-1279-40D6-9EC3-B583ED094FB7}" type="datetime1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03C60-3064-4AE9-A73B-DADF897899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300B3-E96C-447F-9A8F-96F8C2063513}" type="datetime1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E8C7E-2DE0-4C6B-BD66-0A1EC636B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5B14B-F388-491B-9A59-F6660FCC2F3D}" type="datetime1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B7725-3C86-4B7A-8772-840DE6532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2F9C9-608D-423D-98A0-C5069F99B0C9}" type="datetime1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63B80-2576-462D-9CC5-7704D8EF52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00"/>
            </a:gs>
            <a:gs pos="100000">
              <a:schemeClr val="folHlink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35843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4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5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6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7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8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49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0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58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D51B532-5E1C-4415-818B-9C0A850D7F53}" type="datetime1">
              <a:rPr lang="ru-RU"/>
              <a:pPr>
                <a:defRPr/>
              </a:pPr>
              <a:t>05.01.2017</a:t>
            </a:fld>
            <a:endParaRPr lang="ru-RU"/>
          </a:p>
        </p:txBody>
      </p:sp>
      <p:sp>
        <p:nvSpPr>
          <p:cNvPr id="358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1CF0904-8EAA-4098-8E18-02C3451C4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5854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855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9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</p:sldLayoutIdLst>
  <p:transition>
    <p:whee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seramis.ru/sites/default/files/images/fialka06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seramis.ru/sites/default/files/images/fialka01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http://plantoflowers.ru/wp-content/uploads/2013/05/fialka-komnatnaya-uhod-foto-14.jpg" TargetMode="External"/><Relationship Id="rId5" Type="http://schemas.openxmlformats.org/officeDocument/2006/relationships/image" Target="../media/image2.jpeg"/><Relationship Id="rId10" Type="http://schemas.openxmlformats.org/officeDocument/2006/relationships/image" Target="../media/image6.jpeg"/><Relationship Id="rId4" Type="http://schemas.openxmlformats.org/officeDocument/2006/relationships/hyperlink" Target="http://plantoflowers.ru/fialka-komnatnaya-uhod-foto.html" TargetMode="External"/><Relationship Id="rId9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1060;&#1080;&#1072;&#1083;&#1082;&#1080;-" TargetMode="External"/><Relationship Id="rId2" Type="http://schemas.openxmlformats.org/officeDocument/2006/relationships/hyperlink" Target="http://www.treat.su/cenpolia.aspx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9131C1-50D7-4BAD-8822-9656ED468613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4800600"/>
            <a:ext cx="5410200" cy="2057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Times New Roman" pitchFamily="18" charset="0"/>
              </a:rPr>
              <a:t>Работу выполнила </a:t>
            </a:r>
            <a:r>
              <a:rPr lang="ru-RU" sz="2000" smtClean="0">
                <a:latin typeface="Times New Roman" pitchFamily="18" charset="0"/>
              </a:rPr>
              <a:t>ученица 8 </a:t>
            </a:r>
            <a:r>
              <a:rPr lang="ru-RU" sz="2000" dirty="0" smtClean="0">
                <a:latin typeface="Times New Roman" pitchFamily="18" charset="0"/>
              </a:rPr>
              <a:t>класса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Times New Roman" pitchFamily="18" charset="0"/>
              </a:rPr>
              <a:t> МОУ СОШ №9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err="1" smtClean="0">
                <a:latin typeface="Times New Roman" pitchFamily="18" charset="0"/>
              </a:rPr>
              <a:t>Сисенова</a:t>
            </a:r>
            <a:r>
              <a:rPr lang="ru-RU" sz="2000" dirty="0" smtClean="0">
                <a:latin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</a:rPr>
              <a:t>Камилла</a:t>
            </a:r>
            <a:endParaRPr lang="ru-RU" sz="20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Times New Roman" pitchFamily="18" charset="0"/>
              </a:rPr>
              <a:t>Руководитель учитель биологии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Times New Roman" pitchFamily="18" charset="0"/>
              </a:rPr>
              <a:t>Читалова Татьяна Николаевна</a:t>
            </a:r>
          </a:p>
        </p:txBody>
      </p:sp>
      <p:sp>
        <p:nvSpPr>
          <p:cNvPr id="3076" name="WordArt 7"/>
          <p:cNvSpPr>
            <a:spLocks noChangeArrowheads="1" noChangeShapeType="1" noTextEdit="1"/>
          </p:cNvSpPr>
          <p:nvPr/>
        </p:nvSpPr>
        <p:spPr bwMode="auto">
          <a:xfrm>
            <a:off x="990600" y="1981200"/>
            <a:ext cx="73914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Секреты фиалки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i="1" dirty="0" smtClean="0"/>
              <a:t>Способ укоренения черенка: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95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  Существует два способа укоренения фиалок</a:t>
            </a:r>
            <a:r>
              <a:rPr lang="ru-RU" u="sng" dirty="0" smtClean="0"/>
              <a:t>.</a:t>
            </a:r>
            <a:endParaRPr lang="ru-RU" b="1" dirty="0" smtClean="0"/>
          </a:p>
          <a:p>
            <a:pPr>
              <a:defRPr/>
            </a:pPr>
            <a:r>
              <a:rPr lang="ru-RU" u="sng" dirty="0" smtClean="0"/>
              <a:t> Первый способ</a:t>
            </a:r>
            <a:r>
              <a:rPr lang="ru-RU" dirty="0" smtClean="0"/>
              <a:t> - традиционный, когда черенок ставят в воду </a:t>
            </a:r>
          </a:p>
          <a:p>
            <a:pPr>
              <a:defRPr/>
            </a:pPr>
            <a:r>
              <a:rPr lang="ru-RU" u="sng" dirty="0" smtClean="0"/>
              <a:t>Второй способ</a:t>
            </a:r>
            <a:r>
              <a:rPr lang="ru-RU" dirty="0" smtClean="0"/>
              <a:t> – это когда черенок сразу сажают в землю. 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E0D64-CE65-4B3D-89CB-01E81B52FD4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15365" name="Содержимое 6" descr="Уход за фиалкой">
            <a:hlinkClick r:id="rId2" tooltip="&quot;Уход за фиалкой&quot;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00200" y="4648200"/>
            <a:ext cx="2819400" cy="1905000"/>
          </a:xfrm>
        </p:spPr>
      </p:pic>
      <p:pic>
        <p:nvPicPr>
          <p:cNvPr id="15366" name="Picture 7" descr="Самые подходящие ёмкости для укоренен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2133600"/>
            <a:ext cx="2057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 </a:t>
            </a:r>
            <a:r>
              <a:rPr lang="ru-RU" i="1" dirty="0" smtClean="0"/>
              <a:t>Посадка в землю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5800" y="1905000"/>
            <a:ext cx="4349750" cy="47244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 Для посадки черенка используется емкость маленького объема – не более 100 мл и диаметром 5-6 см. В качестве дренажа можно использовать мелкий керамзит.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Грунт- легким, рыхлым, воздуха- и влагопроницаемым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6FC5D6-AAB2-4858-8510-47066C90922D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pic>
        <p:nvPicPr>
          <p:cNvPr id="16389" name="Picture 7" descr="Каждой отдельную квартирк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724400"/>
            <a:ext cx="3048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8" descr="Сначала отделим материнский лис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828800"/>
            <a:ext cx="2895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Мои исследования: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Я решила вырастить фиалку листовым черешком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C7176C-8E9F-40D9-8DD3-95EA95F1053B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17413" name="Рисунок 7" descr="Уход за фиалкой">
            <a:hlinkClick r:id="rId2" tooltip="&quot;Уход за фиалкой&quot;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3733800"/>
            <a:ext cx="3429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admin.ADMIN-CFAF2916C\Мои документы\Мои рисунки\Безымянный4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219200" y="1752600"/>
            <a:ext cx="2619375" cy="1990725"/>
          </a:xfrm>
          <a:prstGeom prst="ellipse">
            <a:avLst/>
          </a:prstGeom>
          <a:effectLst>
            <a:softEdge rad="112500"/>
          </a:effectLst>
        </p:spPr>
      </p:pic>
      <p:pic>
        <p:nvPicPr>
          <p:cNvPr id="9" name="Picture 3" descr="C:\Documents and Settings\admin.ADMIN-CFAF2916C\Мои документы\Мои рисунки\3c9d0a25748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71600" y="3962400"/>
            <a:ext cx="2500330" cy="25181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Размножение листовым черенком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/>
              <a:t>Подготовила листовой черенок и горшочек,</a:t>
            </a:r>
          </a:p>
          <a:p>
            <a:pPr>
              <a:defRPr/>
            </a:pPr>
            <a:r>
              <a:rPr lang="ru-RU" sz="2400" dirty="0" smtClean="0"/>
              <a:t>Ножку у черенка срезала острым лезвием длиной   3-4см наискосок, чтобы увеличить поверхность среза и тем самым повлиять на количество деток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A23FE-F54C-40AA-9EF4-352C586AA392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18437" name="Содержимое 3" descr="листочек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28800" y="2057400"/>
            <a:ext cx="2857500" cy="2124075"/>
          </a:xfrm>
        </p:spPr>
      </p:pic>
      <p:pic>
        <p:nvPicPr>
          <p:cNvPr id="18438" name="Picture 6" descr="20150331_1427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352925"/>
            <a:ext cx="17811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Размножение листовым черенком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Посадила листовой черенок сразу в землю под углом 45 градусов на глубину 1,5-2см</a:t>
            </a:r>
          </a:p>
          <a:p>
            <a:pPr>
              <a:defRPr/>
            </a:pPr>
            <a:r>
              <a:rPr lang="ru-RU" dirty="0" smtClean="0"/>
              <a:t>Черенок ставят в воду на 2 см. Но при этом черенок должен находиться в подвешенном состоянии,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E6B332-582D-47F1-B2A2-AC1B656CA5CE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19461" name="Рисунок 1" descr="I:\камила\20150331_1428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057400"/>
            <a:ext cx="211455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Мои наблюдения: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/>
              <a:t>Создала  тепличку и убрала на подоконник, внимательно ухаживаю (слежу, чтобы земля была влажной : аккуратно поливаю и устраиваю проветривание раз в 2-3 дня на 15-20минут) и жду…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876B8-4126-4307-8341-27E454AE27C9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20485" name="Рисунок 7" descr="DSC01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30313" y="1905000"/>
            <a:ext cx="3143250" cy="4191000"/>
          </a:xfr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Мои наблюдения: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Прошло два месяца и вот стало появляться долгожданное потомство, еще через три недели появилось две детки, еще через две недели детки подросли до 4-5см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A229-6160-419F-9C79-48A6933F9225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21509" name="Picture 9" descr="African-violet-520x5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828800"/>
            <a:ext cx="2667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фиалка-6 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0" y="4572000"/>
            <a:ext cx="2857500" cy="2143125"/>
          </a:xfr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i="1" dirty="0" smtClean="0"/>
              <a:t>Мои наблюдения: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905000"/>
            <a:ext cx="4419600" cy="41910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1800" dirty="0" smtClean="0"/>
              <a:t>Прошло еще четыре  месяца…</a:t>
            </a:r>
            <a:r>
              <a:rPr lang="ru-RU" sz="1800" b="1" dirty="0" smtClean="0"/>
              <a:t> </a:t>
            </a:r>
            <a:r>
              <a:rPr lang="ru-RU" sz="1800" dirty="0" smtClean="0"/>
              <a:t>И вот результат: Мое маленькое чудо!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D8E8E-47F2-4AD4-85FF-DFA21A9C3E93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22533" name="Рисунок 2" descr="I:\камила\20150331_1430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22425" y="1905000"/>
            <a:ext cx="2357438" cy="4191000"/>
          </a:xfrm>
          <a:noFill/>
        </p:spPr>
      </p:pic>
      <p:pic>
        <p:nvPicPr>
          <p:cNvPr id="7" name="Picture 5" descr="C:\Documents and Settings\admin.ADMIN-CFAF2916C\Мои документы\Мои сканированные изображения\май 2010\DSC00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200400"/>
            <a:ext cx="3927475" cy="29456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CC00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85175" cy="12954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Условия содержания </a:t>
            </a:r>
            <a:r>
              <a:rPr lang="ru-RU" smtClean="0"/>
              <a:t>комнатных фиалок: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05000"/>
            <a:ext cx="4156075" cy="48006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Фиалкам нужна постоянная температура  20 - 24°С.</a:t>
            </a:r>
          </a:p>
          <a:p>
            <a:pPr>
              <a:defRPr/>
            </a:pPr>
            <a:r>
              <a:rPr lang="ru-RU" dirty="0" smtClean="0"/>
              <a:t>фиалки лучше размещать на северном, восточном или западном окне, т.к. им требуется много рассеянного света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4225925" cy="47244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Поливать фиалки нужно по мере </a:t>
            </a:r>
            <a:r>
              <a:rPr lang="ru-RU" dirty="0" err="1" smtClean="0"/>
              <a:t>подсыхания</a:t>
            </a:r>
            <a:r>
              <a:rPr lang="ru-RU" dirty="0" smtClean="0"/>
              <a:t> верхнего слоя земли. Нельзя допускать пересушку или переувлажнение земляного кома.</a:t>
            </a:r>
          </a:p>
          <a:p>
            <a:pPr>
              <a:defRPr/>
            </a:pPr>
            <a:r>
              <a:rPr lang="ru-RU" dirty="0" smtClean="0"/>
              <a:t>Листья фиалок надо иногда мыть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BFF30D-BBBF-4E0A-80BA-5993F9391580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Узумбарская</a:t>
            </a:r>
            <a:r>
              <a:rPr lang="ru-RU" dirty="0" smtClean="0"/>
              <a:t> фиалка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33600" y="1905000"/>
            <a:ext cx="7010400" cy="4953000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/>
              <a:t>Свет: </a:t>
            </a:r>
            <a:r>
              <a:rPr lang="ru-RU" sz="2000" dirty="0" smtClean="0"/>
              <a:t>яркий. Растение способно переносить прямые солнечные лучи.</a:t>
            </a:r>
          </a:p>
          <a:p>
            <a:pPr>
              <a:defRPr/>
            </a:pPr>
            <a:r>
              <a:rPr lang="ru-RU" sz="2000" b="1" dirty="0" smtClean="0"/>
              <a:t>Температура: </a:t>
            </a:r>
            <a:r>
              <a:rPr lang="ru-RU" sz="2000" dirty="0" smtClean="0"/>
              <a:t>в период активного роста 18-25°C. </a:t>
            </a:r>
          </a:p>
          <a:p>
            <a:pPr>
              <a:defRPr/>
            </a:pPr>
            <a:r>
              <a:rPr lang="ru-RU" sz="2000" b="1" dirty="0" smtClean="0"/>
              <a:t>Полив:</a:t>
            </a:r>
            <a:r>
              <a:rPr lang="ru-RU" sz="2000" dirty="0" smtClean="0"/>
              <a:t> вода наливается в поддон летом через день, зимой дважды в неделю.</a:t>
            </a:r>
          </a:p>
          <a:p>
            <a:pPr>
              <a:defRPr/>
            </a:pPr>
            <a:r>
              <a:rPr lang="ru-RU" sz="2000" b="1" dirty="0" smtClean="0"/>
              <a:t>Влажность воздуха:</a:t>
            </a:r>
            <a:r>
              <a:rPr lang="ru-RU" sz="2000" dirty="0" smtClean="0"/>
              <a:t> не играет существенной роли.</a:t>
            </a:r>
          </a:p>
          <a:p>
            <a:pPr>
              <a:defRPr/>
            </a:pPr>
            <a:endParaRPr lang="ru-RU" sz="20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3C919E-FE51-4E91-9E53-D9A3E655C8A0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pic>
        <p:nvPicPr>
          <p:cNvPr id="24581" name="Рисунок 4" descr="fialki-ru543-stere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4181475"/>
            <a:ext cx="36576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2" name="Группа 16"/>
          <p:cNvGrpSpPr>
            <a:grpSpLocks/>
          </p:cNvGrpSpPr>
          <p:nvPr/>
        </p:nvGrpSpPr>
        <p:grpSpPr bwMode="auto">
          <a:xfrm>
            <a:off x="1066800" y="1981200"/>
            <a:ext cx="714375" cy="714375"/>
            <a:chOff x="3571868" y="1357298"/>
            <a:chExt cx="714380" cy="714380"/>
          </a:xfrm>
        </p:grpSpPr>
        <p:sp>
          <p:nvSpPr>
            <p:cNvPr id="13" name="Овал 12"/>
            <p:cNvSpPr/>
            <p:nvPr/>
          </p:nvSpPr>
          <p:spPr>
            <a:xfrm>
              <a:off x="3571868" y="1357298"/>
              <a:ext cx="714380" cy="71438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786183" y="1571613"/>
              <a:ext cx="71437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4000496" y="1571613"/>
              <a:ext cx="71439" cy="714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Дуга 15"/>
            <p:cNvSpPr/>
            <p:nvPr/>
          </p:nvSpPr>
          <p:spPr>
            <a:xfrm rot="7134702">
              <a:off x="3781420" y="1539861"/>
              <a:ext cx="279402" cy="352427"/>
            </a:xfrm>
            <a:prstGeom prst="arc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4583" name="Группа 76"/>
          <p:cNvGrpSpPr>
            <a:grpSpLocks/>
          </p:cNvGrpSpPr>
          <p:nvPr/>
        </p:nvGrpSpPr>
        <p:grpSpPr bwMode="auto">
          <a:xfrm>
            <a:off x="1143000" y="4800600"/>
            <a:ext cx="642938" cy="714375"/>
            <a:chOff x="3071813" y="2214563"/>
            <a:chExt cx="642937" cy="714375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3071813" y="2214563"/>
              <a:ext cx="428624" cy="71437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9" name="Прямая соединительная линия 18"/>
            <p:cNvCxnSpPr>
              <a:endCxn id="18" idx="2"/>
            </p:cNvCxnSpPr>
            <p:nvPr/>
          </p:nvCxnSpPr>
          <p:spPr>
            <a:xfrm rot="5400000">
              <a:off x="3106738" y="2749551"/>
              <a:ext cx="357187" cy="1588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20" name="Овал 19"/>
            <p:cNvSpPr/>
            <p:nvPr/>
          </p:nvSpPr>
          <p:spPr>
            <a:xfrm>
              <a:off x="3214688" y="2786063"/>
              <a:ext cx="142875" cy="142875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597" name="TextBox 65"/>
            <p:cNvSpPr txBox="1">
              <a:spLocks noChangeArrowheads="1"/>
            </p:cNvSpPr>
            <p:nvPr/>
          </p:nvSpPr>
          <p:spPr bwMode="auto">
            <a:xfrm>
              <a:off x="3071813" y="2238375"/>
              <a:ext cx="642937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100"/>
                <a:t>18 С</a:t>
              </a:r>
            </a:p>
          </p:txBody>
        </p:sp>
      </p:grpSp>
      <p:grpSp>
        <p:nvGrpSpPr>
          <p:cNvPr id="24584" name="Группа 11"/>
          <p:cNvGrpSpPr>
            <a:grpSpLocks/>
          </p:cNvGrpSpPr>
          <p:nvPr/>
        </p:nvGrpSpPr>
        <p:grpSpPr bwMode="auto">
          <a:xfrm>
            <a:off x="1143000" y="2819400"/>
            <a:ext cx="714375" cy="714375"/>
            <a:chOff x="7786688" y="4903949"/>
            <a:chExt cx="701675" cy="761839"/>
          </a:xfrm>
        </p:grpSpPr>
        <p:sp>
          <p:nvSpPr>
            <p:cNvPr id="23" name="Месяц 22"/>
            <p:cNvSpPr/>
            <p:nvPr/>
          </p:nvSpPr>
          <p:spPr>
            <a:xfrm rot="17451489" flipH="1">
              <a:off x="7984951" y="4883007"/>
              <a:ext cx="142876" cy="285752"/>
            </a:xfrm>
            <a:prstGeom prst="moon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Месяц 23"/>
            <p:cNvSpPr/>
            <p:nvPr/>
          </p:nvSpPr>
          <p:spPr>
            <a:xfrm rot="4148511">
              <a:off x="8159972" y="4832511"/>
              <a:ext cx="142876" cy="285752"/>
            </a:xfrm>
            <a:prstGeom prst="moon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Трапеция 24"/>
            <p:cNvSpPr/>
            <p:nvPr/>
          </p:nvSpPr>
          <p:spPr>
            <a:xfrm rot="10800000">
              <a:off x="7786688" y="5071554"/>
              <a:ext cx="642422" cy="460489"/>
            </a:xfrm>
            <a:prstGeom prst="trapezoid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Трапеция 25"/>
            <p:cNvSpPr/>
            <p:nvPr/>
          </p:nvSpPr>
          <p:spPr>
            <a:xfrm rot="10800000">
              <a:off x="7792925" y="5428771"/>
              <a:ext cx="695438" cy="237017"/>
            </a:xfrm>
            <a:prstGeom prst="trapezoid">
              <a:avLst/>
            </a:prstGeom>
            <a:gradFill flip="none" rotWithShape="1">
              <a:gsLst>
                <a:gs pos="33000">
                  <a:schemeClr val="bg1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6200000" scaled="1"/>
              <a:tileRect/>
            </a:gra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7" name="Овал 26"/>
          <p:cNvSpPr/>
          <p:nvPr/>
        </p:nvSpPr>
        <p:spPr>
          <a:xfrm>
            <a:off x="1066800" y="3810000"/>
            <a:ext cx="714375" cy="714375"/>
          </a:xfrm>
          <a:prstGeom prst="ellipse">
            <a:avLst/>
          </a:prstGeom>
          <a:gradFill flip="none" rotWithShape="1">
            <a:gsLst>
              <a:gs pos="0">
                <a:schemeClr val="accent2">
                  <a:shade val="51000"/>
                  <a:satMod val="130000"/>
                  <a:alpha val="15000"/>
                </a:schemeClr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4954D4-9A0D-455A-8BEB-6B978C1BF2B6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614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0" smtClean="0">
                <a:solidFill>
                  <a:srgbClr val="FFFFFF"/>
                </a:solidFill>
              </a:rPr>
              <a:t>Цветы моё - хобби</a:t>
            </a:r>
            <a:r>
              <a:rPr lang="ru-RU" b="0" smtClean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4100" name="Picture 4" descr="фиалка комнатная уход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3505200" cy="262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фиалка комнатная уход фото">
            <a:hlinkClick r:id="rId4" tooltip="&quot;При каких бы обстоятельствах в вашем доме не появилась бы комнатная фиалка, уход за ней, как обычно...&quot;"/>
          </p:cNvPr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6400800" y="-152400"/>
            <a:ext cx="36004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фиалка комнатная уход фото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62200" y="2667000"/>
            <a:ext cx="337185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фиалка комнатная уход фото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304800" y="4362450"/>
            <a:ext cx="337185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 descr="фиалка комнатная уход фото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5000" y="1524000"/>
            <a:ext cx="3619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фиалка комнатная уход фото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96000" y="3971925"/>
            <a:ext cx="383857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             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371600"/>
            <a:ext cx="8007350" cy="5486400"/>
          </a:xfrm>
        </p:spPr>
        <p:txBody>
          <a:bodyPr/>
          <a:lstStyle/>
          <a:p>
            <a:pPr>
              <a:spcBef>
                <a:spcPct val="0"/>
              </a:spcBef>
              <a:buFont typeface="Arial" pitchFamily="34" charset="0"/>
              <a:buAutoNum type="arabicPeriod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Arial" pitchFamily="34" charset="0"/>
              <a:buAutoNum type="arabicPeriod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Фиалки появились более 100 лет назад.</a:t>
            </a:r>
          </a:p>
          <a:p>
            <a:pPr>
              <a:spcBef>
                <a:spcPct val="0"/>
              </a:spcBef>
              <a:buFont typeface="Arial" pitchFamily="34" charset="0"/>
              <a:buAutoNum type="arabicPeriod"/>
              <a:defRPr/>
            </a:pPr>
            <a:r>
              <a:rPr lang="ru-RU" sz="2400" dirty="0" smtClean="0"/>
              <a:t>Размножать и  выращивать  листовыми черенками просто и эффективно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Arial" pitchFamily="34" charset="0"/>
              <a:buAutoNum type="arabicPeriod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Фиалки не любят обильного полива.</a:t>
            </a:r>
          </a:p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Поливают  растения водой комнатной температуры.</a:t>
            </a:r>
          </a:p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400" dirty="0" smtClean="0"/>
              <a:t> Для фиалок требуется воздухопроницаемая, рыхлая, влагоемкая земля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Рыхлить палочкой землю в горшочке. </a:t>
            </a:r>
          </a:p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Необходимо срезать с растений сухие листья и цветки.</a:t>
            </a:r>
          </a:p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2400" dirty="0" smtClean="0"/>
              <a:t> Фиалки – тенелюбивые растения, им необходим мягкий, рассеянный свет .Не любят сквозняков.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8 .</a:t>
            </a:r>
            <a:r>
              <a:rPr lang="ru-RU" sz="2400" dirty="0" smtClean="0"/>
              <a:t> Фиалки необходимо выращивать  при </a:t>
            </a:r>
            <a:r>
              <a:rPr lang="en-US" sz="2400" dirty="0" smtClean="0"/>
              <a:t>t</a:t>
            </a:r>
            <a:r>
              <a:rPr lang="ru-RU" sz="2400" dirty="0" smtClean="0"/>
              <a:t> -20 – 24</a:t>
            </a:r>
            <a:r>
              <a:rPr lang="ru-RU" sz="2400" baseline="30000" dirty="0" smtClean="0"/>
              <a:t>о</a:t>
            </a:r>
            <a:r>
              <a:rPr lang="ru-RU" sz="2400" dirty="0" smtClean="0"/>
              <a:t>С </a:t>
            </a:r>
          </a:p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9. Фиалки являются любимыми комнатными растениями многих цветоводов.</a:t>
            </a:r>
          </a:p>
          <a:p>
            <a:pPr lvl="3">
              <a:buFont typeface="Wingdings" pitchFamily="2" charset="2"/>
              <a:buNone/>
              <a:defRPr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8D600D-4944-4A46-96CF-9AFC2C0E1E7E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58CFF7-52E7-43B1-9C4D-A83434DAB417}" type="slidenum">
              <a:rPr lang="ru-RU"/>
              <a:pPr>
                <a:defRPr/>
              </a:pPr>
              <a:t>21</a:t>
            </a:fld>
            <a:endParaRPr lang="ru-RU"/>
          </a:p>
        </p:txBody>
      </p:sp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0000FF"/>
                </a:solidFill>
              </a:rPr>
              <a:t>Заключение</a:t>
            </a:r>
            <a:r>
              <a:rPr lang="ru-RU" smtClean="0"/>
              <a:t> </a:t>
            </a:r>
          </a:p>
        </p:txBody>
      </p:sp>
      <p:sp>
        <p:nvSpPr>
          <p:cNvPr id="41989" name="Rectangle 5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295400"/>
            <a:ext cx="800735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При работе  я изучала справочную  литературу. Для себя узнала многое о комнатных растениях, о лечебных свойствах фиалки.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Для себя наметила в дальнейшем разведение дома некоторых видов этого растения.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Я буду дарить цветы своим друзьям, поделюсь с ними опытом выращивания и знаниями целебных свойств фиалки. Надеюсь, что они тоже полюбят моих друзей. 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Мои красавицы-фиалки!!!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9D9CB2-3913-448D-BAAA-14C6F310D159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pic>
        <p:nvPicPr>
          <p:cNvPr id="27652" name="Рисунок 1" descr="I:\камила\20150331_1433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5000" y="1295400"/>
            <a:ext cx="4953000" cy="5791200"/>
          </a:xfr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1A3CA1-E0C2-4588-A3B9-5C51E213175A}" type="slidenum">
              <a:rPr lang="ru-RU"/>
              <a:pPr>
                <a:defRPr/>
              </a:pPr>
              <a:t>23</a:t>
            </a:fld>
            <a:endParaRPr lang="ru-RU"/>
          </a:p>
        </p:txBody>
      </p:sp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Список литературы</a:t>
            </a:r>
            <a:r>
              <a:rPr lang="ru-RU" smtClean="0"/>
              <a:t> </a:t>
            </a:r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1905000"/>
            <a:ext cx="8839200" cy="4191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Сборник «Цветы вашего сада». Москва. 2002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А.А. Плешаков «Мир вокруг нас». Москва. «Просвещение», 2003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Лечебные свойства фиалки </a:t>
            </a:r>
            <a:r>
              <a:rPr lang="ru-RU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hlinkClick r:id="rId2"/>
              </a:rPr>
              <a:t>www.treat.su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hlinkClick r:id="rId2"/>
              </a:rPr>
              <a:t>/</a:t>
            </a:r>
            <a:r>
              <a:rPr 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hlinkClick r:id="rId2"/>
              </a:rPr>
              <a:t>cenpolia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hlinkClick r:id="rId2"/>
              </a:rPr>
              <a:t>.</a:t>
            </a:r>
            <a:r>
              <a:rPr lang="ru-RU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hlinkClick r:id="rId2"/>
              </a:rPr>
              <a:t>aspx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Энциклопедия 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hlinkClick r:id="rId3"/>
              </a:rPr>
              <a:t>http://ru.wikipedia.org/wiki/Фиалки-</a:t>
            </a:r>
            <a:endParaRPr lang="ru-RU" sz="28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Атлас – определитель «От земли до неба».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</a:t>
            </a:r>
            <a:r>
              <a:rPr lang="ru-RU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Прсвещение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», 1998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2041525"/>
          </a:xfrm>
        </p:spPr>
        <p:txBody>
          <a:bodyPr/>
          <a:lstStyle/>
          <a:p>
            <a:pPr>
              <a:defRPr/>
            </a:pPr>
            <a:r>
              <a:rPr lang="ru-RU" spc="150" dirty="0" smtClean="0">
                <a:ln w="11430">
                  <a:solidFill>
                    <a:srgbClr val="66FFFF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Rounded MT Bold" pitchFamily="34" charset="0"/>
              </a:rPr>
              <a:t>Как мало надо для красоты – немного зелени и чистоты!</a:t>
            </a:r>
            <a:r>
              <a:rPr lang="ru-RU" spc="150" dirty="0" smtClean="0">
                <a:ln w="11430">
                  <a:solidFill>
                    <a:srgbClr val="66FFFF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pc="150" dirty="0" smtClean="0">
                <a:ln w="11430">
                  <a:solidFill>
                    <a:srgbClr val="66FFFF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A33C0E-74E8-4F6B-A48D-0F2F19C3364B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pic>
        <p:nvPicPr>
          <p:cNvPr id="5" name="Picture 2" descr="C:\Documents and Settings\admin.ADMIN-CFAF2916C\Мои документы\Мои сканированные изображения\2010-03 (мар)\сканирование00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961" r="2941" b="2626"/>
          <a:stretch>
            <a:fillRect/>
          </a:stretch>
        </p:blipFill>
        <p:spPr>
          <a:xfrm>
            <a:off x="914400" y="2438400"/>
            <a:ext cx="7391399" cy="4191000"/>
          </a:xfrm>
          <a:effectLst>
            <a:glow rad="2286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9F35A-3C5A-488E-8F68-3843F2610A0C}" type="slidenum">
              <a:rPr lang="ru-RU"/>
              <a:pPr>
                <a:defRPr/>
              </a:pPr>
              <a:t>25</a:t>
            </a:fld>
            <a:endParaRPr lang="ru-RU"/>
          </a:p>
        </p:txBody>
      </p:sp>
      <p:sp>
        <p:nvSpPr>
          <p:cNvPr id="30723" name="WordArt 4"/>
          <p:cNvSpPr>
            <a:spLocks noChangeArrowheads="1" noChangeShapeType="1" noTextEdit="1"/>
          </p:cNvSpPr>
          <p:nvPr/>
        </p:nvSpPr>
        <p:spPr bwMode="auto">
          <a:xfrm>
            <a:off x="533400" y="914400"/>
            <a:ext cx="8220075" cy="3429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8000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Bookman Old Style"/>
              </a:rPr>
              <a:t>Спасибо за внимание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8C2D12-6A28-44AD-82B6-FCD5D81F0AB6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819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Мой любимый цветок – фиалки</a:t>
            </a:r>
            <a:endParaRPr lang="ru-RU" dirty="0" smtClean="0"/>
          </a:p>
        </p:txBody>
      </p:sp>
      <p:sp>
        <p:nvSpPr>
          <p:cNvPr id="8199" name="Rectangle 7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905000"/>
            <a:ext cx="8007350" cy="4953000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«Нет ничего прекраснее цветов,</a:t>
            </a:r>
          </a:p>
          <a:p>
            <a:pPr algn="r" eaLnBrk="1" hangingPunct="1">
              <a:defRPr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Пришедших в палисады и жилища.</a:t>
            </a:r>
          </a:p>
          <a:p>
            <a:pPr algn="r" eaLnBrk="1" hangingPunct="1">
              <a:defRPr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Они пришли из глубины веков.</a:t>
            </a:r>
          </a:p>
          <a:p>
            <a:pPr algn="r" eaLnBrk="1" hangingPunct="1">
              <a:defRPr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Чтоб сделать жизнь возвышенней и чище».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6" name="Рисунок 5" descr="Фиалка - популярное комнатное растени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4267200"/>
            <a:ext cx="350046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Цели и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2667000" cy="4191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Определить условия </a:t>
            </a:r>
            <a:r>
              <a:rPr lang="ru-RU" i="1" dirty="0" smtClean="0"/>
              <a:t>для выращивания фиалки в домашних условиях из листа и ее содержания</a:t>
            </a:r>
            <a:endParaRPr lang="ru-RU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81400" y="1828800"/>
            <a:ext cx="5562600" cy="4800600"/>
          </a:xfrm>
        </p:spPr>
        <p:txBody>
          <a:bodyPr/>
          <a:lstStyle/>
          <a:p>
            <a:pPr>
              <a:defRPr/>
            </a:pPr>
            <a:r>
              <a:rPr lang="ru-RU" sz="2200" dirty="0" smtClean="0"/>
              <a:t>Осуществлять поиск информации в словарях, справочниках, энциклопедиях, литературе, Интернете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>2.Вырастить фиалку в домашних условиях из листа и описать свои исследования.</a:t>
            </a:r>
            <a:r>
              <a:rPr lang="ru-RU" sz="2200" dirty="0" smtClean="0"/>
              <a:t> получать информацию из наблюдений;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>3.</a:t>
            </a:r>
            <a:r>
              <a:rPr lang="ru-RU" sz="2200" dirty="0" smtClean="0"/>
              <a:t> Изучить и проанализировать  информацию  о содержании фиалок;</a:t>
            </a:r>
          </a:p>
          <a:p>
            <a:pPr>
              <a:defRPr/>
            </a:pPr>
            <a:r>
              <a:rPr lang="ru-RU" sz="2200" dirty="0" smtClean="0"/>
              <a:t>Познакомиться со способами размножения фиалок.</a:t>
            </a:r>
          </a:p>
          <a:p>
            <a:pPr>
              <a:defRPr/>
            </a:pPr>
            <a:r>
              <a:rPr lang="ru-RU" sz="2200" dirty="0" smtClean="0"/>
              <a:t>Убедиться в том, что фиалки разнообразны по форме, расцветке.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 smtClean="0"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1800" dirty="0" smtClean="0"/>
          </a:p>
          <a:p>
            <a:pPr>
              <a:defRPr/>
            </a:pPr>
            <a:endParaRPr lang="ru-RU" sz="1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1E1062-4961-4C5F-8146-200BBC795052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FA6D4C-8C75-4995-8ED9-D44C6AF3DBF4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История фиалки</a:t>
            </a:r>
          </a:p>
        </p:txBody>
      </p:sp>
      <p:sp>
        <p:nvSpPr>
          <p:cNvPr id="7172" name="Прямоугольник 10"/>
          <p:cNvSpPr>
            <a:spLocks noChangeArrowheads="1"/>
          </p:cNvSpPr>
          <p:nvPr/>
        </p:nvSpPr>
        <p:spPr bwMode="auto">
          <a:xfrm>
            <a:off x="457200" y="1676400"/>
            <a:ext cx="6400800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/>
              <a:t/>
            </a:r>
            <a:br>
              <a:rPr lang="ru-RU" sz="1600" b="1"/>
            </a:br>
            <a:r>
              <a:rPr lang="ru-RU" sz="1600" b="1"/>
              <a:t>Сенполия (фиалка)</a:t>
            </a:r>
            <a:r>
              <a:rPr lang="ru-RU" sz="1600"/>
              <a:t> – одно из самых популярных цветущих комнатных растений. </a:t>
            </a:r>
            <a:br>
              <a:rPr lang="ru-RU" sz="1600"/>
            </a:br>
            <a:r>
              <a:rPr lang="ru-RU" sz="1600"/>
              <a:t>Род насчитывает около </a:t>
            </a:r>
            <a:r>
              <a:rPr lang="ru-RU" sz="1600" b="1"/>
              <a:t>20 видов дикой сенполии</a:t>
            </a:r>
            <a:r>
              <a:rPr lang="ru-RU" sz="1600"/>
              <a:t>, распространенных в Центральной и Южной Африке, по склонам Узамбарских гор и </a:t>
            </a:r>
            <a:r>
              <a:rPr lang="ru-RU" sz="1600" b="1"/>
              <a:t>более 2000 гибридов и сортов, выведенных селекционерами. </a:t>
            </a:r>
            <a:r>
              <a:rPr lang="ru-RU" sz="1600"/>
              <a:t/>
            </a:r>
            <a:br>
              <a:rPr lang="ru-RU" sz="1600"/>
            </a:br>
            <a:r>
              <a:rPr lang="ru-RU" sz="1600" b="1"/>
              <a:t>Более 100 лет </a:t>
            </a:r>
            <a:r>
              <a:rPr lang="ru-RU" sz="1600"/>
              <a:t>назад это растение было обнаружено ботаником </a:t>
            </a:r>
            <a:r>
              <a:rPr lang="ru-RU" sz="1600" b="1"/>
              <a:t>Сент-Поль Иллером </a:t>
            </a:r>
            <a:r>
              <a:rPr lang="ru-RU" sz="1600"/>
              <a:t>в горных районах Восточной тропической Африки. </a:t>
            </a:r>
            <a:br>
              <a:rPr lang="ru-RU" sz="1600"/>
            </a:br>
            <a:r>
              <a:rPr lang="ru-RU" sz="1600"/>
              <a:t>В культуре более всего распространена </a:t>
            </a:r>
            <a:r>
              <a:rPr lang="ru-RU" sz="1600" b="1"/>
              <a:t>сенполия фиалковая, или узамбарская фиалка</a:t>
            </a:r>
            <a:r>
              <a:rPr lang="ru-RU" sz="1600"/>
              <a:t>. </a:t>
            </a:r>
            <a:br>
              <a:rPr lang="ru-RU" sz="1600"/>
            </a:br>
            <a:r>
              <a:rPr lang="ru-RU" sz="1600" b="1"/>
              <a:t>Фиалка узамбарская </a:t>
            </a:r>
            <a:r>
              <a:rPr lang="ru-RU" sz="1600"/>
              <a:t>(Saintpaulia ionantha) – небольшое вечнозеленое травянистое растение с укороченным стеблем, от которого розеткой отходят многочисленные опушенные листья на длинных черешках. Листовая пластинка в основании сердцевидная, округлая, зазубренная или цельнокрайная.</a:t>
            </a:r>
            <a:br>
              <a:rPr lang="ru-RU" sz="1600"/>
            </a:br>
            <a:r>
              <a:rPr lang="ru-RU" sz="1600"/>
              <a:t> В настоящее время в результате селекционной работы создано огромное разнообразие гибридов и сортов. </a:t>
            </a:r>
          </a:p>
        </p:txBody>
      </p:sp>
      <p:pic>
        <p:nvPicPr>
          <p:cNvPr id="5" name="Содержимое 9" descr="131508_1b7dc24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705600" y="1524000"/>
            <a:ext cx="2206138" cy="4999796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Легенда о фиалке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ru-RU" sz="2000" dirty="0" smtClean="0"/>
              <a:t>Однажды бог солнца Аполлон преследовал своими жгучими лучами одну из прекрасных дочерей Атласа, бедная девушка обратилась к Зевсу с мольбой укрыть и защитить ее. И вот великий громовержец, вняв ее мольбам, превратил ее в чудную фиалку и укрыл ее в тени своих кущ, где она с тех пор каждую весну цвела и наполняла своим благоуханием небесные леса</a:t>
            </a:r>
            <a:endParaRPr lang="ru-RU" sz="20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C102A8-C3D0-49AC-8B10-C7B2C33A03F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7" name="Содержимое 5" descr="viola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24400" y="1752600"/>
            <a:ext cx="441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Простые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Гибридные формы отличаются большим разнообразием: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A23E54-78FF-4DEF-830C-2838D41E5CE5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9221" name="Содержимое 3" descr="настоящая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752600"/>
            <a:ext cx="3927475" cy="2943225"/>
          </a:xfrm>
        </p:spPr>
      </p:pic>
      <p:pic>
        <p:nvPicPr>
          <p:cNvPr id="7" name="Picture 2" descr="C:\Documents and Settings\admin.ADMIN-CFAF2916C\Мои документы\Мои рисунки\Безымянный4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714728"/>
            <a:ext cx="3286116" cy="3143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 гофрированными и волнистыми лепестками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4C359-978B-484A-8E12-280C46F3260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11268" name="Содержимое 4" descr="bold-party-girl-p-sorano-30-B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828800"/>
            <a:ext cx="4308475" cy="2514600"/>
          </a:xfrm>
        </p:spPr>
      </p:pic>
      <p:pic>
        <p:nvPicPr>
          <p:cNvPr id="11269" name="Содержимое 5" descr="ek-gribnoi-dozhd-62-B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918075" y="2482850"/>
            <a:ext cx="3927475" cy="3035300"/>
          </a:xfrm>
        </p:spPr>
      </p:pic>
      <p:pic>
        <p:nvPicPr>
          <p:cNvPr id="8" name="Рисунок 7" descr="Фиалка - популярное комнатное растение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4419600"/>
            <a:ext cx="411006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Как вырастить фиалку из листа 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Для размножения лучше брать черенки фиалок среднего размера со взрослых молодых растений</a:t>
            </a:r>
          </a:p>
          <a:p>
            <a:pPr>
              <a:defRPr/>
            </a:pPr>
            <a:r>
              <a:rPr lang="ru-RU" dirty="0" smtClean="0"/>
              <a:t>Для укоренения у черенка оставляю ножку длиной 3-4 см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Размножение фиалок:</a:t>
            </a:r>
          </a:p>
          <a:p>
            <a:pPr eaLnBrk="1" hangingPunct="1">
              <a:defRPr/>
            </a:pPr>
            <a:r>
              <a:rPr lang="ru-RU" b="1" dirty="0" smtClean="0"/>
              <a:t> делением куста;</a:t>
            </a:r>
          </a:p>
          <a:p>
            <a:pPr eaLnBrk="1" hangingPunct="1">
              <a:defRPr/>
            </a:pPr>
            <a:r>
              <a:rPr lang="ru-RU" b="1" dirty="0" smtClean="0"/>
              <a:t>- па</a:t>
            </a:r>
            <a:r>
              <a:rPr lang="en-US" b="1" dirty="0" err="1" smtClean="0"/>
              <a:t>сынками</a:t>
            </a:r>
            <a:r>
              <a:rPr lang="en-US" b="1" dirty="0" smtClean="0"/>
              <a:t>;</a:t>
            </a:r>
            <a:endParaRPr lang="ru-RU" b="1" dirty="0" smtClean="0"/>
          </a:p>
          <a:p>
            <a:pPr eaLnBrk="1" hangingPunct="1">
              <a:defRPr/>
            </a:pPr>
            <a:r>
              <a:rPr lang="ru-RU" b="1" dirty="0" smtClean="0"/>
              <a:t>- листом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9D5FF9-E257-4328-8138-5F9D94841F1F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14342" name="Рисунок 26" descr="Лис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648200"/>
            <a:ext cx="1752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1380</TotalTime>
  <Words>777</Words>
  <Application>Microsoft PowerPoint 7.0</Application>
  <PresentationFormat>Прозрачка</PresentationFormat>
  <Paragraphs>120</Paragraphs>
  <Slides>25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Трава</vt:lpstr>
      <vt:lpstr>Слайд 1</vt:lpstr>
      <vt:lpstr>Цветы моё - хобби </vt:lpstr>
      <vt:lpstr>Мой любимый цветок – фиалки</vt:lpstr>
      <vt:lpstr>Цели и задачи:</vt:lpstr>
      <vt:lpstr>История фиалки</vt:lpstr>
      <vt:lpstr>Легенда о фиалке</vt:lpstr>
      <vt:lpstr>Простые </vt:lpstr>
      <vt:lpstr>С гофрированными и волнистыми лепестками</vt:lpstr>
      <vt:lpstr>Как вырастить фиалку из листа .</vt:lpstr>
      <vt:lpstr>Способ укоренения черенка:</vt:lpstr>
      <vt:lpstr> Посадка в землю </vt:lpstr>
      <vt:lpstr>Мои исследования:</vt:lpstr>
      <vt:lpstr>Размножение листовым черенком</vt:lpstr>
      <vt:lpstr>Размножение листовым черенком</vt:lpstr>
      <vt:lpstr>Мои наблюдения:</vt:lpstr>
      <vt:lpstr>Мои наблюдения:</vt:lpstr>
      <vt:lpstr>Мои наблюдения: </vt:lpstr>
      <vt:lpstr> Условия содержания комнатных фиалок: </vt:lpstr>
      <vt:lpstr>Узумбарская фиалка</vt:lpstr>
      <vt:lpstr>             Выводы:</vt:lpstr>
      <vt:lpstr>Заключение </vt:lpstr>
      <vt:lpstr>Мои красавицы-фиалки!!!</vt:lpstr>
      <vt:lpstr>Список литературы </vt:lpstr>
      <vt:lpstr>Как мало надо для красоты – немного зелени и чистоты! 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Таня</dc:creator>
  <cp:lastModifiedBy>Таня</cp:lastModifiedBy>
  <cp:revision>72</cp:revision>
  <cp:lastPrinted>1601-01-01T00:00:00Z</cp:lastPrinted>
  <dcterms:created xsi:type="dcterms:W3CDTF">1601-01-01T00:00:00Z</dcterms:created>
  <dcterms:modified xsi:type="dcterms:W3CDTF">2017-01-05T04:46:36Z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