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64" r:id="rId3"/>
    <p:sldId id="257" r:id="rId4"/>
    <p:sldId id="261" r:id="rId5"/>
    <p:sldId id="262" r:id="rId6"/>
    <p:sldId id="260" r:id="rId7"/>
    <p:sldId id="263" r:id="rId8"/>
    <p:sldId id="258" r:id="rId9"/>
    <p:sldId id="259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Хуснутдиновы" initials="Х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488" y="-3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686953-F30A-4161-9B57-FE50CA513D86}" type="datetimeFigureOut">
              <a:rPr lang="ru-RU" smtClean="0"/>
              <a:t>04.01.2017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3AB96A-F055-4E38-BEA7-7D94CE12AA9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3AB96A-F055-4E38-BEA7-7D94CE12AA93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3AB96A-F055-4E38-BEA7-7D94CE12AA93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1A8FE-461A-4E3A-9827-C2F344B82D65}" type="datetime1">
              <a:rPr lang="ru-RU" smtClean="0"/>
              <a:t>04.01.2017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педагог-организатор Хуснутдинова Г.И.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99FD7-FED7-4AFB-A243-11A2655EC63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9EDB0-452E-4390-9C62-729E3D655490}" type="datetime1">
              <a:rPr lang="ru-RU" smtClean="0"/>
              <a:t>04.01.2017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педагог-организатор Хуснутдинова Г.И.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99FD7-FED7-4AFB-A243-11A2655EC63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0B331-8265-4A9F-B8AE-F811941B1908}" type="datetime1">
              <a:rPr lang="ru-RU" smtClean="0"/>
              <a:t>04.01.2017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педагог-организатор Хуснутдинова Г.И.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99FD7-FED7-4AFB-A243-11A2655EC63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0FC9A-DEDA-40CF-9746-B5C7F838D5BB}" type="datetime1">
              <a:rPr lang="ru-RU" smtClean="0"/>
              <a:t>04.01.2017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педагог-организатор Хуснутдинова Г.И.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99FD7-FED7-4AFB-A243-11A2655EC63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C1DEE-1408-4390-BF32-86CFF9CE419E}" type="datetime1">
              <a:rPr lang="ru-RU" smtClean="0"/>
              <a:t>04.01.2017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педагог-организатор Хуснутдинова Г.И.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99FD7-FED7-4AFB-A243-11A2655EC63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0553E-92F9-4C22-BB23-5F183BB8C3EC}" type="datetime1">
              <a:rPr lang="ru-RU" smtClean="0"/>
              <a:t>04.01.2017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педагог-организатор Хуснутдинова Г.И.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99FD7-FED7-4AFB-A243-11A2655EC63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53BC0-82DD-4CDF-9AE3-5D2C0A012DA0}" type="datetime1">
              <a:rPr lang="ru-RU" smtClean="0"/>
              <a:t>04.01.2017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педагог-организатор Хуснутдинова Г.И.</a:t>
            </a: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99FD7-FED7-4AFB-A243-11A2655EC63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9F27A-516A-4A49-932D-2A252985F2D1}" type="datetime1">
              <a:rPr lang="ru-RU" smtClean="0"/>
              <a:t>04.01.2017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педагог-организатор Хуснутдинова Г.И.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99FD7-FED7-4AFB-A243-11A2655EC63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9C525-48B9-4009-9336-65A525276823}" type="datetime1">
              <a:rPr lang="ru-RU" smtClean="0"/>
              <a:t>04.01.2017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педагог-организатор Хуснутдинова Г.И.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99FD7-FED7-4AFB-A243-11A2655EC63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37BDE-6AE3-4109-B7CA-320078047615}" type="datetime1">
              <a:rPr lang="ru-RU" smtClean="0"/>
              <a:t>04.01.2017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педагог-организатор Хуснутдинова Г.И.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99FD7-FED7-4AFB-A243-11A2655EC63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5C3AA-4EFE-4260-9E00-073D3F2E1A3E}" type="datetime1">
              <a:rPr lang="ru-RU" smtClean="0"/>
              <a:t>04.01.2017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педагог-организатор Хуснутдинова Г.И.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99FD7-FED7-4AFB-A243-11A2655EC63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3B6020-0E2C-48B2-8990-1D85A6025076}" type="datetime1">
              <a:rPr lang="ru-RU" smtClean="0"/>
              <a:t>04.01.2017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педагог-организатор Хуснутдинова Г.И.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999FD7-FED7-4AFB-A243-11A2655EC63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500166" y="142852"/>
            <a:ext cx="6621760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60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Monotype Corsiva" pitchFamily="66" charset="0"/>
              </a:rPr>
              <a:t>История украшения новогодней елки</a:t>
            </a:r>
          </a:p>
        </p:txBody>
      </p:sp>
      <p:pic>
        <p:nvPicPr>
          <p:cNvPr id="14338" name="Picture 2" descr="http://svalka.do.am/_sf/2/10817475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1785926"/>
            <a:ext cx="4429156" cy="5072074"/>
          </a:xfrm>
          <a:prstGeom prst="rect">
            <a:avLst/>
          </a:prstGeom>
          <a:noFill/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99FD7-FED7-4AFB-A243-11A2655EC63D}" type="slidenum">
              <a:rPr lang="ru-RU" smtClean="0"/>
              <a:pPr/>
              <a:t>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20216" y="6356350"/>
            <a:ext cx="2895600" cy="365125"/>
          </a:xfrm>
        </p:spPr>
        <p:txBody>
          <a:bodyPr/>
          <a:lstStyle/>
          <a:p>
            <a:r>
              <a:rPr lang="ru-RU" dirty="0" smtClean="0"/>
              <a:t>педагог-организатор Хуснутдинова Г.И.</a:t>
            </a: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928670"/>
            <a:ext cx="8715436" cy="5093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800" dirty="0" smtClean="0">
                <a:solidFill>
                  <a:schemeClr val="bg1"/>
                </a:solidFill>
              </a:rPr>
              <a:t>			</a:t>
            </a:r>
            <a:r>
              <a:rPr lang="ru-RU" sz="2700" dirty="0" smtClean="0">
                <a:solidFill>
                  <a:schemeClr val="bg1"/>
                </a:solidFill>
              </a:rPr>
              <a:t>Потом </a:t>
            </a:r>
            <a:r>
              <a:rPr lang="ru-RU" sz="2700" dirty="0">
                <a:solidFill>
                  <a:schemeClr val="bg1"/>
                </a:solidFill>
              </a:rPr>
              <a:t>игрушки стали отражать эпоху: </a:t>
            </a:r>
            <a:endParaRPr lang="ru-RU" sz="2700" dirty="0" smtClean="0">
              <a:solidFill>
                <a:schemeClr val="bg1"/>
              </a:solidFill>
            </a:endParaRPr>
          </a:p>
          <a:p>
            <a:pPr fontAlgn="base"/>
            <a:r>
              <a:rPr lang="ru-RU" sz="2700" dirty="0">
                <a:solidFill>
                  <a:schemeClr val="bg1"/>
                </a:solidFill>
              </a:rPr>
              <a:t>	</a:t>
            </a:r>
            <a:r>
              <a:rPr lang="ru-RU" sz="2700" dirty="0" smtClean="0">
                <a:solidFill>
                  <a:schemeClr val="bg1"/>
                </a:solidFill>
              </a:rPr>
              <a:t>		пионеры </a:t>
            </a:r>
            <a:r>
              <a:rPr lang="ru-RU" sz="2700" dirty="0">
                <a:solidFill>
                  <a:schemeClr val="bg1"/>
                </a:solidFill>
              </a:rPr>
              <a:t>с горнами, лики членов </a:t>
            </a:r>
            <a:endParaRPr lang="ru-RU" sz="2700" dirty="0" smtClean="0">
              <a:solidFill>
                <a:schemeClr val="bg1"/>
              </a:solidFill>
            </a:endParaRPr>
          </a:p>
          <a:p>
            <a:pPr fontAlgn="base"/>
            <a:r>
              <a:rPr lang="ru-RU" sz="2700" dirty="0">
                <a:solidFill>
                  <a:schemeClr val="bg1"/>
                </a:solidFill>
              </a:rPr>
              <a:t>	</a:t>
            </a:r>
            <a:r>
              <a:rPr lang="ru-RU" sz="2700" dirty="0" smtClean="0">
                <a:solidFill>
                  <a:schemeClr val="bg1"/>
                </a:solidFill>
              </a:rPr>
              <a:t>		Политбюро</a:t>
            </a:r>
            <a:r>
              <a:rPr lang="ru-RU" sz="2700" dirty="0">
                <a:solidFill>
                  <a:schemeClr val="bg1"/>
                </a:solidFill>
              </a:rPr>
              <a:t>. Во время войны – </a:t>
            </a:r>
            <a:endParaRPr lang="ru-RU" sz="2700" dirty="0" smtClean="0">
              <a:solidFill>
                <a:schemeClr val="bg1"/>
              </a:solidFill>
            </a:endParaRPr>
          </a:p>
          <a:p>
            <a:pPr fontAlgn="base"/>
            <a:r>
              <a:rPr lang="ru-RU" sz="2700" dirty="0">
                <a:solidFill>
                  <a:schemeClr val="bg1"/>
                </a:solidFill>
              </a:rPr>
              <a:t>	</a:t>
            </a:r>
            <a:r>
              <a:rPr lang="ru-RU" sz="2700" dirty="0" smtClean="0">
                <a:solidFill>
                  <a:schemeClr val="bg1"/>
                </a:solidFill>
              </a:rPr>
              <a:t>		пистолеты</a:t>
            </a:r>
            <a:r>
              <a:rPr lang="ru-RU" sz="2700" dirty="0">
                <a:solidFill>
                  <a:schemeClr val="bg1"/>
                </a:solidFill>
              </a:rPr>
              <a:t>, десантники, собаки-санитары, Дед Мороз с автоматом. Им на смену пришли игрушечные автомобили, </a:t>
            </a:r>
            <a:r>
              <a:rPr lang="ru-RU" sz="2700" dirty="0" smtClean="0">
                <a:solidFill>
                  <a:schemeClr val="bg1"/>
                </a:solidFill>
              </a:rPr>
              <a:t>дирижабли </a:t>
            </a:r>
            <a:r>
              <a:rPr lang="ru-RU" sz="2700" dirty="0">
                <a:solidFill>
                  <a:schemeClr val="bg1"/>
                </a:solidFill>
              </a:rPr>
              <a:t>с надписью «СССР», </a:t>
            </a:r>
            <a:endParaRPr lang="ru-RU" sz="2700" dirty="0" smtClean="0">
              <a:solidFill>
                <a:schemeClr val="bg1"/>
              </a:solidFill>
            </a:endParaRPr>
          </a:p>
          <a:p>
            <a:pPr fontAlgn="base"/>
            <a:r>
              <a:rPr lang="ru-RU" sz="2700" dirty="0" smtClean="0">
                <a:solidFill>
                  <a:schemeClr val="bg1"/>
                </a:solidFill>
              </a:rPr>
              <a:t>снежинки </a:t>
            </a:r>
            <a:r>
              <a:rPr lang="ru-RU" sz="2700" dirty="0">
                <a:solidFill>
                  <a:schemeClr val="bg1"/>
                </a:solidFill>
              </a:rPr>
              <a:t>с серпом и молотом. </a:t>
            </a:r>
            <a:endParaRPr lang="ru-RU" sz="2700" dirty="0" smtClean="0">
              <a:solidFill>
                <a:schemeClr val="bg1"/>
              </a:solidFill>
            </a:endParaRPr>
          </a:p>
          <a:p>
            <a:pPr fontAlgn="base"/>
            <a:r>
              <a:rPr lang="ru-RU" sz="2700" dirty="0" smtClean="0">
                <a:solidFill>
                  <a:schemeClr val="bg1"/>
                </a:solidFill>
              </a:rPr>
              <a:t>При </a:t>
            </a:r>
            <a:r>
              <a:rPr lang="ru-RU" sz="2700" dirty="0">
                <a:solidFill>
                  <a:schemeClr val="bg1"/>
                </a:solidFill>
              </a:rPr>
              <a:t>Хрущеве появились </a:t>
            </a:r>
            <a:endParaRPr lang="ru-RU" sz="2700" dirty="0" smtClean="0">
              <a:solidFill>
                <a:schemeClr val="bg1"/>
              </a:solidFill>
            </a:endParaRPr>
          </a:p>
          <a:p>
            <a:pPr fontAlgn="base"/>
            <a:r>
              <a:rPr lang="ru-RU" sz="2700" dirty="0" smtClean="0">
                <a:solidFill>
                  <a:schemeClr val="bg1"/>
                </a:solidFill>
              </a:rPr>
              <a:t>игрушечные </a:t>
            </a:r>
            <a:r>
              <a:rPr lang="ru-RU" sz="2700" dirty="0">
                <a:solidFill>
                  <a:schemeClr val="bg1"/>
                </a:solidFill>
              </a:rPr>
              <a:t>трактора, </a:t>
            </a:r>
            <a:endParaRPr lang="ru-RU" sz="2700" dirty="0" smtClean="0">
              <a:solidFill>
                <a:schemeClr val="bg1"/>
              </a:solidFill>
            </a:endParaRPr>
          </a:p>
          <a:p>
            <a:pPr fontAlgn="base"/>
            <a:r>
              <a:rPr lang="ru-RU" sz="2700" dirty="0" smtClean="0">
                <a:solidFill>
                  <a:schemeClr val="bg1"/>
                </a:solidFill>
              </a:rPr>
              <a:t>початки </a:t>
            </a:r>
            <a:r>
              <a:rPr lang="ru-RU" sz="2700" dirty="0">
                <a:solidFill>
                  <a:schemeClr val="bg1"/>
                </a:solidFill>
              </a:rPr>
              <a:t>кукурузы, хоккеисты</a:t>
            </a:r>
            <a:r>
              <a:rPr lang="ru-RU" sz="2700" dirty="0" smtClean="0">
                <a:solidFill>
                  <a:schemeClr val="bg1"/>
                </a:solidFill>
              </a:rPr>
              <a:t>.</a:t>
            </a:r>
          </a:p>
          <a:p>
            <a:pPr fontAlgn="base"/>
            <a:r>
              <a:rPr lang="ru-RU" sz="2700" dirty="0" smtClean="0">
                <a:solidFill>
                  <a:schemeClr val="bg1"/>
                </a:solidFill>
              </a:rPr>
              <a:t>Затем </a:t>
            </a:r>
            <a:r>
              <a:rPr lang="ru-RU" sz="2700" dirty="0">
                <a:solidFill>
                  <a:schemeClr val="bg1"/>
                </a:solidFill>
              </a:rPr>
              <a:t>– космонавты, спутники, </a:t>
            </a:r>
            <a:endParaRPr lang="ru-RU" sz="2700" dirty="0" smtClean="0">
              <a:solidFill>
                <a:schemeClr val="bg1"/>
              </a:solidFill>
            </a:endParaRPr>
          </a:p>
          <a:p>
            <a:pPr fontAlgn="base"/>
            <a:r>
              <a:rPr lang="ru-RU" sz="2700" dirty="0" smtClean="0">
                <a:solidFill>
                  <a:schemeClr val="bg1"/>
                </a:solidFill>
              </a:rPr>
              <a:t>персонажи </a:t>
            </a:r>
            <a:r>
              <a:rPr lang="ru-RU" sz="2700" dirty="0">
                <a:solidFill>
                  <a:schemeClr val="bg1"/>
                </a:solidFill>
              </a:rPr>
              <a:t>русских сказок.</a:t>
            </a:r>
          </a:p>
        </p:txBody>
      </p:sp>
      <p:pic>
        <p:nvPicPr>
          <p:cNvPr id="22533" name="Picture 5" descr="http://img0.liveinternet.ru/images/attach/c/0/46/919/46919464_11bb864269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4" y="142852"/>
            <a:ext cx="2786050" cy="25717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5" name="Picture 7" descr="http://content.foto.mail.ru/mail/juju777/_blogs/i-30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3654064"/>
            <a:ext cx="3214670" cy="2775332"/>
          </a:xfrm>
          <a:prstGeom prst="rect">
            <a:avLst/>
          </a:prstGeom>
          <a:noFill/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99FD7-FED7-4AFB-A243-11A2655EC63D}" type="slidenum">
              <a:rPr lang="ru-RU" smtClean="0"/>
              <a:pPr/>
              <a:t>10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педагог-организатор Хуснутдинова Г.И.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428604"/>
            <a:ext cx="471487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</a:rPr>
              <a:t>В наши дни появилось немало стилей украшения новогодней елки. Наиболее традиционный из них – украшение елки разноцветными игрушками из стекла, электрическими лампочками и мишурой. </a:t>
            </a:r>
          </a:p>
        </p:txBody>
      </p:sp>
      <p:pic>
        <p:nvPicPr>
          <p:cNvPr id="23554" name="Picture 2" descr="http://stat11.privet.ru/lr/082d7ac399d873ea32c72b3032b5f2fd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274134"/>
            <a:ext cx="4648209" cy="6583866"/>
          </a:xfrm>
          <a:prstGeom prst="rect">
            <a:avLst/>
          </a:prstGeom>
          <a:noFill/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99FD7-FED7-4AFB-A243-11A2655EC63D}" type="slidenum">
              <a:rPr lang="ru-RU" smtClean="0"/>
              <a:pPr/>
              <a:t>11</a:t>
            </a:fld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20216" y="6356350"/>
            <a:ext cx="2895600" cy="365125"/>
          </a:xfrm>
        </p:spPr>
        <p:txBody>
          <a:bodyPr/>
          <a:lstStyle/>
          <a:p>
            <a:r>
              <a:rPr lang="ru-RU" dirty="0" smtClean="0"/>
              <a:t>педагог-организатор Хуснутдинова Г.И.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28926" y="571480"/>
            <a:ext cx="6000792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chemeClr val="bg1"/>
                </a:solidFill>
              </a:rPr>
              <a:t>Обычай украшать новогоднюю елку пришел к нам из Германии. Существует предание о том, что начало традиции украшать елку положил немецкий реформатор Мартин Лютер. </a:t>
            </a:r>
            <a:r>
              <a:rPr lang="ru-RU" sz="2800" dirty="0" smtClean="0">
                <a:solidFill>
                  <a:schemeClr val="bg1"/>
                </a:solidFill>
              </a:rPr>
              <a:t>В  </a:t>
            </a:r>
            <a:r>
              <a:rPr lang="ru-RU" sz="3200" b="1" u="sng" dirty="0">
                <a:solidFill>
                  <a:schemeClr val="bg1"/>
                </a:solidFill>
              </a:rPr>
              <a:t>1513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smtClean="0">
                <a:solidFill>
                  <a:schemeClr val="bg1"/>
                </a:solidFill>
              </a:rPr>
              <a:t> году</a:t>
            </a:r>
            <a:r>
              <a:rPr lang="ru-RU" sz="2800" dirty="0">
                <a:solidFill>
                  <a:schemeClr val="bg1"/>
                </a:solidFill>
              </a:rPr>
              <a:t>, </a:t>
            </a:r>
            <a:r>
              <a:rPr lang="ru-RU" sz="2800" dirty="0" smtClean="0">
                <a:solidFill>
                  <a:schemeClr val="bg1"/>
                </a:solidFill>
              </a:rPr>
              <a:t>возвращаясь </a:t>
            </a:r>
            <a:r>
              <a:rPr lang="ru-RU" sz="2800" dirty="0">
                <a:solidFill>
                  <a:schemeClr val="bg1"/>
                </a:solidFill>
              </a:rPr>
              <a:t>домой в канун Рождества, Лютер был очарован и восхищен красотой звезд, усыпавших небесный свод так густо, что казалось, будто и кроны деревьев искрятся звездочками.</a:t>
            </a:r>
            <a:endParaRPr lang="ru-RU" sz="2800" b="1" cap="none" spc="150" dirty="0" smtClean="0">
              <a:ln w="11430"/>
              <a:solidFill>
                <a:schemeClr val="bg1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17410" name="Picture 2" descr="http://img.internethaber.com/gallery/6045/3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71480"/>
            <a:ext cx="2928926" cy="4292970"/>
          </a:xfrm>
          <a:prstGeom prst="rect">
            <a:avLst/>
          </a:prstGeom>
          <a:noFill/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99FD7-FED7-4AFB-A243-11A2655EC63D}" type="slidenum">
              <a:rPr lang="ru-RU" smtClean="0"/>
              <a:pPr/>
              <a:t>2</a:t>
            </a:fld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педагог-организатор Хуснутдинова Г.И.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142852"/>
            <a:ext cx="5143536" cy="65556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fontAlgn="base"/>
            <a:r>
              <a:rPr lang="ru-RU" sz="2800" spc="150" dirty="0">
                <a:ln w="11430"/>
                <a:solidFill>
                  <a:srgbClr val="F8F8F8"/>
                </a:solidFill>
              </a:rPr>
              <a:t>В XVIII–XIX веках традиция украшения елки распространилась не только по всей Германии, но и появилась в Англии, Австрии, Чехии, Голландии, Дании. В Америке новогодние елки появились также благодаря немецким эмигрантам. Вначале елки украшали свечами, плодами и сладостями, позднее в обычай вошли игрушки из воска, ваты, картона, а потом и стекла.</a:t>
            </a:r>
          </a:p>
        </p:txBody>
      </p:sp>
      <p:pic>
        <p:nvPicPr>
          <p:cNvPr id="4" name="Picture 2" descr="http://upload.wikimedia.org/wikipedia/commons/thumb/1/16/Corrodi-Fabeln_und_Bilder_10.jpg/220px-Corrodi-Fabeln_und_Bilder_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6358" y="2071679"/>
            <a:ext cx="3525165" cy="3429024"/>
          </a:xfrm>
          <a:prstGeom prst="rect">
            <a:avLst/>
          </a:prstGeom>
          <a:noFill/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99FD7-FED7-4AFB-A243-11A2655EC63D}" type="slidenum">
              <a:rPr lang="ru-RU" smtClean="0"/>
              <a:pPr/>
              <a:t>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педагог-организатор Хуснутдинова Г.И.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688" y="571480"/>
            <a:ext cx="8858312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600" dirty="0">
                <a:solidFill>
                  <a:schemeClr val="bg1"/>
                </a:solidFill>
              </a:rPr>
              <a:t>В России традиция украшения </a:t>
            </a:r>
            <a:endParaRPr lang="ru-RU" sz="2600" dirty="0" smtClean="0">
              <a:solidFill>
                <a:schemeClr val="bg1"/>
              </a:solidFill>
            </a:endParaRPr>
          </a:p>
          <a:p>
            <a:pPr fontAlgn="base"/>
            <a:r>
              <a:rPr lang="ru-RU" sz="2600" dirty="0" smtClean="0">
                <a:solidFill>
                  <a:schemeClr val="bg1"/>
                </a:solidFill>
              </a:rPr>
              <a:t>новогодней </a:t>
            </a:r>
            <a:r>
              <a:rPr lang="ru-RU" sz="2600" dirty="0">
                <a:solidFill>
                  <a:schemeClr val="bg1"/>
                </a:solidFill>
              </a:rPr>
              <a:t>елки появилась </a:t>
            </a:r>
            <a:endParaRPr lang="ru-RU" sz="2600" dirty="0" smtClean="0">
              <a:solidFill>
                <a:schemeClr val="bg1"/>
              </a:solidFill>
            </a:endParaRPr>
          </a:p>
          <a:p>
            <a:pPr fontAlgn="base"/>
            <a:r>
              <a:rPr lang="ru-RU" sz="2600" dirty="0" smtClean="0">
                <a:solidFill>
                  <a:schemeClr val="bg1"/>
                </a:solidFill>
              </a:rPr>
              <a:t>благодаря </a:t>
            </a:r>
            <a:r>
              <a:rPr lang="ru-RU" sz="2600" dirty="0">
                <a:solidFill>
                  <a:schemeClr val="bg1"/>
                </a:solidFill>
              </a:rPr>
              <a:t>Петру I. </a:t>
            </a:r>
            <a:endParaRPr lang="ru-RU" sz="2600" dirty="0" smtClean="0">
              <a:solidFill>
                <a:schemeClr val="bg1"/>
              </a:solidFill>
            </a:endParaRPr>
          </a:p>
          <a:p>
            <a:pPr fontAlgn="base"/>
            <a:r>
              <a:rPr lang="ru-RU" sz="2600" dirty="0" smtClean="0">
                <a:solidFill>
                  <a:schemeClr val="bg1"/>
                </a:solidFill>
              </a:rPr>
              <a:t>Петр</a:t>
            </a:r>
            <a:r>
              <a:rPr lang="ru-RU" sz="2600" dirty="0">
                <a:solidFill>
                  <a:schemeClr val="bg1"/>
                </a:solidFill>
              </a:rPr>
              <a:t>, еще в молодые годы гостивший </a:t>
            </a:r>
            <a:endParaRPr lang="ru-RU" sz="2600" dirty="0" smtClean="0">
              <a:solidFill>
                <a:schemeClr val="bg1"/>
              </a:solidFill>
            </a:endParaRPr>
          </a:p>
          <a:p>
            <a:pPr fontAlgn="base"/>
            <a:r>
              <a:rPr lang="ru-RU" sz="2600" dirty="0" smtClean="0">
                <a:solidFill>
                  <a:schemeClr val="bg1"/>
                </a:solidFill>
              </a:rPr>
              <a:t>на </a:t>
            </a:r>
            <a:r>
              <a:rPr lang="ru-RU" sz="2600" dirty="0">
                <a:solidFill>
                  <a:schemeClr val="bg1"/>
                </a:solidFill>
              </a:rPr>
              <a:t>Рождество у своих немецких друзей, </a:t>
            </a:r>
            <a:endParaRPr lang="ru-RU" sz="2600" dirty="0" smtClean="0">
              <a:solidFill>
                <a:schemeClr val="bg1"/>
              </a:solidFill>
            </a:endParaRPr>
          </a:p>
          <a:p>
            <a:pPr fontAlgn="base"/>
            <a:r>
              <a:rPr lang="ru-RU" sz="2600" dirty="0" smtClean="0">
                <a:solidFill>
                  <a:schemeClr val="bg1"/>
                </a:solidFill>
              </a:rPr>
              <a:t>был </a:t>
            </a:r>
            <a:r>
              <a:rPr lang="ru-RU" sz="2600" dirty="0">
                <a:solidFill>
                  <a:schemeClr val="bg1"/>
                </a:solidFill>
              </a:rPr>
              <a:t>приятно удивлен, увидев странное дерево: вроде бы ель, но на ней вместо шишек – яблоки и конфеты. </a:t>
            </a:r>
            <a:r>
              <a:rPr lang="ru-RU" sz="2600" dirty="0" smtClean="0">
                <a:solidFill>
                  <a:schemeClr val="bg1"/>
                </a:solidFill>
              </a:rPr>
              <a:t>Став </a:t>
            </a:r>
            <a:r>
              <a:rPr lang="ru-RU" sz="2600" dirty="0">
                <a:solidFill>
                  <a:schemeClr val="bg1"/>
                </a:solidFill>
              </a:rPr>
              <a:t>царем, Петр I издал указ отмечать Новый год, как в просвещенной Европе.</a:t>
            </a:r>
          </a:p>
          <a:p>
            <a:pPr fontAlgn="base"/>
            <a:r>
              <a:rPr lang="ru-RU" sz="2600" dirty="0">
                <a:solidFill>
                  <a:schemeClr val="bg1"/>
                </a:solidFill>
              </a:rPr>
              <a:t>В нем предписывалось: «...По большим и проезжим улицам знатным людям и у домов нарочитых духовного и мирского чина перед вороты учинить некоторые украшения от древ и ветвей сосновых и можжевеловых</a:t>
            </a:r>
            <a:r>
              <a:rPr lang="ru-RU" sz="2600" dirty="0" smtClean="0">
                <a:solidFill>
                  <a:schemeClr val="bg1"/>
                </a:solidFill>
              </a:rPr>
              <a:t>...». </a:t>
            </a:r>
            <a:r>
              <a:rPr lang="ru-RU" sz="2600" dirty="0">
                <a:solidFill>
                  <a:schemeClr val="bg1"/>
                </a:solidFill>
              </a:rPr>
              <a:t> </a:t>
            </a:r>
            <a:r>
              <a:rPr lang="ru-RU" sz="2600" dirty="0" smtClean="0">
                <a:solidFill>
                  <a:schemeClr val="bg1"/>
                </a:solidFill>
              </a:rPr>
              <a:t>Но это не стало традицией.</a:t>
            </a:r>
            <a:endParaRPr lang="ru-RU" sz="2600" dirty="0">
              <a:solidFill>
                <a:schemeClr val="bg1"/>
              </a:solidFill>
            </a:endParaRPr>
          </a:p>
        </p:txBody>
      </p:sp>
      <p:pic>
        <p:nvPicPr>
          <p:cNvPr id="20484" name="Picture 4" descr="http://im4-tub-ru.yandex.net/i?id=102819479-01-72&amp;n=21"/>
          <p:cNvPicPr>
            <a:picLocks noChangeAspect="1" noChangeArrowheads="1"/>
          </p:cNvPicPr>
          <p:nvPr/>
        </p:nvPicPr>
        <p:blipFill>
          <a:blip r:embed="rId2" cstate="print"/>
          <a:srcRect r="9301"/>
          <a:stretch>
            <a:fillRect/>
          </a:stretch>
        </p:blipFill>
        <p:spPr bwMode="auto">
          <a:xfrm>
            <a:off x="6215074" y="88306"/>
            <a:ext cx="2741856" cy="2412000"/>
          </a:xfrm>
          <a:prstGeom prst="rect">
            <a:avLst/>
          </a:prstGeom>
          <a:noFill/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99FD7-FED7-4AFB-A243-11A2655EC63D}" type="slidenum">
              <a:rPr lang="ru-RU" smtClean="0"/>
              <a:pPr/>
              <a:t>4</a:t>
            </a:fld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педагог-организатор Хуснутдинова Г.И.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714744" y="142852"/>
            <a:ext cx="5214974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600" dirty="0" smtClean="0">
                <a:solidFill>
                  <a:schemeClr val="bg1"/>
                </a:solidFill>
              </a:rPr>
              <a:t>В  1819 году  великий князь Николай Павлович по настоянию своей супруги  Александры (прусской принцессы) </a:t>
            </a:r>
            <a:r>
              <a:rPr lang="ru-RU" sz="2600" dirty="0">
                <a:solidFill>
                  <a:schemeClr val="bg1"/>
                </a:solidFill>
              </a:rPr>
              <a:t>впервые поставил в </a:t>
            </a:r>
            <a:r>
              <a:rPr lang="ru-RU" sz="2600" dirty="0" smtClean="0">
                <a:solidFill>
                  <a:schemeClr val="bg1"/>
                </a:solidFill>
              </a:rPr>
              <a:t>Аничковым </a:t>
            </a:r>
            <a:r>
              <a:rPr lang="ru-RU" sz="2600" dirty="0">
                <a:solidFill>
                  <a:schemeClr val="bg1"/>
                </a:solidFill>
              </a:rPr>
              <a:t>дворце новогоднюю елку, а в 1852 году в Санкт-Петербурге в помещении Екатерининского (ныне Московского) вокзала впервые была наряжена публичная рождественская елка.</a:t>
            </a:r>
          </a:p>
          <a:p>
            <a:pPr fontAlgn="base"/>
            <a:r>
              <a:rPr lang="ru-RU" sz="2600" dirty="0">
                <a:solidFill>
                  <a:schemeClr val="bg1"/>
                </a:solidFill>
              </a:rPr>
              <a:t>В городах начался елочный ажиотаж: из Европы выписывали дорогие елочные украшения, в богатых домах устраивали детские новогодние утренники</a:t>
            </a:r>
          </a:p>
        </p:txBody>
      </p:sp>
      <p:pic>
        <p:nvPicPr>
          <p:cNvPr id="19459" name="Picture 3" descr="http://www.vitamarg.com/f/foto2/2405-18.jpg"/>
          <p:cNvPicPr>
            <a:picLocks noChangeAspect="1" noChangeArrowheads="1"/>
          </p:cNvPicPr>
          <p:nvPr/>
        </p:nvPicPr>
        <p:blipFill>
          <a:blip r:embed="rId3" cstate="print"/>
          <a:srcRect b="6485"/>
          <a:stretch>
            <a:fillRect/>
          </a:stretch>
        </p:blipFill>
        <p:spPr bwMode="auto">
          <a:xfrm>
            <a:off x="83458" y="928670"/>
            <a:ext cx="3559848" cy="5286412"/>
          </a:xfrm>
          <a:prstGeom prst="rect">
            <a:avLst/>
          </a:prstGeom>
          <a:noFill/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99FD7-FED7-4AFB-A243-11A2655EC63D}" type="slidenum">
              <a:rPr lang="ru-RU" smtClean="0"/>
              <a:pPr/>
              <a:t>5</a:t>
            </a:fld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педагог-организатор Хуснутдинова Г.И.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220349"/>
            <a:ext cx="8643998" cy="47089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fontAlgn="base"/>
            <a:r>
              <a:rPr lang="ru-RU" sz="3000" dirty="0" smtClean="0">
                <a:solidFill>
                  <a:schemeClr val="bg1"/>
                </a:solidFill>
              </a:rPr>
              <a:t>В </a:t>
            </a:r>
            <a:r>
              <a:rPr lang="ru-RU" sz="3000" dirty="0">
                <a:solidFill>
                  <a:schemeClr val="bg1"/>
                </a:solidFill>
              </a:rPr>
              <a:t>1926 </a:t>
            </a:r>
            <a:r>
              <a:rPr lang="ru-RU" sz="3000" dirty="0" smtClean="0">
                <a:solidFill>
                  <a:schemeClr val="bg1"/>
                </a:solidFill>
              </a:rPr>
              <a:t>году началась </a:t>
            </a:r>
          </a:p>
          <a:p>
            <a:pPr fontAlgn="base"/>
            <a:r>
              <a:rPr lang="ru-RU" sz="3000" dirty="0" smtClean="0">
                <a:solidFill>
                  <a:schemeClr val="bg1"/>
                </a:solidFill>
              </a:rPr>
              <a:t>антирелигиозная компания. </a:t>
            </a:r>
          </a:p>
          <a:p>
            <a:pPr fontAlgn="base"/>
            <a:r>
              <a:rPr lang="ru-RU" sz="3000" dirty="0" smtClean="0">
                <a:solidFill>
                  <a:schemeClr val="bg1"/>
                </a:solidFill>
              </a:rPr>
              <a:t>Поскольку ель по происхождению–</a:t>
            </a:r>
          </a:p>
          <a:p>
            <a:pPr fontAlgn="base"/>
            <a:r>
              <a:rPr lang="ru-RU" sz="3000" dirty="0" smtClean="0">
                <a:solidFill>
                  <a:schemeClr val="bg1"/>
                </a:solidFill>
              </a:rPr>
              <a:t>рождественская, она стала запрещенной. </a:t>
            </a:r>
          </a:p>
          <a:p>
            <a:pPr fontAlgn="base"/>
            <a:r>
              <a:rPr lang="ru-RU" sz="3000" dirty="0" smtClean="0">
                <a:solidFill>
                  <a:schemeClr val="bg1"/>
                </a:solidFill>
              </a:rPr>
              <a:t>Ее украшение в новый год стало преступлением. Возврат к традиции установки </a:t>
            </a:r>
            <a:r>
              <a:rPr lang="ru-RU" sz="3000" dirty="0">
                <a:solidFill>
                  <a:schemeClr val="bg1"/>
                </a:solidFill>
              </a:rPr>
              <a:t>елки </a:t>
            </a:r>
            <a:r>
              <a:rPr lang="ru-RU" sz="3000" dirty="0" smtClean="0">
                <a:solidFill>
                  <a:schemeClr val="bg1"/>
                </a:solidFill>
              </a:rPr>
              <a:t>начался </a:t>
            </a:r>
            <a:r>
              <a:rPr lang="ru-RU" sz="3000" dirty="0">
                <a:solidFill>
                  <a:schemeClr val="bg1"/>
                </a:solidFill>
              </a:rPr>
              <a:t>с небольшой заметки в газете «Правда», опубликованной 28 декабря 1935 года. Речь шла об инициативе организовать к Новому году детям хорошую елку. </a:t>
            </a:r>
          </a:p>
        </p:txBody>
      </p:sp>
      <p:pic>
        <p:nvPicPr>
          <p:cNvPr id="3" name="Рисунок 2" descr="Детские новогодние загадки с ответами"/>
          <p:cNvPicPr/>
          <p:nvPr/>
        </p:nvPicPr>
        <p:blipFill>
          <a:blip r:embed="rId2" cstate="print"/>
          <a:srcRect l="10000" r="27500" b="5479"/>
          <a:stretch>
            <a:fillRect/>
          </a:stretch>
        </p:blipFill>
        <p:spPr bwMode="auto">
          <a:xfrm>
            <a:off x="6215074" y="142852"/>
            <a:ext cx="2736000" cy="2700000"/>
          </a:xfrm>
          <a:prstGeom prst="ellipse">
            <a:avLst/>
          </a:prstGeom>
          <a:ln w="57150" cap="rnd">
            <a:solidFill>
              <a:srgbClr val="FF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cxnSp>
        <p:nvCxnSpPr>
          <p:cNvPr id="5" name="Прямая соединительная линия 4"/>
          <p:cNvCxnSpPr>
            <a:stCxn id="3" idx="7"/>
            <a:endCxn id="3" idx="3"/>
          </p:cNvCxnSpPr>
          <p:nvPr/>
        </p:nvCxnSpPr>
        <p:spPr>
          <a:xfrm rot="16200000" flipH="1" flipV="1">
            <a:off x="6628480" y="525530"/>
            <a:ext cx="1909188" cy="1934644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99FD7-FED7-4AFB-A243-11A2655EC63D}" type="slidenum">
              <a:rPr lang="ru-RU" smtClean="0"/>
              <a:pPr/>
              <a:t>6</a:t>
            </a:fld>
            <a:endParaRPr lang="ru-RU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педагог-организатор Хуснутдинова Г.И.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85728"/>
            <a:ext cx="835824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</a:rPr>
              <a:t>В 1935 году был организован первый новогодний детский утренник с наряженной лесной красавицей. А в канун нового 1938 года в Колонном зале Дома союзов поставили огромную 15-метровую елку с 10 тысячами украшений и игрушек, ставшую с тех пор традиционной и называвшуюся позднее главной елкой страны</a:t>
            </a:r>
            <a:r>
              <a:rPr lang="ru-RU" sz="2400" dirty="0" smtClean="0">
                <a:solidFill>
                  <a:schemeClr val="bg1"/>
                </a:solidFill>
              </a:rPr>
              <a:t>.</a:t>
            </a:r>
            <a:r>
              <a:rPr lang="ru-RU" sz="2400" dirty="0"/>
              <a:t> </a:t>
            </a:r>
            <a:r>
              <a:rPr lang="ru-RU" sz="2400" dirty="0">
                <a:solidFill>
                  <a:schemeClr val="bg1"/>
                </a:solidFill>
              </a:rPr>
              <a:t>С 1976 года главной елкой стала считаться елка в Кремлевском Дворце съездов (с 1992 года – Государственный Кремлевский дворец). Вместо Рождества елку стали ставить на Новый год и назвали новогодней</a:t>
            </a:r>
            <a:r>
              <a:rPr lang="ru-RU" sz="2400" dirty="0" smtClean="0">
                <a:solidFill>
                  <a:schemeClr val="bg1"/>
                </a:solidFill>
              </a:rPr>
              <a:t>.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18434" name="Picture 2" descr="http://babiki.ru/uploads/images/01/33/72/2012/11/28/4bfbc4c4c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3714752"/>
            <a:ext cx="4207683" cy="3017697"/>
          </a:xfrm>
          <a:prstGeom prst="rect">
            <a:avLst/>
          </a:prstGeom>
          <a:noFill/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99FD7-FED7-4AFB-A243-11A2655EC63D}" type="slidenum">
              <a:rPr lang="ru-RU" smtClean="0"/>
              <a:pPr/>
              <a:t>7</a:t>
            </a:fld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педагог-организатор Хуснутдинова Г.И.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357166"/>
            <a:ext cx="4714908" cy="35394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800" cap="none" spc="150" dirty="0" smtClean="0">
                <a:ln w="11430"/>
                <a:solidFill>
                  <a:srgbClr val="F8F8F8"/>
                </a:solidFill>
              </a:rPr>
              <a:t>Родиной елочных украшений в России считается город Клин. Стеклянные игрушки делали мастера-стеклодувы, которые изготавливали аптечные </a:t>
            </a:r>
            <a:r>
              <a:rPr lang="ru-RU" sz="2800" spc="150" dirty="0" smtClean="0">
                <a:ln w="11430"/>
                <a:solidFill>
                  <a:srgbClr val="F8F8F8"/>
                </a:solidFill>
              </a:rPr>
              <a:t>принадлежности</a:t>
            </a:r>
            <a:endParaRPr lang="ru-RU" sz="2800" cap="none" spc="150" dirty="0" smtClean="0">
              <a:ln w="11430"/>
              <a:solidFill>
                <a:srgbClr val="F8F8F8"/>
              </a:solidFill>
            </a:endParaRPr>
          </a:p>
        </p:txBody>
      </p:sp>
      <p:pic>
        <p:nvPicPr>
          <p:cNvPr id="3" name="Picture 3" descr="http://i019.radikal.ru/1012/06/1c791e863d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1142984"/>
            <a:ext cx="3505203" cy="5262566"/>
          </a:xfrm>
          <a:prstGeom prst="rect">
            <a:avLst/>
          </a:prstGeom>
          <a:noFill/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99FD7-FED7-4AFB-A243-11A2655EC63D}" type="slidenum">
              <a:rPr lang="ru-RU" smtClean="0"/>
              <a:pPr/>
              <a:t>8</a:t>
            </a:fld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педагог-организатор Хуснутдинова Г.И.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57166"/>
            <a:ext cx="9144000" cy="39703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800" spc="150" dirty="0" smtClean="0">
                <a:ln w="11430"/>
                <a:solidFill>
                  <a:srgbClr val="F8F8F8"/>
                </a:solidFill>
              </a:rPr>
              <a:t>Но стеклянные игрушки были дороги и появились картонные</a:t>
            </a:r>
            <a:r>
              <a:rPr lang="ru-RU" sz="2800" spc="150" dirty="0" smtClean="0">
                <a:ln w="11430"/>
                <a:solidFill>
                  <a:schemeClr val="bg1"/>
                </a:solidFill>
              </a:rPr>
              <a:t>. Э</a:t>
            </a:r>
            <a:r>
              <a:rPr lang="ru-RU" sz="2800" dirty="0" smtClean="0">
                <a:solidFill>
                  <a:schemeClr val="bg1"/>
                </a:solidFill>
              </a:rPr>
              <a:t>тот грубый материал давал возможность получить настоящих, выпуклых с обеих сторон красивых куколок и зверят. Просто половинки выдавленных фигурок склеивались, а потом раскрашивались. Иногда к таким картонным куколкам приклеивались кружевные юбочки или бантики, иногда их украшали бусинами или бисером. Словом, такие картонные красавицы тоже восхищали детвору под Новый год.</a:t>
            </a:r>
            <a:r>
              <a:rPr lang="ru-RU" sz="2800" spc="150" dirty="0" smtClean="0">
                <a:ln w="11430"/>
                <a:solidFill>
                  <a:schemeClr val="bg1"/>
                </a:solidFill>
              </a:rPr>
              <a:t> </a:t>
            </a:r>
            <a:endParaRPr lang="ru-RU" sz="2800" cap="none" spc="150" dirty="0" smtClean="0">
              <a:ln w="11430"/>
              <a:solidFill>
                <a:schemeClr val="bg1"/>
              </a:solidFill>
            </a:endParaRPr>
          </a:p>
        </p:txBody>
      </p:sp>
      <p:pic>
        <p:nvPicPr>
          <p:cNvPr id="1027" name="Picture 3" descr="http://www.christmasheaven.ru/forum/uploads/1253992407/gallery_2_8_20770.jpg"/>
          <p:cNvPicPr>
            <a:picLocks noChangeAspect="1" noChangeArrowheads="1"/>
          </p:cNvPicPr>
          <p:nvPr/>
        </p:nvPicPr>
        <p:blipFill>
          <a:blip r:embed="rId2" cstate="print"/>
          <a:srcRect b="9738"/>
          <a:stretch>
            <a:fillRect/>
          </a:stretch>
        </p:blipFill>
        <p:spPr bwMode="auto">
          <a:xfrm>
            <a:off x="2498827" y="4214818"/>
            <a:ext cx="4146346" cy="2500330"/>
          </a:xfrm>
          <a:prstGeom prst="rect">
            <a:avLst/>
          </a:prstGeom>
          <a:noFill/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99FD7-FED7-4AFB-A243-11A2655EC63D}" type="slidenum">
              <a:rPr lang="ru-RU" smtClean="0"/>
              <a:pPr/>
              <a:t>9</a:t>
            </a:fld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педагог-организатор Хуснутдинова Г.И.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518</Words>
  <Application>Microsoft Office PowerPoint</Application>
  <PresentationFormat>Экран (4:3)</PresentationFormat>
  <Paragraphs>55</Paragraphs>
  <Slides>11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Хуснутдиновы</dc:creator>
  <cp:lastModifiedBy>Хуснутдиновы</cp:lastModifiedBy>
  <cp:revision>19</cp:revision>
  <dcterms:created xsi:type="dcterms:W3CDTF">2013-12-17T10:43:30Z</dcterms:created>
  <dcterms:modified xsi:type="dcterms:W3CDTF">2017-01-04T05:07:55Z</dcterms:modified>
</cp:coreProperties>
</file>