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7"/>
  </p:notesMasterIdLst>
  <p:sldIdLst>
    <p:sldId id="283" r:id="rId2"/>
    <p:sldId id="257" r:id="rId3"/>
    <p:sldId id="258" r:id="rId4"/>
    <p:sldId id="260" r:id="rId5"/>
    <p:sldId id="287" r:id="rId6"/>
    <p:sldId id="263" r:id="rId7"/>
    <p:sldId id="264" r:id="rId8"/>
    <p:sldId id="265" r:id="rId9"/>
    <p:sldId id="290" r:id="rId10"/>
    <p:sldId id="291" r:id="rId11"/>
    <p:sldId id="292" r:id="rId12"/>
    <p:sldId id="288" r:id="rId13"/>
    <p:sldId id="289" r:id="rId14"/>
    <p:sldId id="266" r:id="rId15"/>
    <p:sldId id="269" r:id="rId16"/>
    <p:sldId id="270" r:id="rId17"/>
    <p:sldId id="293" r:id="rId18"/>
    <p:sldId id="272" r:id="rId19"/>
    <p:sldId id="271" r:id="rId20"/>
    <p:sldId id="273" r:id="rId21"/>
    <p:sldId id="274" r:id="rId22"/>
    <p:sldId id="285" r:id="rId23"/>
    <p:sldId id="277" r:id="rId24"/>
    <p:sldId id="284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AC00"/>
    <a:srgbClr val="006600"/>
    <a:srgbClr val="660066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B439F-1015-4E67-A8B3-909D57D0A78D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35685E-FE05-4C04-ABEC-4B5ADC4588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895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5685E-FE05-4C04-ABEC-4B5ADC4588D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898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1287D3D9-59C8-40B4-B5B7-85EA6790584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6E4B513-33DD-40AF-8D81-BAE35F58E5E4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D3D9-59C8-40B4-B5B7-85EA6790584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4B513-33DD-40AF-8D81-BAE35F58E5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D3D9-59C8-40B4-B5B7-85EA6790584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4B513-33DD-40AF-8D81-BAE35F58E5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D3D9-59C8-40B4-B5B7-85EA6790584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4B513-33DD-40AF-8D81-BAE35F58E5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D3D9-59C8-40B4-B5B7-85EA6790584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4B513-33DD-40AF-8D81-BAE35F58E5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D3D9-59C8-40B4-B5B7-85EA6790584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4B513-33DD-40AF-8D81-BAE35F58E5E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D3D9-59C8-40B4-B5B7-85EA6790584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4B513-33DD-40AF-8D81-BAE35F58E5E4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D3D9-59C8-40B4-B5B7-85EA6790584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4B513-33DD-40AF-8D81-BAE35F58E5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D3D9-59C8-40B4-B5B7-85EA6790584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4B513-33DD-40AF-8D81-BAE35F58E5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D3D9-59C8-40B4-B5B7-85EA6790584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4B513-33DD-40AF-8D81-BAE35F58E5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D3D9-59C8-40B4-B5B7-85EA6790584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4B513-33DD-40AF-8D81-BAE35F58E5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1287D3D9-59C8-40B4-B5B7-85EA6790584F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36E4B513-33DD-40AF-8D81-BAE35F58E5E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g"/><Relationship Id="rId4" Type="http://schemas.openxmlformats.org/officeDocument/2006/relationships/image" Target="../media/image3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283968" y="188640"/>
            <a:ext cx="4608512" cy="60486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Кто 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вечно хнычет</a:t>
            </a:r>
            <a:br>
              <a:rPr lang="ru-RU" sz="3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И скучает,</a:t>
            </a:r>
            <a:br>
              <a:rPr lang="ru-RU" sz="3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Тот ничего не замечает.</a:t>
            </a:r>
            <a:br>
              <a:rPr lang="ru-RU" sz="3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Кто ничего</a:t>
            </a:r>
            <a:br>
              <a:rPr lang="ru-RU" sz="3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Не замечает,</a:t>
            </a:r>
            <a:br>
              <a:rPr lang="ru-RU" sz="3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Тот ничего</a:t>
            </a:r>
            <a:br>
              <a:rPr lang="ru-RU" sz="3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Не изучает.</a:t>
            </a:r>
            <a:br>
              <a:rPr lang="ru-RU" sz="3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Кто ничего</a:t>
            </a:r>
            <a:br>
              <a:rPr lang="ru-RU" sz="3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Не изучает,</a:t>
            </a:r>
            <a:br>
              <a:rPr lang="ru-RU" sz="3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Тот вечно хнычет</a:t>
            </a:r>
            <a:br>
              <a:rPr lang="ru-RU" sz="3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И скучает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8640"/>
            <a:ext cx="3456384" cy="4822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59532" y="5229199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Роман Семёнович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Сеф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55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2"/>
          <p:cNvSpPr>
            <a:spLocks noChangeArrowheads="1"/>
          </p:cNvSpPr>
          <p:nvPr/>
        </p:nvSpPr>
        <p:spPr bwMode="auto">
          <a:xfrm>
            <a:off x="395288" y="2492375"/>
            <a:ext cx="2376487" cy="2089150"/>
          </a:xfrm>
          <a:prstGeom prst="cub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254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03423E-6 L 0.66944 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472" y="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35" presetClass="path" presetSubtype="0" repeatCount="5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945 0.00532 L -3.33333E-6 -0.00509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72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Oval 4"/>
          <p:cNvSpPr>
            <a:spLocks noChangeArrowheads="1"/>
          </p:cNvSpPr>
          <p:nvPr/>
        </p:nvSpPr>
        <p:spPr bwMode="auto">
          <a:xfrm>
            <a:off x="3779838" y="2708275"/>
            <a:ext cx="1655762" cy="1512888"/>
          </a:xfrm>
          <a:prstGeom prst="cub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464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2"/>
          <p:cNvSpPr>
            <a:spLocks noChangeArrowheads="1"/>
          </p:cNvSpPr>
          <p:nvPr/>
        </p:nvSpPr>
        <p:spPr bwMode="auto">
          <a:xfrm>
            <a:off x="482600" y="2767013"/>
            <a:ext cx="1008063" cy="936625"/>
          </a:xfrm>
          <a:prstGeom prst="cube">
            <a:avLst/>
          </a:prstGeom>
          <a:ln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224222"/>
      </p:ext>
    </p:extLst>
  </p:cSld>
  <p:clrMapOvr>
    <a:masterClrMapping/>
  </p:clrMapOvr>
  <p:transition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path" presetSubtype="0" repeatCount="5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1 0.01896 C -0.01961 -0.12902 0.07639 -0.25156 0.19271 -0.25156 C 0.33004 -0.25156 0.37969 -0.11561 0.40018 -0.03445 L 0.42171 0.07283 C 0.44306 0.15376 0.49619 0.28763 0.65087 0.28763 C 0.75 0.28763 0.86198 0.16671 0.86198 0.01896 C 0.86198 -0.12902 0.75 -0.25156 0.65087 -0.25156 C 0.49619 -0.25156 0.44306 -0.11561 0.42171 -0.03445 L 0.40018 0.07283 C 0.37969 0.15376 0.33004 0.28763 0.19271 0.28763 C 0.07639 0.28763 -0.01961 0.16671 -0.01961 0.01896 Z " pathEditMode="relative" rAng="16200000" ptsTypes="ffFffffFfff">
                                      <p:cBhvr>
                                        <p:cTn id="10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080" y="-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2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2"/>
          <p:cNvSpPr>
            <a:spLocks noChangeArrowheads="1"/>
          </p:cNvSpPr>
          <p:nvPr/>
        </p:nvSpPr>
        <p:spPr bwMode="auto">
          <a:xfrm>
            <a:off x="395288" y="2924175"/>
            <a:ext cx="1008062" cy="936625"/>
          </a:xfrm>
          <a:prstGeom prst="cub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7171" name="Picture 3" descr="26m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4292600"/>
            <a:ext cx="187325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469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path" presetSubtype="0" repeatCount="5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25 0.00833 C -0.0276 -0.1452 0.06841 -0.2726 0.18473 -0.2726 C 0.32205 -0.2726 0.37171 -0.13133 0.39219 -0.04717 L 0.41372 0.06428 C 0.43507 0.14821 0.4882 0.28786 0.64289 0.28786 C 0.74202 0.28786 0.854 0.16208 0.854 0.00833 C 0.85365 -0.1452 0.74202 -0.2726 0.64289 -0.2726 C 0.4882 -0.2726 0.43507 -0.13133 0.41372 -0.04717 L 0.39219 0.06428 C 0.37171 0.14844 0.32205 0.28786 0.18473 0.28786 C 0.06841 0.28786 -0.0276 0.16208 -0.02725 0.00833 Z " pathEditMode="relative" rAng="16200000" ptsTypes="ffFffffFfff">
                                      <p:cBhvr>
                                        <p:cTn id="10" dur="3000" spd="-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045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0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45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1747"/>
            <a:ext cx="3456384" cy="34563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151747"/>
            <a:ext cx="4954150" cy="30963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2793793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ПРИЗМА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4102" y="3323329"/>
            <a:ext cx="5580112" cy="32292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789040"/>
            <a:ext cx="2659360" cy="265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96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88640"/>
            <a:ext cx="2289193" cy="22891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27656" y="2463478"/>
            <a:ext cx="1921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ПИРАМИДА</a:t>
            </a:r>
            <a:endParaRPr lang="ru-RU" sz="2400" b="1" dirty="0">
              <a:solidFill>
                <a:srgbClr val="00B05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5504" y="129461"/>
            <a:ext cx="4637872" cy="47971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53360" y="405915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  <a:t>Франция, Париж</a:t>
            </a:r>
            <a:endParaRPr lang="ru-RU" sz="24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129" y="3212976"/>
            <a:ext cx="4392488" cy="32943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03575" y="3388659"/>
            <a:ext cx="1921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Египет, Гиза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489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3619491"/>
            <a:ext cx="3384375" cy="25022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5273" y="315684"/>
            <a:ext cx="5178104" cy="28803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128" y="3225094"/>
            <a:ext cx="4747919" cy="32870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88640"/>
            <a:ext cx="2289193" cy="22891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27656" y="2463478"/>
            <a:ext cx="1921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ПИРАМИДА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06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3" y="332656"/>
            <a:ext cx="2575174" cy="20882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2481442"/>
            <a:ext cx="3746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33CC"/>
                </a:solidFill>
              </a:rPr>
              <a:t>УСЕЧЕННАЯ ПИРАМИДА</a:t>
            </a:r>
            <a:endParaRPr lang="ru-RU" sz="2400" b="1" dirty="0">
              <a:solidFill>
                <a:srgbClr val="FF33CC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2376" y="116632"/>
            <a:ext cx="4644007" cy="339256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2376" y="3789039"/>
            <a:ext cx="4393835" cy="27315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45731" y="2636912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Мексика, полуостров Юкатан </a:t>
            </a:r>
            <a:endParaRPr lang="ru-RU" sz="24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3" y="2943107"/>
            <a:ext cx="3547823" cy="354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06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95690"/>
            <a:ext cx="2592288" cy="26184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2735703"/>
            <a:ext cx="1902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ТЕТРАЭДР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195690"/>
            <a:ext cx="5523866" cy="34571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0603" y="3773996"/>
            <a:ext cx="2643546" cy="264354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221" y="3773996"/>
            <a:ext cx="4104456" cy="26904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91299" y="332656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США, Новый Орлеан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347864" y="3429000"/>
            <a:ext cx="5523866" cy="22386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570603" y="6165304"/>
            <a:ext cx="2601797" cy="25223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000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5532271"/>
              </p:ext>
            </p:extLst>
          </p:nvPr>
        </p:nvGraphicFramePr>
        <p:xfrm>
          <a:off x="251520" y="260648"/>
          <a:ext cx="8700146" cy="944584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669242"/>
                <a:gridCol w="669242"/>
                <a:gridCol w="669242"/>
                <a:gridCol w="669242"/>
                <a:gridCol w="669242"/>
                <a:gridCol w="669242"/>
                <a:gridCol w="669242"/>
                <a:gridCol w="669242"/>
                <a:gridCol w="669242"/>
                <a:gridCol w="669242"/>
                <a:gridCol w="669242"/>
                <a:gridCol w="669242"/>
                <a:gridCol w="669242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/>
                        </a:rPr>
                        <a:t>0</a:t>
                      </a:r>
                      <a:endParaRPr lang="ru-RU" sz="2400" dirty="0">
                        <a:effectLst/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/>
                        </a:rPr>
                        <a:t>30</a:t>
                      </a:r>
                      <a:endParaRPr lang="ru-RU" sz="2400" dirty="0">
                        <a:effectLst/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/>
                        </a:rPr>
                        <a:t>6</a:t>
                      </a:r>
                      <a:endParaRPr lang="ru-RU" sz="2400" dirty="0">
                        <a:effectLst/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/>
                        </a:rPr>
                        <a:t>48</a:t>
                      </a:r>
                      <a:endParaRPr lang="ru-RU" sz="2400" dirty="0">
                        <a:effectLst/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/>
                        </a:rPr>
                        <a:t>36</a:t>
                      </a:r>
                      <a:endParaRPr lang="ru-RU" sz="2400" dirty="0">
                        <a:effectLst/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/>
                        </a:rPr>
                        <a:t>12</a:t>
                      </a:r>
                      <a:endParaRPr lang="ru-RU" sz="2400" dirty="0">
                        <a:effectLst/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/>
                        </a:rPr>
                        <a:t>18</a:t>
                      </a:r>
                      <a:endParaRPr lang="ru-RU" sz="2400" dirty="0">
                        <a:effectLst/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/>
                        </a:rPr>
                        <a:t>30</a:t>
                      </a:r>
                      <a:endParaRPr lang="ru-RU" sz="2400" dirty="0">
                        <a:effectLst/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/>
                        </a:rPr>
                        <a:t>24</a:t>
                      </a:r>
                      <a:endParaRPr lang="ru-RU" sz="2400" dirty="0">
                        <a:effectLst/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/>
                        </a:rPr>
                        <a:t>42</a:t>
                      </a:r>
                      <a:endParaRPr lang="ru-RU" sz="2400" dirty="0">
                        <a:effectLst/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/>
                        </a:rPr>
                        <a:t>54</a:t>
                      </a:r>
                      <a:endParaRPr lang="ru-RU" sz="2400" dirty="0">
                        <a:effectLst/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/>
                        </a:rPr>
                        <a:t>12</a:t>
                      </a:r>
                      <a:endParaRPr lang="ru-RU" sz="2400" dirty="0">
                        <a:effectLst/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/>
                        </a:rPr>
                        <a:t>48</a:t>
                      </a:r>
                      <a:endParaRPr lang="ru-RU" sz="2400" dirty="0">
                        <a:effectLst/>
                      </a:endParaRPr>
                    </a:p>
                  </a:txBody>
                  <a:tcPr marL="106532" marR="106532" marT="53266" marB="53266"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5199" y="4679490"/>
            <a:ext cx="3769586" cy="1758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4226480" y="5157192"/>
            <a:ext cx="5966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9pPr>
          </a:lstStyle>
          <a:p>
            <a:r>
              <a:rPr lang="ru-RU" altLang="ru-RU" sz="3600" dirty="0" smtClean="0"/>
              <a:t>·6</a:t>
            </a:r>
            <a:endParaRPr lang="ru-RU" altLang="ru-RU" sz="3600" dirty="0"/>
          </a:p>
        </p:txBody>
      </p:sp>
      <p:graphicFrame>
        <p:nvGraphicFramePr>
          <p:cNvPr id="27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7657460"/>
              </p:ext>
            </p:extLst>
          </p:nvPr>
        </p:nvGraphicFramePr>
        <p:xfrm>
          <a:off x="1248868" y="1988840"/>
          <a:ext cx="6692420" cy="10665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9242"/>
                <a:gridCol w="669242"/>
                <a:gridCol w="669242"/>
                <a:gridCol w="669242"/>
                <a:gridCol w="669242"/>
                <a:gridCol w="669242"/>
                <a:gridCol w="669242"/>
                <a:gridCol w="669242"/>
                <a:gridCol w="669242"/>
                <a:gridCol w="669242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М</a:t>
                      </a:r>
                      <a:endParaRPr lang="ru-RU" sz="2800" b="1" dirty="0"/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Д</a:t>
                      </a:r>
                      <a:endParaRPr lang="ru-RU" sz="2800" b="1" dirty="0"/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И</a:t>
                      </a:r>
                      <a:endParaRPr lang="ru-RU" sz="2800" b="1" dirty="0"/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Р</a:t>
                      </a:r>
                      <a:endParaRPr lang="ru-RU" sz="2800" b="1" dirty="0"/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В</a:t>
                      </a:r>
                      <a:endParaRPr lang="ru-RU" sz="2800" b="1" dirty="0"/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О</a:t>
                      </a:r>
                      <a:endParaRPr lang="ru-RU" sz="2800" b="1" dirty="0"/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Л</a:t>
                      </a:r>
                      <a:endParaRPr lang="ru-RU" sz="2800" b="1" dirty="0"/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А</a:t>
                      </a:r>
                      <a:endParaRPr lang="ru-RU" sz="2800" b="1" dirty="0"/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Е</a:t>
                      </a:r>
                      <a:endParaRPr lang="ru-RU" sz="2800" b="1" dirty="0"/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Н</a:t>
                      </a:r>
                      <a:endParaRPr lang="ru-RU" sz="2800" b="1" dirty="0"/>
                    </a:p>
                  </a:txBody>
                  <a:tcPr marL="106532" marR="106532" marT="53266" marB="53266"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6532" marR="106532" marT="53266" marB="53266"/>
                </a:tc>
              </a:tr>
            </a:tbl>
          </a:graphicData>
        </a:graphic>
      </p:graphicFrame>
      <p:grpSp>
        <p:nvGrpSpPr>
          <p:cNvPr id="49" name="Группа 48"/>
          <p:cNvGrpSpPr/>
          <p:nvPr/>
        </p:nvGrpSpPr>
        <p:grpSpPr>
          <a:xfrm>
            <a:off x="1619673" y="2962582"/>
            <a:ext cx="5931589" cy="1716908"/>
            <a:chOff x="1619673" y="2962582"/>
            <a:chExt cx="5931589" cy="1716908"/>
          </a:xfrm>
        </p:grpSpPr>
        <p:cxnSp>
          <p:nvCxnSpPr>
            <p:cNvPr id="29" name="Прямая соединительная линия 28"/>
            <p:cNvCxnSpPr/>
            <p:nvPr/>
          </p:nvCxnSpPr>
          <p:spPr>
            <a:xfrm flipH="1" flipV="1">
              <a:off x="1619673" y="2996952"/>
              <a:ext cx="2880319" cy="168253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H="1" flipV="1">
              <a:off x="2267745" y="2996952"/>
              <a:ext cx="2232247" cy="168253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H="1" flipV="1">
              <a:off x="2907253" y="2996952"/>
              <a:ext cx="1592739" cy="168253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H="1" flipV="1">
              <a:off x="3551043" y="2979767"/>
              <a:ext cx="948949" cy="168253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H="1" flipV="1">
              <a:off x="4283969" y="2962582"/>
              <a:ext cx="216023" cy="168253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flipV="1">
              <a:off x="4499992" y="2979767"/>
              <a:ext cx="423486" cy="1665353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flipV="1">
              <a:off x="4499992" y="2996952"/>
              <a:ext cx="1080121" cy="168253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>
              <a:stCxn id="5" idx="0"/>
            </p:cNvCxnSpPr>
            <p:nvPr/>
          </p:nvCxnSpPr>
          <p:spPr>
            <a:xfrm flipV="1">
              <a:off x="4499992" y="2996952"/>
              <a:ext cx="1728193" cy="168253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>
              <a:stCxn id="5" idx="0"/>
            </p:cNvCxnSpPr>
            <p:nvPr/>
          </p:nvCxnSpPr>
          <p:spPr>
            <a:xfrm flipV="1">
              <a:off x="4499992" y="2996952"/>
              <a:ext cx="2376265" cy="168253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>
              <a:stCxn id="5" idx="0"/>
            </p:cNvCxnSpPr>
            <p:nvPr/>
          </p:nvCxnSpPr>
          <p:spPr>
            <a:xfrm flipV="1">
              <a:off x="4499992" y="2996952"/>
              <a:ext cx="3051270" cy="168253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251520" y="764704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М      О       Д       Е       Л       И       Р       О       В       А       Н       И       Е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650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692696"/>
            <a:ext cx="4145916" cy="41044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03648" y="5157192"/>
            <a:ext cx="1721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ОКТАЭДР</a:t>
            </a:r>
            <a:endParaRPr lang="ru-RU" sz="2400" b="1" dirty="0">
              <a:solidFill>
                <a:srgbClr val="0066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04092"/>
            <a:ext cx="4176464" cy="31287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9" y="3412667"/>
            <a:ext cx="4176464" cy="313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493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1747"/>
            <a:ext cx="4032448" cy="40324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14327"/>
            <a:ext cx="3528392" cy="35640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212977"/>
            <a:ext cx="3203684" cy="3203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29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41440" cy="1048221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Правила работы в паре и группе</a:t>
            </a:r>
            <a:endParaRPr lang="ru-RU" sz="3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12776"/>
            <a:ext cx="7622232" cy="4576949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AutoNum type="arabicPeriod"/>
            </a:pPr>
            <a:r>
              <a:rPr lang="ru-RU" sz="2800" b="1" dirty="0" smtClean="0">
                <a:solidFill>
                  <a:srgbClr val="FF0000"/>
                </a:solidFill>
              </a:rPr>
              <a:t>Говорить шёпотом.</a:t>
            </a:r>
          </a:p>
          <a:p>
            <a:pPr marL="457200" indent="-457200">
              <a:buAutoNum type="arabicPeriod"/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2. Работать вместе.</a:t>
            </a:r>
          </a:p>
          <a:p>
            <a:pPr marL="0" indent="0">
              <a:buNone/>
            </a:pPr>
            <a:endParaRPr lang="ru-RU" sz="2800" b="1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B050"/>
                </a:solidFill>
              </a:rPr>
              <a:t>3. Уметь договариваться.</a:t>
            </a:r>
          </a:p>
          <a:p>
            <a:pPr marL="0" indent="0">
              <a:buNone/>
            </a:pPr>
            <a:endParaRPr lang="ru-RU" sz="2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B0F0"/>
                </a:solidFill>
              </a:rPr>
              <a:t>4. Слушать друг друга.</a:t>
            </a:r>
          </a:p>
          <a:p>
            <a:pPr marL="0" indent="0">
              <a:buNone/>
            </a:pPr>
            <a:endParaRPr lang="ru-RU" sz="2800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5. Говорить вежливо.</a:t>
            </a:r>
          </a:p>
          <a:p>
            <a:pPr marL="0" indent="0">
              <a:buNone/>
            </a:pPr>
            <a:endParaRPr lang="ru-RU" sz="28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6. Помогать друг другу.</a:t>
            </a:r>
          </a:p>
          <a:p>
            <a:pPr marL="0" indent="0">
              <a:buNone/>
            </a:pP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9852" y="1228546"/>
            <a:ext cx="3545848" cy="28083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3539353"/>
            <a:ext cx="3169345" cy="2861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4933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041440" cy="1048221"/>
          </a:xfrm>
        </p:spPr>
        <p:txBody>
          <a:bodyPr/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План работы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268760"/>
            <a:ext cx="7056784" cy="51845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Вырезать развертку.</a:t>
            </a:r>
          </a:p>
          <a:p>
            <a:pPr marL="0" indent="0">
              <a:buNone/>
            </a:pPr>
            <a:endParaRPr lang="ru-RU" sz="10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B0F0"/>
                </a:solidFill>
              </a:rPr>
              <a:t>Собрать и склеить многогранник.</a:t>
            </a:r>
          </a:p>
          <a:p>
            <a:pPr marL="0" indent="0">
              <a:buNone/>
            </a:pPr>
            <a:endParaRPr lang="ru-RU" sz="1000" b="1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B050"/>
                </a:solidFill>
              </a:rPr>
              <a:t>Подготовить речь выступления.</a:t>
            </a:r>
          </a:p>
          <a:p>
            <a:pPr marL="0" indent="0">
              <a:buNone/>
            </a:pPr>
            <a:endParaRPr lang="ru-RU" sz="10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FFC000"/>
                </a:solidFill>
              </a:rPr>
              <a:t>Выбрать участника, который будет выступать.</a:t>
            </a:r>
          </a:p>
          <a:p>
            <a:pPr marL="0" indent="0">
              <a:buNone/>
            </a:pPr>
            <a:endParaRPr lang="ru-RU" sz="1000" b="1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Выбрать участника, который будет демонстрировать модель многогранника.</a:t>
            </a:r>
          </a:p>
          <a:p>
            <a:pPr marL="0" indent="0">
              <a:buNone/>
            </a:pPr>
            <a:endParaRPr lang="ru-RU" sz="1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Выступить с защитой проекта.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4268" y="4896575"/>
            <a:ext cx="1800200" cy="1800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9637" y="191572"/>
            <a:ext cx="1446994" cy="14616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1103" y="2258145"/>
            <a:ext cx="1490716" cy="1490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25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1442674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Моделирование многогранников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352928" cy="43609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1. Научиться </a:t>
            </a:r>
            <a:r>
              <a:rPr lang="ru-RU" sz="3600" b="1" dirty="0">
                <a:solidFill>
                  <a:srgbClr val="7030A0"/>
                </a:solidFill>
              </a:rPr>
              <a:t>характеризовать многогранник</a:t>
            </a:r>
            <a:r>
              <a:rPr lang="ru-RU" sz="3600" b="1" dirty="0" smtClean="0">
                <a:solidFill>
                  <a:srgbClr val="7030A0"/>
                </a:solidFill>
              </a:rPr>
              <a:t>.</a:t>
            </a:r>
          </a:p>
          <a:p>
            <a:pPr marL="0" indent="0">
              <a:buNone/>
            </a:pPr>
            <a:endParaRPr lang="ru-RU" sz="36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3600" b="1" dirty="0">
                <a:solidFill>
                  <a:srgbClr val="0070C0"/>
                </a:solidFill>
              </a:rPr>
              <a:t>2. Узнать о новых многогранниках</a:t>
            </a:r>
            <a:r>
              <a:rPr lang="ru-RU" sz="3600" b="1" dirty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endParaRPr lang="ru-RU" sz="36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rgbClr val="FFC000"/>
                </a:solidFill>
              </a:rPr>
              <a:t>3. Создать </a:t>
            </a:r>
            <a:r>
              <a:rPr lang="ru-RU" sz="3600" b="1" dirty="0">
                <a:solidFill>
                  <a:srgbClr val="FFC000"/>
                </a:solidFill>
              </a:rPr>
              <a:t>модель </a:t>
            </a:r>
            <a:r>
              <a:rPr lang="ru-RU" sz="3600" b="1" dirty="0" smtClean="0">
                <a:solidFill>
                  <a:srgbClr val="FFC000"/>
                </a:solidFill>
              </a:rPr>
              <a:t>многогранника.</a:t>
            </a:r>
          </a:p>
          <a:p>
            <a:pPr marL="742950" indent="-742950">
              <a:buAutoNum type="arabicPeriod"/>
            </a:pP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74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192237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Продолжи фразу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72816"/>
            <a:ext cx="7467600" cy="42169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rgbClr val="00B0F0"/>
                </a:solidFill>
              </a:rPr>
              <a:t>На занятии я узнал(а</a:t>
            </a:r>
            <a:r>
              <a:rPr lang="ru-RU" sz="3200" b="1" dirty="0" smtClean="0">
                <a:solidFill>
                  <a:srgbClr val="00B0F0"/>
                </a:solidFill>
              </a:rPr>
              <a:t>)…</a:t>
            </a:r>
          </a:p>
          <a:p>
            <a:pPr marL="0" indent="0">
              <a:buNone/>
            </a:pPr>
            <a:endParaRPr lang="ru-RU" sz="1600" b="1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rgbClr val="FFC000"/>
                </a:solidFill>
              </a:rPr>
              <a:t>Мне было </a:t>
            </a:r>
            <a:r>
              <a:rPr lang="ru-RU" sz="3200" b="1" dirty="0" smtClean="0">
                <a:solidFill>
                  <a:srgbClr val="FFC000"/>
                </a:solidFill>
              </a:rPr>
              <a:t>интересно…</a:t>
            </a:r>
          </a:p>
          <a:p>
            <a:pPr marL="0" indent="0">
              <a:buNone/>
            </a:pPr>
            <a:endParaRPr lang="ru-RU" sz="1800" b="1" dirty="0"/>
          </a:p>
          <a:p>
            <a:pPr marL="0" indent="0">
              <a:buNone/>
            </a:pPr>
            <a:r>
              <a:rPr lang="ru-RU" sz="3200" b="1" dirty="0">
                <a:solidFill>
                  <a:srgbClr val="7030A0"/>
                </a:solidFill>
              </a:rPr>
              <a:t>У меня хорошо получалось…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2333" y="3917320"/>
            <a:ext cx="3471667" cy="2705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67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180056"/>
            <a:ext cx="4720008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Моделирование — это исследование объектов на их моделях</a:t>
            </a: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.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ru-RU" sz="3200" dirty="0">
              <a:solidFill>
                <a:schemeClr val="accent5">
                  <a:lumMod val="7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80056"/>
            <a:ext cx="3941015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518211"/>
            <a:ext cx="4687213" cy="29295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286534"/>
            <a:ext cx="3895125" cy="3228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5057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1442674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Моделирование многогранников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352928" cy="43609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1. Научиться </a:t>
            </a:r>
            <a:r>
              <a:rPr lang="ru-RU" sz="3600" b="1" dirty="0">
                <a:solidFill>
                  <a:srgbClr val="7030A0"/>
                </a:solidFill>
              </a:rPr>
              <a:t>характеризовать многогранник</a:t>
            </a:r>
            <a:r>
              <a:rPr lang="ru-RU" sz="3600" b="1" dirty="0" smtClean="0">
                <a:solidFill>
                  <a:srgbClr val="7030A0"/>
                </a:solidFill>
              </a:rPr>
              <a:t>.</a:t>
            </a:r>
          </a:p>
          <a:p>
            <a:pPr marL="0" indent="0">
              <a:buNone/>
            </a:pPr>
            <a:endParaRPr lang="ru-RU" sz="36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3600" b="1" dirty="0">
                <a:solidFill>
                  <a:srgbClr val="0070C0"/>
                </a:solidFill>
              </a:rPr>
              <a:t>2. Узнать о новых многогранниках</a:t>
            </a:r>
            <a:r>
              <a:rPr lang="ru-RU" sz="3600" b="1" dirty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endParaRPr lang="ru-RU" sz="36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rgbClr val="FFC000"/>
                </a:solidFill>
              </a:rPr>
              <a:t>3. Создать </a:t>
            </a:r>
            <a:r>
              <a:rPr lang="ru-RU" sz="3600" b="1" dirty="0">
                <a:solidFill>
                  <a:srgbClr val="FFC000"/>
                </a:solidFill>
              </a:rPr>
              <a:t>модель </a:t>
            </a:r>
            <a:r>
              <a:rPr lang="ru-RU" sz="3600" b="1" dirty="0" smtClean="0">
                <a:solidFill>
                  <a:srgbClr val="FFC000"/>
                </a:solidFill>
              </a:rPr>
              <a:t>многогранника.</a:t>
            </a:r>
          </a:p>
          <a:p>
            <a:pPr marL="742950" indent="-742950">
              <a:buAutoNum type="arabicPeriod"/>
            </a:pP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28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332747" y="620688"/>
            <a:ext cx="4743309" cy="4173569"/>
            <a:chOff x="611560" y="332656"/>
            <a:chExt cx="4471646" cy="4003449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619672" y="332656"/>
              <a:ext cx="2448272" cy="1008112"/>
            </a:xfrm>
            <a:prstGeom prst="rect">
              <a:avLst/>
            </a:prstGeom>
            <a:ln w="28575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619672" y="1335669"/>
              <a:ext cx="2448272" cy="1008112"/>
            </a:xfrm>
            <a:prstGeom prst="rect">
              <a:avLst/>
            </a:prstGeom>
            <a:ln w="28575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619672" y="2319881"/>
              <a:ext cx="2448272" cy="1008112"/>
            </a:xfrm>
            <a:prstGeom prst="rect">
              <a:avLst/>
            </a:prstGeom>
            <a:ln w="28575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622830" y="3327993"/>
              <a:ext cx="2448272" cy="1008112"/>
            </a:xfrm>
            <a:prstGeom prst="rect">
              <a:avLst/>
            </a:prstGeom>
            <a:ln w="28575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11560" y="1335669"/>
              <a:ext cx="1012104" cy="984212"/>
            </a:xfrm>
            <a:prstGeom prst="rect">
              <a:avLst/>
            </a:prstGeom>
            <a:ln w="28575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071102" y="1335669"/>
              <a:ext cx="1012104" cy="984212"/>
            </a:xfrm>
            <a:prstGeom prst="rect">
              <a:avLst/>
            </a:prstGeom>
            <a:ln w="28575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4743382" y="711860"/>
            <a:ext cx="4101552" cy="5444842"/>
            <a:chOff x="4525217" y="1067091"/>
            <a:chExt cx="4101552" cy="5444842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5890465" y="5143781"/>
              <a:ext cx="1368152" cy="136815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890465" y="3789040"/>
              <a:ext cx="1368152" cy="136815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890465" y="2419835"/>
              <a:ext cx="1368152" cy="136815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890465" y="1067091"/>
              <a:ext cx="1368152" cy="136815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525217" y="3789040"/>
              <a:ext cx="1368152" cy="136815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7258617" y="3789040"/>
              <a:ext cx="1368152" cy="136815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17601" y="4941168"/>
            <a:ext cx="4104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РАЗВЕРТКА ПРЯМОУГОЛЬНОГО ПАРАЛЛЕЛЕПИПЕДА</a:t>
            </a:r>
            <a:endParaRPr lang="ru-RU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69287" y="97468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РАЗВЕРТКА КУБА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6108630" y="696452"/>
            <a:ext cx="1383540" cy="1383560"/>
            <a:chOff x="6108630" y="696452"/>
            <a:chExt cx="1383540" cy="1383560"/>
          </a:xfrm>
        </p:grpSpPr>
        <p:cxnSp>
          <p:nvCxnSpPr>
            <p:cNvPr id="22" name="Прямая соединительная линия 21"/>
            <p:cNvCxnSpPr>
              <a:stCxn id="13" idx="0"/>
              <a:endCxn id="13" idx="2"/>
            </p:cNvCxnSpPr>
            <p:nvPr/>
          </p:nvCxnSpPr>
          <p:spPr>
            <a:xfrm>
              <a:off x="6792706" y="711860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7020272" y="711860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7236296" y="696452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6588224" y="711860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6372200" y="696452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13" idx="1"/>
              <a:endCxn id="13" idx="3"/>
            </p:cNvCxnSpPr>
            <p:nvPr/>
          </p:nvCxnSpPr>
          <p:spPr>
            <a:xfrm>
              <a:off x="6108630" y="1395936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6124018" y="1612178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6108630" y="1844824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6124018" y="1196752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6124018" y="980728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4" name="Группа 33"/>
          <p:cNvGrpSpPr/>
          <p:nvPr/>
        </p:nvGrpSpPr>
        <p:grpSpPr>
          <a:xfrm>
            <a:off x="6108630" y="2069050"/>
            <a:ext cx="1383540" cy="1383560"/>
            <a:chOff x="6108630" y="696452"/>
            <a:chExt cx="1383540" cy="1383560"/>
          </a:xfrm>
        </p:grpSpPr>
        <p:cxnSp>
          <p:nvCxnSpPr>
            <p:cNvPr id="35" name="Прямая соединительная линия 34"/>
            <p:cNvCxnSpPr/>
            <p:nvPr/>
          </p:nvCxnSpPr>
          <p:spPr>
            <a:xfrm>
              <a:off x="6792706" y="711860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7020272" y="711860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7236296" y="696452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6588224" y="711860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>
              <a:off x="6372200" y="696452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6108630" y="1395936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6124018" y="1612178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6108630" y="1844824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6124018" y="1196752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>
              <a:off x="6124018" y="980728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5" name="Группа 44"/>
          <p:cNvGrpSpPr/>
          <p:nvPr/>
        </p:nvGrpSpPr>
        <p:grpSpPr>
          <a:xfrm>
            <a:off x="6108630" y="3418401"/>
            <a:ext cx="1383540" cy="1383560"/>
            <a:chOff x="6108630" y="696452"/>
            <a:chExt cx="1383540" cy="1383560"/>
          </a:xfrm>
        </p:grpSpPr>
        <p:cxnSp>
          <p:nvCxnSpPr>
            <p:cNvPr id="46" name="Прямая соединительная линия 45"/>
            <p:cNvCxnSpPr/>
            <p:nvPr/>
          </p:nvCxnSpPr>
          <p:spPr>
            <a:xfrm>
              <a:off x="6792706" y="711860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>
              <a:off x="7020272" y="711860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>
              <a:off x="7236296" y="696452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>
              <a:off x="6588224" y="711860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>
              <a:off x="6372200" y="696452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6108630" y="1395936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>
              <a:off x="6124018" y="1612178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6108630" y="1844824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>
              <a:off x="6124018" y="1196752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>
              <a:off x="6124018" y="980728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56" name="Группа 55"/>
          <p:cNvGrpSpPr/>
          <p:nvPr/>
        </p:nvGrpSpPr>
        <p:grpSpPr>
          <a:xfrm>
            <a:off x="4727994" y="3410697"/>
            <a:ext cx="1383540" cy="1383560"/>
            <a:chOff x="6108630" y="696452"/>
            <a:chExt cx="1383540" cy="1383560"/>
          </a:xfrm>
        </p:grpSpPr>
        <p:cxnSp>
          <p:nvCxnSpPr>
            <p:cNvPr id="57" name="Прямая соединительная линия 56"/>
            <p:cNvCxnSpPr/>
            <p:nvPr/>
          </p:nvCxnSpPr>
          <p:spPr>
            <a:xfrm>
              <a:off x="6792706" y="711860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>
              <a:off x="7020272" y="711860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>
              <a:off x="7236296" y="696452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>
              <a:off x="6588224" y="711860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>
              <a:off x="6372200" y="696452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>
              <a:off x="6108630" y="1395936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>
              <a:off x="6124018" y="1612178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>
              <a:off x="6108630" y="1844824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>
              <a:off x="6124018" y="1196752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>
              <a:off x="6124018" y="980728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67" name="Группа 66"/>
          <p:cNvGrpSpPr/>
          <p:nvPr/>
        </p:nvGrpSpPr>
        <p:grpSpPr>
          <a:xfrm>
            <a:off x="7455731" y="3418825"/>
            <a:ext cx="1383540" cy="1383560"/>
            <a:chOff x="6108630" y="696452"/>
            <a:chExt cx="1383540" cy="1383560"/>
          </a:xfrm>
        </p:grpSpPr>
        <p:cxnSp>
          <p:nvCxnSpPr>
            <p:cNvPr id="68" name="Прямая соединительная линия 67"/>
            <p:cNvCxnSpPr/>
            <p:nvPr/>
          </p:nvCxnSpPr>
          <p:spPr>
            <a:xfrm>
              <a:off x="6792706" y="711860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/>
            <p:nvPr/>
          </p:nvCxnSpPr>
          <p:spPr>
            <a:xfrm>
              <a:off x="7020272" y="711860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/>
            <p:nvPr/>
          </p:nvCxnSpPr>
          <p:spPr>
            <a:xfrm>
              <a:off x="7236296" y="696452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/>
            <p:nvPr/>
          </p:nvCxnSpPr>
          <p:spPr>
            <a:xfrm>
              <a:off x="6588224" y="711860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2" name="Прямая соединительная линия 71"/>
            <p:cNvCxnSpPr/>
            <p:nvPr/>
          </p:nvCxnSpPr>
          <p:spPr>
            <a:xfrm>
              <a:off x="6372200" y="696452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/>
            <p:nvPr/>
          </p:nvCxnSpPr>
          <p:spPr>
            <a:xfrm>
              <a:off x="6108630" y="1395936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/>
            <p:nvPr/>
          </p:nvCxnSpPr>
          <p:spPr>
            <a:xfrm>
              <a:off x="6124018" y="1612178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5" name="Прямая соединительная линия 74"/>
            <p:cNvCxnSpPr/>
            <p:nvPr/>
          </p:nvCxnSpPr>
          <p:spPr>
            <a:xfrm>
              <a:off x="6108630" y="1844824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6" name="Прямая соединительная линия 75"/>
            <p:cNvCxnSpPr/>
            <p:nvPr/>
          </p:nvCxnSpPr>
          <p:spPr>
            <a:xfrm>
              <a:off x="6124018" y="1196752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7" name="Прямая соединительная линия 76"/>
            <p:cNvCxnSpPr/>
            <p:nvPr/>
          </p:nvCxnSpPr>
          <p:spPr>
            <a:xfrm>
              <a:off x="6124018" y="980728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78" name="Группа 77"/>
          <p:cNvGrpSpPr/>
          <p:nvPr/>
        </p:nvGrpSpPr>
        <p:grpSpPr>
          <a:xfrm>
            <a:off x="6108630" y="4802385"/>
            <a:ext cx="1383540" cy="1383560"/>
            <a:chOff x="6108630" y="696452"/>
            <a:chExt cx="1383540" cy="1383560"/>
          </a:xfrm>
        </p:grpSpPr>
        <p:cxnSp>
          <p:nvCxnSpPr>
            <p:cNvPr id="79" name="Прямая соединительная линия 78"/>
            <p:cNvCxnSpPr/>
            <p:nvPr/>
          </p:nvCxnSpPr>
          <p:spPr>
            <a:xfrm>
              <a:off x="6792706" y="711860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0" name="Прямая соединительная линия 79"/>
            <p:cNvCxnSpPr/>
            <p:nvPr/>
          </p:nvCxnSpPr>
          <p:spPr>
            <a:xfrm>
              <a:off x="7020272" y="711860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1" name="Прямая соединительная линия 80"/>
            <p:cNvCxnSpPr/>
            <p:nvPr/>
          </p:nvCxnSpPr>
          <p:spPr>
            <a:xfrm>
              <a:off x="7236296" y="696452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/>
            <p:nvPr/>
          </p:nvCxnSpPr>
          <p:spPr>
            <a:xfrm>
              <a:off x="6588224" y="711860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3" name="Прямая соединительная линия 82"/>
            <p:cNvCxnSpPr/>
            <p:nvPr/>
          </p:nvCxnSpPr>
          <p:spPr>
            <a:xfrm>
              <a:off x="6372200" y="696452"/>
              <a:ext cx="0" cy="1368152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4" name="Прямая соединительная линия 83"/>
            <p:cNvCxnSpPr/>
            <p:nvPr/>
          </p:nvCxnSpPr>
          <p:spPr>
            <a:xfrm>
              <a:off x="6108630" y="1395936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5" name="Прямая соединительная линия 84"/>
            <p:cNvCxnSpPr/>
            <p:nvPr/>
          </p:nvCxnSpPr>
          <p:spPr>
            <a:xfrm>
              <a:off x="6124018" y="1612178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/>
            <p:nvPr/>
          </p:nvCxnSpPr>
          <p:spPr>
            <a:xfrm>
              <a:off x="6108630" y="1844824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7" name="Прямая соединительная линия 86"/>
            <p:cNvCxnSpPr/>
            <p:nvPr/>
          </p:nvCxnSpPr>
          <p:spPr>
            <a:xfrm>
              <a:off x="6124018" y="1196752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/>
            <p:nvPr/>
          </p:nvCxnSpPr>
          <p:spPr>
            <a:xfrm>
              <a:off x="6124018" y="980728"/>
              <a:ext cx="1368152" cy="0"/>
            </a:xfrm>
            <a:prstGeom prst="line">
              <a:avLst/>
            </a:prstGeom>
            <a:ln w="127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27" name="Группа 126"/>
          <p:cNvGrpSpPr/>
          <p:nvPr/>
        </p:nvGrpSpPr>
        <p:grpSpPr>
          <a:xfrm>
            <a:off x="1402104" y="620688"/>
            <a:ext cx="2597010" cy="1050950"/>
            <a:chOff x="1402104" y="620688"/>
            <a:chExt cx="2597010" cy="1050950"/>
          </a:xfrm>
        </p:grpSpPr>
        <p:cxnSp>
          <p:nvCxnSpPr>
            <p:cNvPr id="112" name="Прямая соединительная линия 111"/>
            <p:cNvCxnSpPr>
              <a:stCxn id="4" idx="0"/>
              <a:endCxn id="5" idx="0"/>
            </p:cNvCxnSpPr>
            <p:nvPr/>
          </p:nvCxnSpPr>
          <p:spPr>
            <a:xfrm>
              <a:off x="2700609" y="620688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3" name="Прямая соединительная линия 112"/>
            <p:cNvCxnSpPr/>
            <p:nvPr/>
          </p:nvCxnSpPr>
          <p:spPr>
            <a:xfrm>
              <a:off x="2915816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4" name="Прямая соединительная линия 113"/>
            <p:cNvCxnSpPr/>
            <p:nvPr/>
          </p:nvCxnSpPr>
          <p:spPr>
            <a:xfrm>
              <a:off x="3131840" y="620688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5" name="Прямая соединительная линия 114"/>
            <p:cNvCxnSpPr/>
            <p:nvPr/>
          </p:nvCxnSpPr>
          <p:spPr>
            <a:xfrm>
              <a:off x="3347864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6" name="Прямая соединительная линия 115"/>
            <p:cNvCxnSpPr/>
            <p:nvPr/>
          </p:nvCxnSpPr>
          <p:spPr>
            <a:xfrm>
              <a:off x="3563888" y="620688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7" name="Прямая соединительная линия 116"/>
            <p:cNvCxnSpPr/>
            <p:nvPr/>
          </p:nvCxnSpPr>
          <p:spPr>
            <a:xfrm>
              <a:off x="3779912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8" name="Прямая соединительная линия 117"/>
            <p:cNvCxnSpPr/>
            <p:nvPr/>
          </p:nvCxnSpPr>
          <p:spPr>
            <a:xfrm>
              <a:off x="1619672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9" name="Прямая соединительная линия 118"/>
            <p:cNvCxnSpPr/>
            <p:nvPr/>
          </p:nvCxnSpPr>
          <p:spPr>
            <a:xfrm>
              <a:off x="1835696" y="620688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0" name="Прямая соединительная линия 119"/>
            <p:cNvCxnSpPr/>
            <p:nvPr/>
          </p:nvCxnSpPr>
          <p:spPr>
            <a:xfrm>
              <a:off x="2051720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1" name="Прямая соединительная линия 120"/>
            <p:cNvCxnSpPr/>
            <p:nvPr/>
          </p:nvCxnSpPr>
          <p:spPr>
            <a:xfrm>
              <a:off x="2267744" y="620688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2" name="Прямая соединительная линия 121"/>
            <p:cNvCxnSpPr/>
            <p:nvPr/>
          </p:nvCxnSpPr>
          <p:spPr>
            <a:xfrm>
              <a:off x="2483768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4" name="Прямая соединительная линия 123"/>
            <p:cNvCxnSpPr>
              <a:stCxn id="4" idx="1"/>
              <a:endCxn id="4" idx="3"/>
            </p:cNvCxnSpPr>
            <p:nvPr/>
          </p:nvCxnSpPr>
          <p:spPr>
            <a:xfrm>
              <a:off x="1402104" y="1146163"/>
              <a:ext cx="2597010" cy="0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5" name="Прямая соединительная линия 124"/>
            <p:cNvCxnSpPr/>
            <p:nvPr/>
          </p:nvCxnSpPr>
          <p:spPr>
            <a:xfrm>
              <a:off x="1402104" y="1395936"/>
              <a:ext cx="2597010" cy="0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6" name="Прямая соединительная линия 125"/>
            <p:cNvCxnSpPr/>
            <p:nvPr/>
          </p:nvCxnSpPr>
          <p:spPr>
            <a:xfrm>
              <a:off x="1402104" y="908720"/>
              <a:ext cx="2597010" cy="0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129" name="Группа 128"/>
          <p:cNvGrpSpPr/>
          <p:nvPr/>
        </p:nvGrpSpPr>
        <p:grpSpPr>
          <a:xfrm>
            <a:off x="1402104" y="1653864"/>
            <a:ext cx="2597010" cy="1050950"/>
            <a:chOff x="1402104" y="620688"/>
            <a:chExt cx="2597010" cy="1050950"/>
          </a:xfrm>
        </p:grpSpPr>
        <p:cxnSp>
          <p:nvCxnSpPr>
            <p:cNvPr id="130" name="Прямая соединительная линия 129"/>
            <p:cNvCxnSpPr/>
            <p:nvPr/>
          </p:nvCxnSpPr>
          <p:spPr>
            <a:xfrm>
              <a:off x="2700609" y="620688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1" name="Прямая соединительная линия 130"/>
            <p:cNvCxnSpPr/>
            <p:nvPr/>
          </p:nvCxnSpPr>
          <p:spPr>
            <a:xfrm>
              <a:off x="2915816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2" name="Прямая соединительная линия 131"/>
            <p:cNvCxnSpPr/>
            <p:nvPr/>
          </p:nvCxnSpPr>
          <p:spPr>
            <a:xfrm>
              <a:off x="3131840" y="620688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3" name="Прямая соединительная линия 132"/>
            <p:cNvCxnSpPr/>
            <p:nvPr/>
          </p:nvCxnSpPr>
          <p:spPr>
            <a:xfrm>
              <a:off x="3347864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4" name="Прямая соединительная линия 133"/>
            <p:cNvCxnSpPr/>
            <p:nvPr/>
          </p:nvCxnSpPr>
          <p:spPr>
            <a:xfrm>
              <a:off x="3563888" y="620688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5" name="Прямая соединительная линия 134"/>
            <p:cNvCxnSpPr/>
            <p:nvPr/>
          </p:nvCxnSpPr>
          <p:spPr>
            <a:xfrm>
              <a:off x="3779912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6" name="Прямая соединительная линия 135"/>
            <p:cNvCxnSpPr/>
            <p:nvPr/>
          </p:nvCxnSpPr>
          <p:spPr>
            <a:xfrm>
              <a:off x="1619672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7" name="Прямая соединительная линия 136"/>
            <p:cNvCxnSpPr/>
            <p:nvPr/>
          </p:nvCxnSpPr>
          <p:spPr>
            <a:xfrm>
              <a:off x="1835696" y="620688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8" name="Прямая соединительная линия 137"/>
            <p:cNvCxnSpPr/>
            <p:nvPr/>
          </p:nvCxnSpPr>
          <p:spPr>
            <a:xfrm>
              <a:off x="2051720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9" name="Прямая соединительная линия 138"/>
            <p:cNvCxnSpPr/>
            <p:nvPr/>
          </p:nvCxnSpPr>
          <p:spPr>
            <a:xfrm>
              <a:off x="2267744" y="620688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0" name="Прямая соединительная линия 139"/>
            <p:cNvCxnSpPr/>
            <p:nvPr/>
          </p:nvCxnSpPr>
          <p:spPr>
            <a:xfrm>
              <a:off x="2483768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1" name="Прямая соединительная линия 140"/>
            <p:cNvCxnSpPr/>
            <p:nvPr/>
          </p:nvCxnSpPr>
          <p:spPr>
            <a:xfrm>
              <a:off x="1402104" y="1146163"/>
              <a:ext cx="2597010" cy="0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2" name="Прямая соединительная линия 141"/>
            <p:cNvCxnSpPr/>
            <p:nvPr/>
          </p:nvCxnSpPr>
          <p:spPr>
            <a:xfrm>
              <a:off x="1402104" y="1395936"/>
              <a:ext cx="2597010" cy="0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3" name="Прямая соединительная линия 142"/>
            <p:cNvCxnSpPr/>
            <p:nvPr/>
          </p:nvCxnSpPr>
          <p:spPr>
            <a:xfrm>
              <a:off x="1402104" y="908720"/>
              <a:ext cx="2597010" cy="0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144" name="Группа 143"/>
          <p:cNvGrpSpPr/>
          <p:nvPr/>
        </p:nvGrpSpPr>
        <p:grpSpPr>
          <a:xfrm>
            <a:off x="1402104" y="2691947"/>
            <a:ext cx="2597010" cy="1050950"/>
            <a:chOff x="1402104" y="620688"/>
            <a:chExt cx="2597010" cy="1050950"/>
          </a:xfrm>
        </p:grpSpPr>
        <p:cxnSp>
          <p:nvCxnSpPr>
            <p:cNvPr id="145" name="Прямая соединительная линия 144"/>
            <p:cNvCxnSpPr/>
            <p:nvPr/>
          </p:nvCxnSpPr>
          <p:spPr>
            <a:xfrm>
              <a:off x="2700609" y="620688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6" name="Прямая соединительная линия 145"/>
            <p:cNvCxnSpPr/>
            <p:nvPr/>
          </p:nvCxnSpPr>
          <p:spPr>
            <a:xfrm>
              <a:off x="2915816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7" name="Прямая соединительная линия 146"/>
            <p:cNvCxnSpPr/>
            <p:nvPr/>
          </p:nvCxnSpPr>
          <p:spPr>
            <a:xfrm>
              <a:off x="3131840" y="620688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8" name="Прямая соединительная линия 147"/>
            <p:cNvCxnSpPr/>
            <p:nvPr/>
          </p:nvCxnSpPr>
          <p:spPr>
            <a:xfrm>
              <a:off x="3347864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9" name="Прямая соединительная линия 148"/>
            <p:cNvCxnSpPr/>
            <p:nvPr/>
          </p:nvCxnSpPr>
          <p:spPr>
            <a:xfrm>
              <a:off x="3563888" y="620688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50" name="Прямая соединительная линия 149"/>
            <p:cNvCxnSpPr/>
            <p:nvPr/>
          </p:nvCxnSpPr>
          <p:spPr>
            <a:xfrm>
              <a:off x="3779912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51" name="Прямая соединительная линия 150"/>
            <p:cNvCxnSpPr/>
            <p:nvPr/>
          </p:nvCxnSpPr>
          <p:spPr>
            <a:xfrm>
              <a:off x="1619672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52" name="Прямая соединительная линия 151"/>
            <p:cNvCxnSpPr/>
            <p:nvPr/>
          </p:nvCxnSpPr>
          <p:spPr>
            <a:xfrm>
              <a:off x="1835696" y="620688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53" name="Прямая соединительная линия 152"/>
            <p:cNvCxnSpPr/>
            <p:nvPr/>
          </p:nvCxnSpPr>
          <p:spPr>
            <a:xfrm>
              <a:off x="2051720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54" name="Прямая соединительная линия 153"/>
            <p:cNvCxnSpPr/>
            <p:nvPr/>
          </p:nvCxnSpPr>
          <p:spPr>
            <a:xfrm>
              <a:off x="2267744" y="620688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55" name="Прямая соединительная линия 154"/>
            <p:cNvCxnSpPr/>
            <p:nvPr/>
          </p:nvCxnSpPr>
          <p:spPr>
            <a:xfrm>
              <a:off x="2483768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56" name="Прямая соединительная линия 155"/>
            <p:cNvCxnSpPr/>
            <p:nvPr/>
          </p:nvCxnSpPr>
          <p:spPr>
            <a:xfrm>
              <a:off x="1402104" y="1146163"/>
              <a:ext cx="2597010" cy="0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57" name="Прямая соединительная линия 156"/>
            <p:cNvCxnSpPr/>
            <p:nvPr/>
          </p:nvCxnSpPr>
          <p:spPr>
            <a:xfrm>
              <a:off x="1402104" y="1395936"/>
              <a:ext cx="2597010" cy="0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58" name="Прямая соединительная линия 157"/>
            <p:cNvCxnSpPr/>
            <p:nvPr/>
          </p:nvCxnSpPr>
          <p:spPr>
            <a:xfrm>
              <a:off x="1402104" y="908720"/>
              <a:ext cx="2597010" cy="0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159" name="Группа 158"/>
          <p:cNvGrpSpPr/>
          <p:nvPr/>
        </p:nvGrpSpPr>
        <p:grpSpPr>
          <a:xfrm>
            <a:off x="1406339" y="3749692"/>
            <a:ext cx="2597010" cy="1050950"/>
            <a:chOff x="1402104" y="620688"/>
            <a:chExt cx="2597010" cy="1050950"/>
          </a:xfrm>
        </p:grpSpPr>
        <p:cxnSp>
          <p:nvCxnSpPr>
            <p:cNvPr id="160" name="Прямая соединительная линия 159"/>
            <p:cNvCxnSpPr/>
            <p:nvPr/>
          </p:nvCxnSpPr>
          <p:spPr>
            <a:xfrm>
              <a:off x="2700609" y="620688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1" name="Прямая соединительная линия 160"/>
            <p:cNvCxnSpPr/>
            <p:nvPr/>
          </p:nvCxnSpPr>
          <p:spPr>
            <a:xfrm>
              <a:off x="2915816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2" name="Прямая соединительная линия 161"/>
            <p:cNvCxnSpPr/>
            <p:nvPr/>
          </p:nvCxnSpPr>
          <p:spPr>
            <a:xfrm>
              <a:off x="3131840" y="620688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3" name="Прямая соединительная линия 162"/>
            <p:cNvCxnSpPr/>
            <p:nvPr/>
          </p:nvCxnSpPr>
          <p:spPr>
            <a:xfrm>
              <a:off x="3347864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4" name="Прямая соединительная линия 163"/>
            <p:cNvCxnSpPr/>
            <p:nvPr/>
          </p:nvCxnSpPr>
          <p:spPr>
            <a:xfrm>
              <a:off x="3563888" y="620688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5" name="Прямая соединительная линия 164"/>
            <p:cNvCxnSpPr/>
            <p:nvPr/>
          </p:nvCxnSpPr>
          <p:spPr>
            <a:xfrm>
              <a:off x="3779912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6" name="Прямая соединительная линия 165"/>
            <p:cNvCxnSpPr/>
            <p:nvPr/>
          </p:nvCxnSpPr>
          <p:spPr>
            <a:xfrm>
              <a:off x="1619672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7" name="Прямая соединительная линия 166"/>
            <p:cNvCxnSpPr/>
            <p:nvPr/>
          </p:nvCxnSpPr>
          <p:spPr>
            <a:xfrm>
              <a:off x="1835696" y="620688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8" name="Прямая соединительная линия 167"/>
            <p:cNvCxnSpPr/>
            <p:nvPr/>
          </p:nvCxnSpPr>
          <p:spPr>
            <a:xfrm>
              <a:off x="2051720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9" name="Прямая соединительная линия 168"/>
            <p:cNvCxnSpPr/>
            <p:nvPr/>
          </p:nvCxnSpPr>
          <p:spPr>
            <a:xfrm>
              <a:off x="2267744" y="620688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0" name="Прямая соединительная линия 169"/>
            <p:cNvCxnSpPr/>
            <p:nvPr/>
          </p:nvCxnSpPr>
          <p:spPr>
            <a:xfrm>
              <a:off x="2483768" y="626004"/>
              <a:ext cx="0" cy="10456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1" name="Прямая соединительная линия 170"/>
            <p:cNvCxnSpPr/>
            <p:nvPr/>
          </p:nvCxnSpPr>
          <p:spPr>
            <a:xfrm>
              <a:off x="1402104" y="1146163"/>
              <a:ext cx="2597010" cy="0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2" name="Прямая соединительная линия 171"/>
            <p:cNvCxnSpPr/>
            <p:nvPr/>
          </p:nvCxnSpPr>
          <p:spPr>
            <a:xfrm>
              <a:off x="1402104" y="1395936"/>
              <a:ext cx="2597010" cy="0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3" name="Прямая соединительная линия 172"/>
            <p:cNvCxnSpPr/>
            <p:nvPr/>
          </p:nvCxnSpPr>
          <p:spPr>
            <a:xfrm>
              <a:off x="1402104" y="908720"/>
              <a:ext cx="2597010" cy="0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188" name="Группа 187"/>
          <p:cNvGrpSpPr/>
          <p:nvPr/>
        </p:nvGrpSpPr>
        <p:grpSpPr>
          <a:xfrm>
            <a:off x="3999114" y="1666322"/>
            <a:ext cx="1077827" cy="1033176"/>
            <a:chOff x="3999114" y="1666322"/>
            <a:chExt cx="1077827" cy="1033176"/>
          </a:xfrm>
        </p:grpSpPr>
        <p:cxnSp>
          <p:nvCxnSpPr>
            <p:cNvPr id="175" name="Прямая соединительная линия 174"/>
            <p:cNvCxnSpPr>
              <a:stCxn id="9" idx="1"/>
              <a:endCxn id="9" idx="3"/>
            </p:cNvCxnSpPr>
            <p:nvPr/>
          </p:nvCxnSpPr>
          <p:spPr>
            <a:xfrm>
              <a:off x="4002464" y="2179339"/>
              <a:ext cx="1073592" cy="0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7" name="Прямая соединительная линия 176"/>
            <p:cNvCxnSpPr/>
            <p:nvPr/>
          </p:nvCxnSpPr>
          <p:spPr>
            <a:xfrm>
              <a:off x="4003349" y="2429112"/>
              <a:ext cx="1073592" cy="0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8" name="Прямая соединительная линия 177"/>
            <p:cNvCxnSpPr/>
            <p:nvPr/>
          </p:nvCxnSpPr>
          <p:spPr>
            <a:xfrm>
              <a:off x="3999114" y="1941896"/>
              <a:ext cx="1073592" cy="0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4" name="Прямая соединительная линия 183"/>
            <p:cNvCxnSpPr>
              <a:stCxn id="9" idx="0"/>
              <a:endCxn id="9" idx="2"/>
            </p:cNvCxnSpPr>
            <p:nvPr/>
          </p:nvCxnSpPr>
          <p:spPr>
            <a:xfrm>
              <a:off x="4539260" y="1666322"/>
              <a:ext cx="0" cy="10260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5" name="Прямая соединительная линия 184"/>
            <p:cNvCxnSpPr/>
            <p:nvPr/>
          </p:nvCxnSpPr>
          <p:spPr>
            <a:xfrm>
              <a:off x="4283968" y="1673464"/>
              <a:ext cx="0" cy="10260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6" name="Прямая соединительная линия 185"/>
            <p:cNvCxnSpPr/>
            <p:nvPr/>
          </p:nvCxnSpPr>
          <p:spPr>
            <a:xfrm>
              <a:off x="4788024" y="1673464"/>
              <a:ext cx="0" cy="10260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189" name="Группа 188"/>
          <p:cNvGrpSpPr/>
          <p:nvPr/>
        </p:nvGrpSpPr>
        <p:grpSpPr>
          <a:xfrm>
            <a:off x="332747" y="1666322"/>
            <a:ext cx="1077827" cy="1033176"/>
            <a:chOff x="3999114" y="1666322"/>
            <a:chExt cx="1077827" cy="1033176"/>
          </a:xfrm>
        </p:grpSpPr>
        <p:cxnSp>
          <p:nvCxnSpPr>
            <p:cNvPr id="190" name="Прямая соединительная линия 189"/>
            <p:cNvCxnSpPr/>
            <p:nvPr/>
          </p:nvCxnSpPr>
          <p:spPr>
            <a:xfrm>
              <a:off x="4002464" y="2179339"/>
              <a:ext cx="1073592" cy="0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1" name="Прямая соединительная линия 190"/>
            <p:cNvCxnSpPr/>
            <p:nvPr/>
          </p:nvCxnSpPr>
          <p:spPr>
            <a:xfrm>
              <a:off x="4003349" y="2429112"/>
              <a:ext cx="1073592" cy="0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2" name="Прямая соединительная линия 191"/>
            <p:cNvCxnSpPr/>
            <p:nvPr/>
          </p:nvCxnSpPr>
          <p:spPr>
            <a:xfrm>
              <a:off x="3999114" y="1941896"/>
              <a:ext cx="1073592" cy="0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3" name="Прямая соединительная линия 192"/>
            <p:cNvCxnSpPr/>
            <p:nvPr/>
          </p:nvCxnSpPr>
          <p:spPr>
            <a:xfrm>
              <a:off x="4539260" y="1666322"/>
              <a:ext cx="0" cy="10260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4" name="Прямая соединительная линия 193"/>
            <p:cNvCxnSpPr/>
            <p:nvPr/>
          </p:nvCxnSpPr>
          <p:spPr>
            <a:xfrm>
              <a:off x="4283968" y="1673464"/>
              <a:ext cx="0" cy="10260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5" name="Прямая соединительная линия 194"/>
            <p:cNvCxnSpPr/>
            <p:nvPr/>
          </p:nvCxnSpPr>
          <p:spPr>
            <a:xfrm>
              <a:off x="4788024" y="1673464"/>
              <a:ext cx="0" cy="1026034"/>
            </a:xfrm>
            <a:prstGeom prst="line">
              <a:avLst/>
            </a:prstGeom>
            <a:ln w="127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582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041440" cy="1152128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Дополни фразу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1340768"/>
            <a:ext cx="4176464" cy="1944216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У прямоугольного параллелепипеда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вершин ___, граней___, ребер_____.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817" y="3284984"/>
            <a:ext cx="2843808" cy="31657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4581128"/>
            <a:ext cx="387605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У куба вершин____, граней___, ребер____.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24744"/>
            <a:ext cx="3726895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53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4172902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3520" y="188640"/>
            <a:ext cx="3936437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273" y="3504236"/>
            <a:ext cx="4379114" cy="2919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480675"/>
            <a:ext cx="3725277" cy="29429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090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188640"/>
            <a:ext cx="4339192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88640"/>
            <a:ext cx="3922610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803" y="3561762"/>
            <a:ext cx="4338902" cy="289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4001" y="3717032"/>
            <a:ext cx="3848619" cy="2735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108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3059113" y="4221163"/>
            <a:ext cx="2520950" cy="2160587"/>
          </a:xfrm>
          <a:prstGeom prst="cub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04183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8419 L -0.00382 -0.616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5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repeatCount="5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60823 L -0.00382 0.08418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6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4" grpId="1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Тетрадь для рисования</Template>
  <TotalTime>569</TotalTime>
  <Words>231</Words>
  <Application>Microsoft Office PowerPoint</Application>
  <PresentationFormat>Экран (4:3)</PresentationFormat>
  <Paragraphs>97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Sketchbook</vt:lpstr>
      <vt:lpstr>Презентация PowerPoint</vt:lpstr>
      <vt:lpstr>Презентация PowerPoint</vt:lpstr>
      <vt:lpstr>Презентация PowerPoint</vt:lpstr>
      <vt:lpstr>Моделирование многогранников</vt:lpstr>
      <vt:lpstr>Презентация PowerPoint</vt:lpstr>
      <vt:lpstr>Дополни фразу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работы в паре и группе</vt:lpstr>
      <vt:lpstr>План работы</vt:lpstr>
      <vt:lpstr>Моделирование многогранников</vt:lpstr>
      <vt:lpstr>Продолжи фразу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84</cp:revision>
  <dcterms:created xsi:type="dcterms:W3CDTF">2016-11-02T15:25:05Z</dcterms:created>
  <dcterms:modified xsi:type="dcterms:W3CDTF">2017-01-05T11:29:11Z</dcterms:modified>
</cp:coreProperties>
</file>