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notesMasterIdLst>
    <p:notesMasterId r:id="rId14"/>
  </p:notesMasterIdLst>
  <p:sldIdLst>
    <p:sldId id="256" r:id="rId2"/>
    <p:sldId id="257" r:id="rId3"/>
    <p:sldId id="274" r:id="rId4"/>
    <p:sldId id="258" r:id="rId5"/>
    <p:sldId id="259" r:id="rId6"/>
    <p:sldId id="270" r:id="rId7"/>
    <p:sldId id="261" r:id="rId8"/>
    <p:sldId id="262" r:id="rId9"/>
    <p:sldId id="263" r:id="rId10"/>
    <p:sldId id="275" r:id="rId11"/>
    <p:sldId id="271" r:id="rId12"/>
    <p:sldId id="27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576" autoAdjust="0"/>
  </p:normalViewPr>
  <p:slideViewPr>
    <p:cSldViewPr>
      <p:cViewPr varScale="1">
        <p:scale>
          <a:sx n="54" d="100"/>
          <a:sy n="54" d="100"/>
        </p:scale>
        <p:origin x="-106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45D65A-07C2-48BF-BC08-85E211C8D897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4F73BE-9900-4917-BD93-288F2D394E0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4F73BE-9900-4917-BD93-288F2D394E00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5E756-EF18-4F37-B769-35FD0335E3AD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E358813-5532-44AD-B3D4-B506FBAAB3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5E756-EF18-4F37-B769-35FD0335E3AD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8813-5532-44AD-B3D4-B506FBAAB3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5E756-EF18-4F37-B769-35FD0335E3AD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8813-5532-44AD-B3D4-B506FBAAB3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5E756-EF18-4F37-B769-35FD0335E3AD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E358813-5532-44AD-B3D4-B506FBAAB3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5E756-EF18-4F37-B769-35FD0335E3AD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8813-5532-44AD-B3D4-B506FBAAB3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5E756-EF18-4F37-B769-35FD0335E3AD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8813-5532-44AD-B3D4-B506FBAAB3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5E756-EF18-4F37-B769-35FD0335E3AD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E358813-5532-44AD-B3D4-B506FBAAB3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5E756-EF18-4F37-B769-35FD0335E3AD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8813-5532-44AD-B3D4-B506FBAAB3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5E756-EF18-4F37-B769-35FD0335E3AD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8813-5532-44AD-B3D4-B506FBAAB3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5E756-EF18-4F37-B769-35FD0335E3AD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8813-5532-44AD-B3D4-B506FBAAB3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5E756-EF18-4F37-B769-35FD0335E3AD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8813-5532-44AD-B3D4-B506FBAAB3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BF5E756-EF18-4F37-B769-35FD0335E3AD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E358813-5532-44AD-B3D4-B506FBAAB3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4143381"/>
            <a:ext cx="8405842" cy="1932406"/>
          </a:xfrm>
        </p:spPr>
        <p:txBody>
          <a:bodyPr>
            <a:normAutofit fontScale="90000"/>
          </a:bodyPr>
          <a:lstStyle/>
          <a:p>
            <a:pPr algn="r"/>
            <a:r>
              <a:rPr lang="ru-RU" sz="1800" dirty="0" smtClean="0">
                <a:latin typeface="Calibri" pitchFamily="34" charset="0"/>
                <a:cs typeface="Calibri" pitchFamily="34" charset="0"/>
              </a:rPr>
              <a:t>Автор</a:t>
            </a:r>
            <a:r>
              <a:rPr lang="ru-RU" sz="2000" dirty="0" smtClean="0">
                <a:latin typeface="Calibri" pitchFamily="34" charset="0"/>
                <a:cs typeface="Calibri" pitchFamily="34" charset="0"/>
              </a:rPr>
              <a:t>: </a:t>
            </a:r>
            <a:br>
              <a:rPr lang="ru-RU" sz="2000" dirty="0" smtClean="0">
                <a:latin typeface="Calibri" pitchFamily="34" charset="0"/>
                <a:cs typeface="Calibri" pitchFamily="34" charset="0"/>
              </a:rPr>
            </a:br>
            <a:r>
              <a:rPr lang="ru-RU" sz="2000" dirty="0" smtClean="0">
                <a:latin typeface="Calibri" pitchFamily="34" charset="0"/>
                <a:cs typeface="Calibri" pitchFamily="34" charset="0"/>
              </a:rPr>
              <a:t>Шишлова  Мария</a:t>
            </a:r>
            <a:br>
              <a:rPr lang="ru-RU" sz="2000" dirty="0" smtClean="0">
                <a:latin typeface="Calibri" pitchFamily="34" charset="0"/>
                <a:cs typeface="Calibri" pitchFamily="34" charset="0"/>
              </a:rPr>
            </a:br>
            <a:r>
              <a:rPr lang="ru-RU" sz="2000" dirty="0" smtClean="0">
                <a:latin typeface="Calibri" pitchFamily="34" charset="0"/>
                <a:cs typeface="Calibri" pitchFamily="34" charset="0"/>
              </a:rPr>
              <a:t>учащаяся 8 класса</a:t>
            </a:r>
            <a:br>
              <a:rPr lang="ru-RU" sz="2000" dirty="0" smtClean="0">
                <a:latin typeface="Calibri" pitchFamily="34" charset="0"/>
                <a:cs typeface="Calibri" pitchFamily="34" charset="0"/>
              </a:rPr>
            </a:br>
            <a:r>
              <a:rPr lang="ru-RU" sz="2000" dirty="0" smtClean="0">
                <a:latin typeface="Calibri" pitchFamily="34" charset="0"/>
                <a:cs typeface="Calibri" pitchFamily="34" charset="0"/>
              </a:rPr>
              <a:t/>
            </a:r>
            <a:br>
              <a:rPr lang="ru-RU" sz="2000" dirty="0" smtClean="0">
                <a:latin typeface="Calibri" pitchFamily="34" charset="0"/>
                <a:cs typeface="Calibri" pitchFamily="34" charset="0"/>
              </a:rPr>
            </a:br>
            <a:r>
              <a:rPr lang="ru-RU" sz="1800" dirty="0" smtClean="0">
                <a:latin typeface="Calibri" pitchFamily="34" charset="0"/>
                <a:cs typeface="Calibri" pitchFamily="34" charset="0"/>
              </a:rPr>
              <a:t>руководитель</a:t>
            </a:r>
            <a:r>
              <a:rPr lang="ru-RU" sz="2000" dirty="0" smtClean="0">
                <a:latin typeface="Calibri" pitchFamily="34" charset="0"/>
                <a:cs typeface="Calibri" pitchFamily="34" charset="0"/>
              </a:rPr>
              <a:t>:</a:t>
            </a:r>
            <a:br>
              <a:rPr lang="ru-RU" sz="2000" dirty="0" smtClean="0">
                <a:latin typeface="Calibri" pitchFamily="34" charset="0"/>
                <a:cs typeface="Calibri" pitchFamily="34" charset="0"/>
              </a:rPr>
            </a:br>
            <a:r>
              <a:rPr lang="ru-RU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ru-RU" sz="2000" dirty="0" err="1" smtClean="0">
                <a:latin typeface="Calibri" pitchFamily="34" charset="0"/>
                <a:cs typeface="Calibri" pitchFamily="34" charset="0"/>
              </a:rPr>
              <a:t>лезова</a:t>
            </a:r>
            <a:r>
              <a:rPr lang="ru-RU" sz="2000" dirty="0" smtClean="0">
                <a:latin typeface="Calibri" pitchFamily="34" charset="0"/>
                <a:cs typeface="Calibri" pitchFamily="34" charset="0"/>
              </a:rPr>
              <a:t> и.в.</a:t>
            </a:r>
            <a:br>
              <a:rPr lang="ru-RU" sz="2000" dirty="0" smtClean="0">
                <a:latin typeface="Calibri" pitchFamily="34" charset="0"/>
                <a:cs typeface="Calibri" pitchFamily="34" charset="0"/>
              </a:rPr>
            </a:br>
            <a:r>
              <a:rPr lang="ru-RU" sz="2000" dirty="0" smtClean="0">
                <a:latin typeface="Calibri" pitchFamily="34" charset="0"/>
                <a:cs typeface="Calibri" pitchFamily="34" charset="0"/>
              </a:rPr>
              <a:t>Учитель биологии</a:t>
            </a:r>
            <a:endParaRPr lang="ru-RU" sz="20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214290"/>
            <a:ext cx="8458200" cy="3214710"/>
          </a:xfrm>
        </p:spPr>
        <p:txBody>
          <a:bodyPr>
            <a:normAutofit fontScale="47500" lnSpcReduction="20000"/>
          </a:bodyPr>
          <a:lstStyle/>
          <a:p>
            <a:pPr algn="ctr"/>
            <a:r>
              <a:rPr lang="ru-RU" sz="3200" b="1" dirty="0" smtClean="0"/>
              <a:t>Муниципальное  бюджетное  общеобразовательная  школа</a:t>
            </a:r>
          </a:p>
          <a:p>
            <a:pPr algn="ctr"/>
            <a:r>
              <a:rPr lang="ru-RU" sz="3200" b="1" dirty="0" smtClean="0"/>
              <a:t>«Лукновская  средняя  общеобразовательная  школа»</a:t>
            </a:r>
          </a:p>
          <a:p>
            <a:endParaRPr lang="ru-RU" sz="3200" dirty="0" smtClean="0"/>
          </a:p>
          <a:p>
            <a:r>
              <a:rPr lang="ru-RU" sz="3200" i="1" dirty="0" smtClean="0"/>
              <a:t>Номинация:  </a:t>
            </a:r>
            <a:r>
              <a:rPr lang="ru-RU" sz="3400" b="1" i="1" dirty="0" err="1" smtClean="0"/>
              <a:t>зоокультура</a:t>
            </a:r>
            <a:r>
              <a:rPr lang="ru-RU" sz="3400" b="1" i="1" dirty="0" smtClean="0"/>
              <a:t>  и  ветеринария</a:t>
            </a:r>
          </a:p>
          <a:p>
            <a:endParaRPr lang="ru-RU" sz="3200" dirty="0" smtClean="0"/>
          </a:p>
          <a:p>
            <a:r>
              <a:rPr lang="ru-RU" sz="3200" dirty="0" smtClean="0"/>
              <a:t>Исследовательская работа </a:t>
            </a:r>
          </a:p>
          <a:p>
            <a:pPr algn="ctr"/>
            <a:endParaRPr lang="ru-RU" sz="3200" dirty="0" smtClean="0"/>
          </a:p>
          <a:p>
            <a:pPr algn="ctr"/>
            <a:endParaRPr lang="ru-RU" sz="3200" dirty="0" smtClean="0"/>
          </a:p>
          <a:p>
            <a:pPr algn="ctr"/>
            <a:r>
              <a:rPr lang="ru-RU" sz="5100" b="1" i="1" dirty="0" smtClean="0"/>
              <a:t>«</a:t>
            </a:r>
            <a:r>
              <a:rPr lang="ru-RU" sz="5900" b="1" i="1" dirty="0" smtClean="0"/>
              <a:t>Изучение  кур</a:t>
            </a:r>
          </a:p>
          <a:p>
            <a:pPr algn="ctr"/>
            <a:r>
              <a:rPr lang="ru-RU" sz="5900" b="1" i="1" dirty="0" smtClean="0"/>
              <a:t>пород  </a:t>
            </a:r>
            <a:r>
              <a:rPr lang="ru-RU" sz="5900" b="1" i="1" dirty="0" err="1" smtClean="0"/>
              <a:t>Хайсекс</a:t>
            </a:r>
            <a:r>
              <a:rPr lang="ru-RU" sz="5900" b="1" i="1" dirty="0" smtClean="0"/>
              <a:t>  Браун  и  </a:t>
            </a:r>
            <a:r>
              <a:rPr lang="ru-RU" sz="5900" b="1" i="1" dirty="0" err="1" smtClean="0"/>
              <a:t>Хайсекс</a:t>
            </a:r>
            <a:r>
              <a:rPr lang="ru-RU" sz="5900" b="1" i="1" dirty="0" smtClean="0"/>
              <a:t>  Уайт».</a:t>
            </a:r>
          </a:p>
          <a:p>
            <a:pPr algn="ctr"/>
            <a:r>
              <a:rPr lang="ru-RU" sz="3200" b="1" dirty="0" smtClean="0"/>
              <a:t> </a:t>
            </a:r>
            <a:endParaRPr lang="ru-RU" sz="3200" dirty="0" smtClean="0"/>
          </a:p>
          <a:p>
            <a:pPr algn="ctr"/>
            <a:endParaRPr lang="ru-RU" sz="3200" dirty="0"/>
          </a:p>
        </p:txBody>
      </p:sp>
      <p:pic>
        <p:nvPicPr>
          <p:cNvPr id="14339" name="Picture 3" descr="C:\Users\1\Desktop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571876"/>
            <a:ext cx="4185602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397120" y="338450"/>
            <a:ext cx="8458200" cy="23600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Выводы  по  эксперименту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071546"/>
            <a:ext cx="3008313" cy="433865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1.По результатам наблюдений мы увидели, что породу </a:t>
            </a:r>
            <a:r>
              <a:rPr lang="ru-RU" sz="2000" dirty="0" err="1" smtClean="0"/>
              <a:t>Хайсекс</a:t>
            </a:r>
            <a:r>
              <a:rPr lang="ru-RU" sz="2000" dirty="0" smtClean="0"/>
              <a:t> Браун держать выгоднее так как:</a:t>
            </a:r>
          </a:p>
          <a:p>
            <a:r>
              <a:rPr lang="ru-RU" sz="2000" dirty="0" smtClean="0"/>
              <a:t>- они несут больше яиц,</a:t>
            </a:r>
          </a:p>
          <a:p>
            <a:r>
              <a:rPr lang="ru-RU" sz="2000" dirty="0" smtClean="0"/>
              <a:t>-яйца у этих кур крупнее,</a:t>
            </a:r>
          </a:p>
          <a:p>
            <a:r>
              <a:rPr lang="ru-RU" sz="2000" dirty="0" smtClean="0"/>
              <a:t>- куры этой породы можно использовать и на мясо.</a:t>
            </a:r>
          </a:p>
          <a:p>
            <a:r>
              <a:rPr lang="ru-RU" sz="2000" dirty="0" smtClean="0"/>
              <a:t>2.Порода </a:t>
            </a:r>
            <a:r>
              <a:rPr lang="ru-RU" sz="2000" dirty="0" err="1" smtClean="0"/>
              <a:t>Хайсекс</a:t>
            </a:r>
            <a:r>
              <a:rPr lang="ru-RU" sz="2000" dirty="0" smtClean="0"/>
              <a:t> Белый  может использоваться  как -порода   яичного направления. Куры этой породы могут нести яйца с двумя желтками.</a:t>
            </a:r>
            <a:endParaRPr lang="ru-RU" sz="2000" dirty="0"/>
          </a:p>
        </p:txBody>
      </p:sp>
      <p:pic>
        <p:nvPicPr>
          <p:cNvPr id="1026" name="Picture 2" descr="C:\Users\ирина\Desktop\Фотки\DSCN0499.JPG"/>
          <p:cNvPicPr>
            <a:picLocks noChangeAspect="1" noChangeArrowheads="1"/>
          </p:cNvPicPr>
          <p:nvPr/>
        </p:nvPicPr>
        <p:blipFill>
          <a:blip r:embed="rId2" cstate="print"/>
          <a:srcRect l="17188" t="18750" r="19531" b="20833"/>
          <a:stretch>
            <a:fillRect/>
          </a:stretch>
        </p:blipFill>
        <p:spPr bwMode="auto">
          <a:xfrm>
            <a:off x="500034" y="1071546"/>
            <a:ext cx="3071834" cy="4286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4.Экономическая выгода:</a:t>
            </a:r>
            <a:endParaRPr lang="ru-RU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8553480" cy="4724400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На покупку молодок мы затратили 3000 рублей. Купили еще мешок зерна-600 рублей и мешок комбикорма -300 рублей. Всего истратили 3900рублей.</a:t>
            </a:r>
          </a:p>
          <a:p>
            <a:r>
              <a:rPr lang="ru-RU" dirty="0" smtClean="0"/>
              <a:t>У нас своя картошка. Пищевые отходы тоже идут на корм кур. Куры гуляют на улице и поэтому траву находят сами. В магазине 1 десяток яиц стоит в среднем 60 рублей ,а домашние -70 рублей.</a:t>
            </a:r>
          </a:p>
          <a:p>
            <a:r>
              <a:rPr lang="ru-RU" dirty="0" smtClean="0"/>
              <a:t>От породы </a:t>
            </a:r>
            <a:r>
              <a:rPr lang="ru-RU" dirty="0" err="1" smtClean="0"/>
              <a:t>Хайсекс</a:t>
            </a:r>
            <a:r>
              <a:rPr lang="ru-RU" dirty="0" smtClean="0"/>
              <a:t> Белый за 6 месяцев мы получили 150* 5=750 штук  яиц-</a:t>
            </a:r>
          </a:p>
          <a:p>
            <a:r>
              <a:rPr lang="ru-RU" dirty="0" smtClean="0"/>
              <a:t>Это 75 десятков . </a:t>
            </a:r>
          </a:p>
          <a:p>
            <a:r>
              <a:rPr lang="ru-RU" dirty="0" smtClean="0"/>
              <a:t>От породы </a:t>
            </a:r>
            <a:r>
              <a:rPr lang="ru-RU" dirty="0" err="1" smtClean="0"/>
              <a:t>Хайсекс</a:t>
            </a:r>
            <a:r>
              <a:rPr lang="ru-RU" dirty="0" smtClean="0"/>
              <a:t> Браун за 6 месяцев мы получили 179*5 =895 штук яиц-</a:t>
            </a:r>
          </a:p>
          <a:p>
            <a:r>
              <a:rPr lang="ru-RU" dirty="0" smtClean="0"/>
              <a:t>Это 89,5 десятков.</a:t>
            </a:r>
          </a:p>
          <a:p>
            <a:r>
              <a:rPr lang="ru-RU" dirty="0" smtClean="0"/>
              <a:t>Если продать все яйца по цене магазина то получим</a:t>
            </a:r>
          </a:p>
          <a:p>
            <a:r>
              <a:rPr lang="ru-RU" dirty="0" smtClean="0"/>
              <a:t>75*60=4500 рублей, по рыночной цене 75*70=5250 рублей</a:t>
            </a:r>
          </a:p>
          <a:p>
            <a:r>
              <a:rPr lang="ru-RU" dirty="0" smtClean="0"/>
              <a:t>89,5*60=5370 рублей, по рыночной цене 89,5*70=6265 рублей.</a:t>
            </a:r>
          </a:p>
          <a:p>
            <a:r>
              <a:rPr lang="ru-RU" dirty="0" smtClean="0"/>
              <a:t>Конечно кур мы покупали для себя, но хватало и соседям .Мы продавали яйца сначала по магазинной цене так как были не очень крупные . А потом стали продавать по рыночной цене. За 3 месяца мы вернули потраченные деньги .Хватало на покупку зерна и комбикорма с витаминами.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5.Выводы</a:t>
            </a:r>
            <a:endParaRPr lang="ru-RU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14480" y="1571612"/>
            <a:ext cx="4191000" cy="472440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57158" y="1571612"/>
            <a:ext cx="8786842" cy="4724400"/>
          </a:xfrm>
        </p:spPr>
        <p:txBody>
          <a:bodyPr>
            <a:normAutofit/>
          </a:bodyPr>
          <a:lstStyle/>
          <a:p>
            <a:r>
              <a:rPr lang="ru-RU" dirty="0" smtClean="0"/>
              <a:t>Выращивание кур несушек в домашних условиях, с одной стороны, прибыльный бизнес для фермеров и хозяев дач и частных домов, а с другой — очень увлекательное занятие. Представьте себе, что у вас всегда есть свежие яйца, которые куры регулярно несут. А что говорить о вкусном мясе, значительно отличающемся от предлагаемого вам на рынках или в супермаркетах. И домашние продукты намного вкуснее. Да и в качестве продуктов вы будете абсолютно уверенны.</a:t>
            </a:r>
            <a:endParaRPr lang="ru-RU" dirty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>
          <a:xfrm>
            <a:off x="457200" y="500042"/>
            <a:ext cx="4257676" cy="4910158"/>
          </a:xfrm>
        </p:spPr>
        <p:txBody>
          <a:bodyPr>
            <a:noAutofit/>
          </a:bodyPr>
          <a:lstStyle/>
          <a:p>
            <a:r>
              <a:rPr lang="ru-RU" sz="1600" b="1" dirty="0" smtClean="0"/>
              <a:t>Актуальность.</a:t>
            </a:r>
            <a:r>
              <a:rPr lang="ru-RU" sz="1600" dirty="0" smtClean="0"/>
              <a:t> Для нас, жителей села, большую роль играет ведение приусадебного хозяйства, в том числе содержание домашней птицы: кур, гусей, перепелов, уток, индюков. Трудно представить сельский двор без них. Почему же большинство жителей держат кур? Ответ очень прост. Яйца, которые несут домашние куры полезнее тех, которые продают в магазинах. Во-первых, они всегда свежие, во-вторых, кормление птиц в домашних условиях отличается от кормления на птицефабрике, а значит вкусовые и полезные качества яиц тоже имеют отличия. Перед хозяином всегда встает вопрос. Каких лучше купить кур, чтобы получить больше яиц и меньше при этом затратить сил по уходу.</a:t>
            </a:r>
          </a:p>
          <a:p>
            <a:r>
              <a:rPr lang="ru-RU" sz="1600" b="1" dirty="0" smtClean="0"/>
              <a:t>Цель работы</a:t>
            </a:r>
            <a:r>
              <a:rPr lang="ru-RU" sz="1600" dirty="0" smtClean="0"/>
              <a:t>:  изучить и сравнить породы яйценосного направления </a:t>
            </a:r>
            <a:r>
              <a:rPr lang="ru-RU" sz="1600" dirty="0" err="1" smtClean="0"/>
              <a:t>Хайсекс</a:t>
            </a:r>
            <a:r>
              <a:rPr lang="ru-RU" sz="1600" dirty="0" smtClean="0"/>
              <a:t> Браун и </a:t>
            </a:r>
            <a:r>
              <a:rPr lang="ru-RU" sz="1600" dirty="0" err="1" smtClean="0"/>
              <a:t>Хайсекс</a:t>
            </a:r>
            <a:r>
              <a:rPr lang="ru-RU" sz="1600" dirty="0" smtClean="0"/>
              <a:t>( Уайт) белый. Какую из двух пород выгоднее содержать.</a:t>
            </a:r>
          </a:p>
          <a:p>
            <a:endParaRPr lang="ru-RU" sz="1600" dirty="0"/>
          </a:p>
        </p:txBody>
      </p:sp>
      <p:pic>
        <p:nvPicPr>
          <p:cNvPr id="1026" name="Picture 2" descr="C:\Users\ирина\Desktop\Фотки\DSCN050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l="17527" t="21615" r="19642" b="18919"/>
          <a:stretch>
            <a:fillRect/>
          </a:stretch>
        </p:blipFill>
        <p:spPr bwMode="auto">
          <a:xfrm>
            <a:off x="4686547" y="785794"/>
            <a:ext cx="4243171" cy="46434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829048" cy="4800600"/>
          </a:xfrm>
        </p:spPr>
        <p:txBody>
          <a:bodyPr/>
          <a:lstStyle/>
          <a:p>
            <a:r>
              <a:rPr lang="ru-RU" sz="1800" b="1" dirty="0" smtClean="0"/>
              <a:t>Задачи работы:</a:t>
            </a:r>
            <a:endParaRPr lang="ru-RU" sz="1800" dirty="0" smtClean="0"/>
          </a:p>
          <a:p>
            <a:pPr lvl="0"/>
            <a:r>
              <a:rPr lang="ru-RU" sz="1800" dirty="0" smtClean="0"/>
              <a:t>1. Ознакомление  </a:t>
            </a:r>
          </a:p>
          <a:p>
            <a:pPr lvl="0"/>
            <a:r>
              <a:rPr lang="ru-RU" sz="1800" dirty="0" smtClean="0"/>
              <a:t>с породами кур – </a:t>
            </a:r>
          </a:p>
          <a:p>
            <a:pPr lvl="0"/>
            <a:r>
              <a:rPr lang="ru-RU" sz="1800" dirty="0" err="1" smtClean="0"/>
              <a:t>Хайсекс</a:t>
            </a:r>
            <a:r>
              <a:rPr lang="ru-RU" sz="1800" dirty="0" smtClean="0"/>
              <a:t> Браун и </a:t>
            </a:r>
            <a:r>
              <a:rPr lang="ru-RU" sz="1800" dirty="0" err="1" smtClean="0"/>
              <a:t>Хайсекс</a:t>
            </a:r>
            <a:r>
              <a:rPr lang="ru-RU" sz="1800" dirty="0" smtClean="0"/>
              <a:t> белый</a:t>
            </a:r>
          </a:p>
          <a:p>
            <a:pPr lvl="0"/>
            <a:endParaRPr lang="ru-RU" sz="1800" dirty="0" smtClean="0"/>
          </a:p>
          <a:p>
            <a:pPr lvl="0"/>
            <a:r>
              <a:rPr lang="ru-RU" sz="1800" dirty="0" smtClean="0"/>
              <a:t>2.Изучить яйценоскость данных пород, </a:t>
            </a:r>
          </a:p>
          <a:p>
            <a:pPr lvl="0"/>
            <a:endParaRPr lang="ru-RU" sz="1800" dirty="0" smtClean="0"/>
          </a:p>
          <a:p>
            <a:pPr lvl="0"/>
            <a:r>
              <a:rPr lang="ru-RU" sz="1800" dirty="0" smtClean="0"/>
              <a:t>3. Сравнить породы:</a:t>
            </a:r>
          </a:p>
          <a:p>
            <a:pPr lvl="0">
              <a:buFont typeface="Arial" pitchFamily="34" charset="0"/>
              <a:buChar char="•"/>
            </a:pPr>
            <a:r>
              <a:rPr lang="ru-RU" sz="1800" dirty="0" smtClean="0"/>
              <a:t> яйценоскость, </a:t>
            </a:r>
          </a:p>
          <a:p>
            <a:pPr lvl="0">
              <a:buFont typeface="Arial" pitchFamily="34" charset="0"/>
              <a:buChar char="•"/>
            </a:pPr>
            <a:r>
              <a:rPr lang="ru-RU" sz="1800" dirty="0" smtClean="0"/>
              <a:t>масса яйца, </a:t>
            </a:r>
          </a:p>
          <a:p>
            <a:pPr lvl="0">
              <a:buFont typeface="Arial" pitchFamily="34" charset="0"/>
              <a:buChar char="•"/>
            </a:pPr>
            <a:r>
              <a:rPr lang="ru-RU" sz="1800" dirty="0" smtClean="0"/>
              <a:t>наращивание массы</a:t>
            </a:r>
          </a:p>
          <a:p>
            <a:endParaRPr lang="ru-RU" dirty="0"/>
          </a:p>
        </p:txBody>
      </p:sp>
      <p:pic>
        <p:nvPicPr>
          <p:cNvPr id="5" name="Содержимое 4" descr="2434674645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l="14803" t="-98" r="17763" b="3606"/>
          <a:stretch>
            <a:fillRect/>
          </a:stretch>
        </p:blipFill>
        <p:spPr>
          <a:xfrm>
            <a:off x="3929058" y="642918"/>
            <a:ext cx="5059109" cy="428628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1600" b="1" dirty="0" smtClean="0"/>
              <a:t>Характеристика кур  </a:t>
            </a:r>
            <a:r>
              <a:rPr lang="ru-RU" sz="1600" b="1" dirty="0" err="1" smtClean="0"/>
              <a:t>Хайсекс</a:t>
            </a:r>
            <a:r>
              <a:rPr lang="ru-RU" sz="1600" b="1" dirty="0" smtClean="0"/>
              <a:t> Браун</a:t>
            </a:r>
          </a:p>
          <a:p>
            <a:pPr algn="just"/>
            <a:r>
              <a:rPr lang="ru-RU" sz="1600" dirty="0" smtClean="0"/>
              <a:t>Куры породы </a:t>
            </a:r>
            <a:r>
              <a:rPr lang="ru-RU" sz="1600" dirty="0" err="1" smtClean="0"/>
              <a:t>Хайсекс</a:t>
            </a:r>
            <a:r>
              <a:rPr lang="ru-RU" sz="1600" dirty="0" smtClean="0"/>
              <a:t> Браун обладают крепким и компактным телосложением. Оперение плотное, желтовато-коричневого цвета. Иногда встречаются особи с белыми концами на перьях. Гребень ярко выраженный. Куры любят пространство и очень активны. Петух может весить порядка 2,5 кг, а несушка – до 2 кг. Характер птицы уравновешенный, они прекрасно ладят и привыкают к соседям по насесту.</a:t>
            </a:r>
          </a:p>
          <a:p>
            <a:r>
              <a:rPr lang="ru-RU" sz="1600" dirty="0" smtClean="0"/>
              <a:t>. </a:t>
            </a:r>
          </a:p>
          <a:p>
            <a:endParaRPr lang="ru-RU" dirty="0"/>
          </a:p>
        </p:txBody>
      </p:sp>
      <p:pic>
        <p:nvPicPr>
          <p:cNvPr id="2050" name="Picture 2" descr="C:\Users\ирина\Desktop\c846fac102b284f6a7a4454c959a14d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5050" y="1007268"/>
            <a:ext cx="5340350" cy="40052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400420" cy="4800600"/>
          </a:xfrm>
        </p:spPr>
        <p:txBody>
          <a:bodyPr>
            <a:normAutofit/>
          </a:bodyPr>
          <a:lstStyle/>
          <a:p>
            <a:r>
              <a:rPr lang="ru-RU" sz="1800" b="1" dirty="0" smtClean="0"/>
              <a:t>Характеристика кур </a:t>
            </a:r>
            <a:r>
              <a:rPr lang="ru-RU" sz="1800" b="1" dirty="0" err="1" smtClean="0"/>
              <a:t>Хайсекс</a:t>
            </a:r>
            <a:r>
              <a:rPr lang="ru-RU" sz="1800" b="1" dirty="0" smtClean="0"/>
              <a:t> Уайт (Белый)</a:t>
            </a:r>
          </a:p>
          <a:p>
            <a:pPr algn="just"/>
            <a:r>
              <a:rPr lang="ru-RU" sz="1800" dirty="0" smtClean="0"/>
              <a:t>Птицы кросса Уайт обладают вытянутым, аккуратным силуэтом. У них гладкие шелковистые перья белого цвета, имеющие незначительный коричневый оттенок на концах. Гребень широкий, завален на бок. Петух обычно активнее несушки. В целом птицы Уайт дружелюбны, но у некоторых особей может наблюдаться агрессия, особенно у петухов.</a:t>
            </a:r>
            <a:endParaRPr lang="ru-RU" sz="1800" dirty="0"/>
          </a:p>
        </p:txBody>
      </p:sp>
      <p:pic>
        <p:nvPicPr>
          <p:cNvPr id="10241" name="Picture 1" descr="C:\Users\1\Desktop\ba7ebfc961e51ec086d77fa5fd2d0e7b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130601" y="947190"/>
            <a:ext cx="4784798" cy="3696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Методы исследования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1)Анализ литературы по теме.</a:t>
            </a:r>
          </a:p>
          <a:p>
            <a:r>
              <a:rPr lang="ru-RU" dirty="0" smtClean="0"/>
              <a:t>2)Наблюдения и сравнение.</a:t>
            </a:r>
          </a:p>
          <a:p>
            <a:r>
              <a:rPr lang="ru-RU" dirty="0" smtClean="0"/>
              <a:t>3)Обобщение полученных данных.</a:t>
            </a:r>
          </a:p>
          <a:p>
            <a:r>
              <a:rPr lang="ru-RU" dirty="0" smtClean="0"/>
              <a:t>4) Эксперимент</a:t>
            </a:r>
          </a:p>
          <a:p>
            <a:pPr>
              <a:buNone/>
            </a:pPr>
            <a:r>
              <a:rPr lang="ru-RU" dirty="0" smtClean="0"/>
              <a:t>Подбираем две породы </a:t>
            </a:r>
            <a:r>
              <a:rPr lang="ru-RU" b="1" dirty="0" err="1" smtClean="0"/>
              <a:t>Хайсекс</a:t>
            </a:r>
            <a:r>
              <a:rPr lang="ru-RU" b="1" dirty="0" smtClean="0"/>
              <a:t> Белый и </a:t>
            </a:r>
            <a:r>
              <a:rPr lang="ru-RU" b="1" dirty="0" err="1" smtClean="0"/>
              <a:t>Хайсекс</a:t>
            </a:r>
            <a:r>
              <a:rPr lang="ru-RU" b="1" dirty="0" smtClean="0"/>
              <a:t> Браун.( пять кур каждой породы)</a:t>
            </a:r>
            <a:endParaRPr lang="ru-RU" dirty="0" smtClean="0"/>
          </a:p>
          <a:p>
            <a:r>
              <a:rPr lang="ru-RU" dirty="0" smtClean="0"/>
              <a:t>Продолжительность опыта  шесть месяцев. Уход и кормление  одинаковое. Сравнивается яйценоскость каждой породы, масса яиц, наращивание массы.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28596" y="571480"/>
            <a:ext cx="3114668" cy="4800600"/>
          </a:xfrm>
        </p:spPr>
        <p:txBody>
          <a:bodyPr>
            <a:normAutofit lnSpcReduction="10000"/>
          </a:bodyPr>
          <a:lstStyle/>
          <a:p>
            <a:r>
              <a:rPr lang="ru-RU" sz="1800" b="1" dirty="0" smtClean="0"/>
              <a:t>Результаты исследований.</a:t>
            </a:r>
            <a:endParaRPr lang="ru-RU" sz="1800" dirty="0" smtClean="0"/>
          </a:p>
          <a:p>
            <a:r>
              <a:rPr lang="ru-RU" sz="1800" b="1" dirty="0" smtClean="0"/>
              <a:t>3.1. Таблицы</a:t>
            </a:r>
            <a:endParaRPr lang="ru-RU" sz="1800" dirty="0" smtClean="0"/>
          </a:p>
          <a:p>
            <a:r>
              <a:rPr lang="ru-RU" sz="1800" b="1" dirty="0" smtClean="0"/>
              <a:t>Таблица 1.</a:t>
            </a:r>
          </a:p>
          <a:p>
            <a:r>
              <a:rPr lang="ru-RU" sz="1800" b="1" dirty="0" smtClean="0"/>
              <a:t>Контроль  наращивания массы кур различных пород</a:t>
            </a:r>
            <a:r>
              <a:rPr lang="ru-RU" b="1" dirty="0" smtClean="0"/>
              <a:t>.</a:t>
            </a:r>
            <a:endParaRPr lang="ru-RU" dirty="0" smtClean="0"/>
          </a:p>
          <a:p>
            <a:endParaRPr lang="ru-RU" dirty="0" smtClean="0"/>
          </a:p>
          <a:p>
            <a:pPr algn="just"/>
            <a:r>
              <a:rPr lang="ru-RU" sz="1900" dirty="0" smtClean="0"/>
              <a:t>Вывод: Куры были куплены в 4-месячном возрасте. Как только начали нестись стали их взвешивать. За время </a:t>
            </a:r>
            <a:r>
              <a:rPr lang="ru-RU" sz="1900" dirty="0" err="1" smtClean="0"/>
              <a:t>исследвания</a:t>
            </a:r>
            <a:r>
              <a:rPr lang="ru-RU" sz="1900" dirty="0" smtClean="0"/>
              <a:t> все куры набирали вес. Кормление одинаковое. </a:t>
            </a:r>
            <a:r>
              <a:rPr lang="ru-RU" sz="1900" dirty="0" err="1" smtClean="0"/>
              <a:t>Хайсекс</a:t>
            </a:r>
            <a:r>
              <a:rPr lang="ru-RU" sz="1900" dirty="0" smtClean="0"/>
              <a:t> Белый  наращивал массу за месяц 200-300 грамм. </a:t>
            </a:r>
            <a:r>
              <a:rPr lang="ru-RU" sz="1900" dirty="0" err="1" smtClean="0"/>
              <a:t>Хайсекс</a:t>
            </a:r>
            <a:r>
              <a:rPr lang="ru-RU" sz="1900" dirty="0" smtClean="0"/>
              <a:t> Браун-от-300-400 грамм</a:t>
            </a:r>
            <a:endParaRPr lang="ru-RU" sz="1900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half" idx="1"/>
          </p:nvPr>
        </p:nvGraphicFramePr>
        <p:xfrm>
          <a:off x="3571868" y="1214422"/>
          <a:ext cx="5340349" cy="32147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4074"/>
                <a:gridCol w="671740"/>
                <a:gridCol w="762907"/>
                <a:gridCol w="762907"/>
                <a:gridCol w="762907"/>
                <a:gridCol w="762907"/>
                <a:gridCol w="762907"/>
              </a:tblGrid>
              <a:tr h="1330225">
                <a:tc>
                  <a:txBody>
                    <a:bodyPr/>
                    <a:lstStyle/>
                    <a:p>
                      <a:r>
                        <a:rPr kumimoji="0" lang="ru-RU" sz="11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Вес кг.</a:t>
                      </a:r>
                    </a:p>
                    <a:p>
                      <a:r>
                        <a:rPr kumimoji="0" lang="ru-RU" sz="11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(средний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апрель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май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июнь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июль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август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сентябрь</a:t>
                      </a:r>
                      <a:endParaRPr lang="ru-RU" sz="1100" dirty="0"/>
                    </a:p>
                  </a:txBody>
                  <a:tcPr/>
                </a:tc>
              </a:tr>
              <a:tr h="942243">
                <a:tc>
                  <a:txBody>
                    <a:bodyPr/>
                    <a:lstStyle/>
                    <a:p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Хайсекс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Белый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1,2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1,5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1,6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1,7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1,8</a:t>
                      </a:r>
                      <a:endParaRPr lang="ru-RU" sz="1400" dirty="0"/>
                    </a:p>
                  </a:txBody>
                  <a:tcPr/>
                </a:tc>
              </a:tr>
              <a:tr h="942243">
                <a:tc>
                  <a:txBody>
                    <a:bodyPr/>
                    <a:lstStyle/>
                    <a:p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Хайсекс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Браун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1,1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1,4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1,8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2,1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2,3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2,5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143380"/>
            <a:ext cx="8458200" cy="1863720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>
          <a:xfrm>
            <a:off x="457200" y="428604"/>
            <a:ext cx="8472518" cy="1357322"/>
          </a:xfrm>
        </p:spPr>
        <p:txBody>
          <a:bodyPr>
            <a:normAutofit fontScale="92500" lnSpcReduction="20000"/>
          </a:bodyPr>
          <a:lstStyle/>
          <a:p>
            <a:r>
              <a:rPr lang="ru-RU" sz="1800" b="1" dirty="0" smtClean="0"/>
              <a:t>Таблица2. Яйценоскость кур. </a:t>
            </a:r>
            <a:br>
              <a:rPr lang="ru-RU" sz="1800" b="1" dirty="0" smtClean="0"/>
            </a:br>
            <a:r>
              <a:rPr lang="ru-RU" sz="1800" b="1" dirty="0" smtClean="0"/>
              <a:t>Вывод: </a:t>
            </a:r>
          </a:p>
          <a:p>
            <a:r>
              <a:rPr lang="ru-RU" sz="1800" b="1" dirty="0" smtClean="0"/>
              <a:t>Куры породы </a:t>
            </a:r>
            <a:r>
              <a:rPr lang="ru-RU" sz="1800" b="1" dirty="0" err="1" smtClean="0"/>
              <a:t>Хайсекс</a:t>
            </a:r>
            <a:r>
              <a:rPr lang="ru-RU" sz="1800" b="1" dirty="0" smtClean="0"/>
              <a:t> Браун несутся почти каждый день, а по мере созревания организма –каждый день. </a:t>
            </a:r>
          </a:p>
          <a:p>
            <a:r>
              <a:rPr lang="ru-RU" sz="1800" b="1" dirty="0" smtClean="0"/>
              <a:t>А куры породы </a:t>
            </a:r>
            <a:r>
              <a:rPr lang="ru-RU" sz="1800" b="1" dirty="0" err="1" smtClean="0"/>
              <a:t>Хайсекс</a:t>
            </a:r>
            <a:r>
              <a:rPr lang="ru-RU" sz="1800" b="1" dirty="0" smtClean="0"/>
              <a:t> Белый не так яйценоски.</a:t>
            </a:r>
            <a:endParaRPr lang="ru-RU" sz="1800" b="1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357158" y="2000240"/>
          <a:ext cx="8215375" cy="35004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6922"/>
                <a:gridCol w="1026922"/>
                <a:gridCol w="1026922"/>
                <a:gridCol w="1026922"/>
                <a:gridCol w="1026922"/>
                <a:gridCol w="1026922"/>
                <a:gridCol w="1157617"/>
                <a:gridCol w="896226"/>
              </a:tblGrid>
              <a:tr h="1617042">
                <a:tc>
                  <a:txBody>
                    <a:bodyPr/>
                    <a:lstStyle/>
                    <a:p>
                      <a:r>
                        <a:rPr kumimoji="0" lang="ru-RU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Количество яиц в месяц</a:t>
                      </a:r>
                    </a:p>
                    <a:p>
                      <a:r>
                        <a:rPr kumimoji="0" lang="ru-RU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От 1 курицы каждой породы  в среднем(</a:t>
                      </a:r>
                      <a:r>
                        <a:rPr kumimoji="0" lang="ru-RU" sz="12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шт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Апрель 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май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июнь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июль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август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сентябрь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Всего за полгода</a:t>
                      </a:r>
                      <a:endParaRPr lang="ru-RU" sz="1200" dirty="0"/>
                    </a:p>
                  </a:txBody>
                  <a:tcPr/>
                </a:tc>
              </a:tr>
              <a:tr h="941710">
                <a:tc>
                  <a:txBody>
                    <a:bodyPr/>
                    <a:lstStyle/>
                    <a:p>
                      <a:r>
                        <a:rPr kumimoji="0" lang="ru-RU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Хайсекс</a:t>
                      </a: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Белый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25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25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24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26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24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26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150</a:t>
                      </a:r>
                      <a:endParaRPr lang="ru-RU" sz="1200" dirty="0"/>
                    </a:p>
                  </a:txBody>
                  <a:tcPr/>
                </a:tc>
              </a:tr>
              <a:tr h="941710">
                <a:tc>
                  <a:txBody>
                    <a:bodyPr/>
                    <a:lstStyle/>
                    <a:p>
                      <a:r>
                        <a:rPr kumimoji="0" lang="ru-RU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Хайсекс</a:t>
                      </a: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Браун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28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29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30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31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30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31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179</a:t>
                      </a:r>
                      <a:endParaRPr lang="ru-RU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 flipV="1">
            <a:off x="3575050" y="5883610"/>
            <a:ext cx="534035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 </a:t>
            </a:r>
            <a:r>
              <a:rPr lang="ru-RU" sz="2000" b="1" dirty="0" smtClean="0"/>
              <a:t>Таблица 3..Масса яйца</a:t>
            </a:r>
            <a:endParaRPr lang="ru-RU" sz="2000" dirty="0" smtClean="0"/>
          </a:p>
          <a:p>
            <a:endParaRPr lang="ru-RU" sz="2000" b="1" dirty="0" smtClean="0"/>
          </a:p>
          <a:p>
            <a:endParaRPr lang="ru-RU" sz="2000" dirty="0" smtClean="0"/>
          </a:p>
          <a:p>
            <a:r>
              <a:rPr lang="ru-RU" sz="2000" b="1" dirty="0" smtClean="0"/>
              <a:t>Вывод::</a:t>
            </a:r>
            <a:r>
              <a:rPr lang="ru-RU" sz="2000" dirty="0" smtClean="0"/>
              <a:t> Куры породы </a:t>
            </a:r>
            <a:r>
              <a:rPr lang="ru-RU" sz="2000" dirty="0" err="1" smtClean="0"/>
              <a:t>Хайсекс</a:t>
            </a:r>
            <a:r>
              <a:rPr lang="ru-RU" sz="2000" dirty="0" smtClean="0"/>
              <a:t> Браун несут крупнее яйца. Но куры  породы </a:t>
            </a:r>
            <a:r>
              <a:rPr lang="ru-RU" sz="2000" dirty="0" err="1" smtClean="0"/>
              <a:t>Хайсекс</a:t>
            </a:r>
            <a:r>
              <a:rPr lang="ru-RU" sz="2000" dirty="0" smtClean="0"/>
              <a:t> Белый на 3 месяц стали иногда нести яйца с двумя желтками.</a:t>
            </a:r>
          </a:p>
          <a:p>
            <a:r>
              <a:rPr lang="ru-RU" sz="2000" dirty="0" smtClean="0"/>
              <a:t> </a:t>
            </a:r>
          </a:p>
          <a:p>
            <a:endParaRPr lang="ru-RU" sz="20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</p:nvPr>
        </p:nvGraphicFramePr>
        <p:xfrm>
          <a:off x="10501354" y="428604"/>
          <a:ext cx="4000528" cy="6217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1702"/>
                <a:gridCol w="1928826"/>
              </a:tblGrid>
              <a:tr h="28591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591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591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591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591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591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8591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591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591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591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591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591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591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591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591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591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591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3214680" y="1397000"/>
          <a:ext cx="5786480" cy="32464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3310"/>
                <a:gridCol w="723310"/>
                <a:gridCol w="723310"/>
                <a:gridCol w="723310"/>
                <a:gridCol w="723310"/>
                <a:gridCol w="723310"/>
                <a:gridCol w="723310"/>
                <a:gridCol w="723310"/>
              </a:tblGrid>
              <a:tr h="1082149">
                <a:tc>
                  <a:txBody>
                    <a:bodyPr/>
                    <a:lstStyle/>
                    <a:p>
                      <a:pPr algn="ctr"/>
                      <a:r>
                        <a:rPr kumimoji="0" lang="ru-RU" sz="11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Средняя масса ,</a:t>
                      </a:r>
                      <a:r>
                        <a:rPr kumimoji="0" lang="ru-RU" sz="11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гр.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апрель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май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июнь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июль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август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сентябрь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1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Средняя масса</a:t>
                      </a:r>
                    </a:p>
                    <a:p>
                      <a:pPr algn="ctr"/>
                      <a:r>
                        <a:rPr kumimoji="0" lang="ru-RU" sz="11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яйца</a:t>
                      </a:r>
                      <a:endParaRPr lang="ru-RU" sz="1100" dirty="0"/>
                    </a:p>
                  </a:txBody>
                  <a:tcPr/>
                </a:tc>
              </a:tr>
              <a:tr h="1082149">
                <a:tc>
                  <a:txBody>
                    <a:bodyPr/>
                    <a:lstStyle/>
                    <a:p>
                      <a:r>
                        <a:rPr kumimoji="0" lang="ru-RU" sz="11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Хайсекс</a:t>
                      </a:r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Белый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52</a:t>
                      </a:r>
                      <a:endParaRPr lang="ru-RU" dirty="0"/>
                    </a:p>
                  </a:txBody>
                  <a:tcPr/>
                </a:tc>
              </a:tr>
              <a:tr h="1082149">
                <a:tc>
                  <a:txBody>
                    <a:bodyPr/>
                    <a:lstStyle/>
                    <a:p>
                      <a:r>
                        <a:rPr kumimoji="0" lang="ru-RU" sz="11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Хайсекс</a:t>
                      </a:r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Браун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59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273</TotalTime>
  <Words>902</Words>
  <Application>Microsoft Office PowerPoint</Application>
  <PresentationFormat>Экран (4:3)</PresentationFormat>
  <Paragraphs>144</Paragraphs>
  <Slides>12</Slides>
  <Notes>1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Автор:  Шишлова  Мария учащаяся 8 класса  руководитель:  лезова и.в. Учитель биологии</vt:lpstr>
      <vt:lpstr>Слайд 2</vt:lpstr>
      <vt:lpstr>Слайд 3</vt:lpstr>
      <vt:lpstr>Слайд 4</vt:lpstr>
      <vt:lpstr>Слайд 5</vt:lpstr>
      <vt:lpstr>Методы исследования</vt:lpstr>
      <vt:lpstr>Слайд 7</vt:lpstr>
      <vt:lpstr> </vt:lpstr>
      <vt:lpstr>Слайд 9</vt:lpstr>
      <vt:lpstr>Выводы  по  эксперименту</vt:lpstr>
      <vt:lpstr>4.Экономическая выгода:</vt:lpstr>
      <vt:lpstr>5.Выводы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Автор: Глухов Иван руководитель: лезова и.в.</dc:title>
  <dc:creator>Оля</dc:creator>
  <cp:lastModifiedBy>ирина</cp:lastModifiedBy>
  <cp:revision>34</cp:revision>
  <dcterms:created xsi:type="dcterms:W3CDTF">2012-10-10T11:21:10Z</dcterms:created>
  <dcterms:modified xsi:type="dcterms:W3CDTF">2017-01-05T14:50:49Z</dcterms:modified>
</cp:coreProperties>
</file>