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4" r:id="rId8"/>
    <p:sldId id="263" r:id="rId9"/>
    <p:sldId id="264" r:id="rId10"/>
    <p:sldId id="272" r:id="rId11"/>
    <p:sldId id="271" r:id="rId12"/>
    <p:sldId id="273" r:id="rId13"/>
    <p:sldId id="276" r:id="rId14"/>
    <p:sldId id="265" r:id="rId15"/>
    <p:sldId id="266" r:id="rId16"/>
    <p:sldId id="267" r:id="rId17"/>
    <p:sldId id="275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811" y="-1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34AD76-8662-47CC-A37F-CF3A3DE55FA6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9BD1B7B5-3BFA-4738-ACCD-D2E03E114975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торф</a:t>
          </a:r>
          <a:endParaRPr lang="ru-RU" b="1" dirty="0">
            <a:solidFill>
              <a:schemeClr val="bg1"/>
            </a:solidFill>
          </a:endParaRPr>
        </a:p>
      </dgm:t>
    </dgm:pt>
    <dgm:pt modelId="{59273B4C-8608-428E-AB5C-9F881BFF5F18}" type="parTrans" cxnId="{77A1B96E-D9D7-460F-B947-3776E9BF8799}">
      <dgm:prSet/>
      <dgm:spPr/>
      <dgm:t>
        <a:bodyPr/>
        <a:lstStyle/>
        <a:p>
          <a:endParaRPr lang="ru-RU"/>
        </a:p>
      </dgm:t>
    </dgm:pt>
    <dgm:pt modelId="{25C1188D-6D88-496B-9D71-CD7F1011048B}" type="sibTrans" cxnId="{77A1B96E-D9D7-460F-B947-3776E9BF8799}">
      <dgm:prSet/>
      <dgm:spPr/>
      <dgm:t>
        <a:bodyPr/>
        <a:lstStyle/>
        <a:p>
          <a:endParaRPr lang="ru-RU"/>
        </a:p>
      </dgm:t>
    </dgm:pt>
    <dgm:pt modelId="{F07E830E-B53D-4C14-BA54-324A6F090663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Топливо, удобрения</a:t>
          </a:r>
          <a:endParaRPr lang="ru-RU" b="1" dirty="0">
            <a:solidFill>
              <a:schemeClr val="bg1"/>
            </a:solidFill>
          </a:endParaRPr>
        </a:p>
      </dgm:t>
    </dgm:pt>
    <dgm:pt modelId="{56EFB050-35B7-43ED-977E-67C819A3125A}" type="parTrans" cxnId="{5DC3EAAE-202A-464B-97A3-F147C16027BF}">
      <dgm:prSet/>
      <dgm:spPr/>
      <dgm:t>
        <a:bodyPr/>
        <a:lstStyle/>
        <a:p>
          <a:endParaRPr lang="ru-RU"/>
        </a:p>
      </dgm:t>
    </dgm:pt>
    <dgm:pt modelId="{7228D6B1-9727-43EB-82CE-0B3581A5D8FE}" type="sibTrans" cxnId="{5DC3EAAE-202A-464B-97A3-F147C16027BF}">
      <dgm:prSet/>
      <dgm:spPr/>
      <dgm:t>
        <a:bodyPr/>
        <a:lstStyle/>
        <a:p>
          <a:endParaRPr lang="ru-RU"/>
        </a:p>
      </dgm:t>
    </dgm:pt>
    <dgm:pt modelId="{8003BEB1-09FB-4287-8DDC-638A9A4F4DC8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Сырьё для получения древесного спирта, смол, пластмасс, карбоновых кислот</a:t>
          </a:r>
          <a:endParaRPr lang="ru-RU" b="1" dirty="0">
            <a:solidFill>
              <a:schemeClr val="bg1"/>
            </a:solidFill>
          </a:endParaRPr>
        </a:p>
      </dgm:t>
    </dgm:pt>
    <dgm:pt modelId="{06A7C49F-9C8F-4C52-A39C-D67B6CE60890}" type="parTrans" cxnId="{6566712B-E978-4014-AE62-7A7E6FEF9EAC}">
      <dgm:prSet/>
      <dgm:spPr/>
      <dgm:t>
        <a:bodyPr/>
        <a:lstStyle/>
        <a:p>
          <a:endParaRPr lang="ru-RU"/>
        </a:p>
      </dgm:t>
    </dgm:pt>
    <dgm:pt modelId="{90C0E8FB-0DBA-4322-B54E-A3FAA26DE510}" type="sibTrans" cxnId="{6566712B-E978-4014-AE62-7A7E6FEF9EAC}">
      <dgm:prSet/>
      <dgm:spPr/>
      <dgm:t>
        <a:bodyPr/>
        <a:lstStyle/>
        <a:p>
          <a:endParaRPr lang="ru-RU"/>
        </a:p>
      </dgm:t>
    </dgm:pt>
    <dgm:pt modelId="{07DF7921-0F7D-4A4F-A0CB-2D9872B73974}" type="pres">
      <dgm:prSet presAssocID="{3E34AD76-8662-47CC-A37F-CF3A3DE55FA6}" presName="Name0" presStyleCnt="0">
        <dgm:presLayoutVars>
          <dgm:dir/>
          <dgm:animLvl val="lvl"/>
          <dgm:resizeHandles val="exact"/>
        </dgm:presLayoutVars>
      </dgm:prSet>
      <dgm:spPr/>
    </dgm:pt>
    <dgm:pt modelId="{2DE91F30-95A2-4B65-9DC6-42260E4CCF47}" type="pres">
      <dgm:prSet presAssocID="{9BD1B7B5-3BFA-4738-ACCD-D2E03E114975}" presName="Name8" presStyleCnt="0"/>
      <dgm:spPr/>
    </dgm:pt>
    <dgm:pt modelId="{18D8EC8A-3D74-4566-B99C-0BF3D28EBCCC}" type="pres">
      <dgm:prSet presAssocID="{9BD1B7B5-3BFA-4738-ACCD-D2E03E114975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147FC2-70AA-43DA-BF29-019B3EB823B7}" type="pres">
      <dgm:prSet presAssocID="{9BD1B7B5-3BFA-4738-ACCD-D2E03E11497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700330-CEC1-4C94-943F-0AF2BEB18E37}" type="pres">
      <dgm:prSet presAssocID="{F07E830E-B53D-4C14-BA54-324A6F090663}" presName="Name8" presStyleCnt="0"/>
      <dgm:spPr/>
    </dgm:pt>
    <dgm:pt modelId="{A54F5119-50F7-4C77-B25E-7505A434FABF}" type="pres">
      <dgm:prSet presAssocID="{F07E830E-B53D-4C14-BA54-324A6F090663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9174F0-FF35-4F59-9F0E-EAEC00C1B14B}" type="pres">
      <dgm:prSet presAssocID="{F07E830E-B53D-4C14-BA54-324A6F09066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B34A64-4F6E-4C22-B776-C0AE8917A184}" type="pres">
      <dgm:prSet presAssocID="{8003BEB1-09FB-4287-8DDC-638A9A4F4DC8}" presName="Name8" presStyleCnt="0"/>
      <dgm:spPr/>
    </dgm:pt>
    <dgm:pt modelId="{06F48A25-2E29-4912-A4B7-7E94922420A1}" type="pres">
      <dgm:prSet presAssocID="{8003BEB1-09FB-4287-8DDC-638A9A4F4DC8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EAB849-EE65-44E0-A2E1-EB62121721EC}" type="pres">
      <dgm:prSet presAssocID="{8003BEB1-09FB-4287-8DDC-638A9A4F4DC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D78BEA-E6EF-4B2A-85DC-3470C75942A3}" type="presOf" srcId="{F07E830E-B53D-4C14-BA54-324A6F090663}" destId="{A54F5119-50F7-4C77-B25E-7505A434FABF}" srcOrd="0" destOrd="0" presId="urn:microsoft.com/office/officeart/2005/8/layout/pyramid1"/>
    <dgm:cxn modelId="{6566712B-E978-4014-AE62-7A7E6FEF9EAC}" srcId="{3E34AD76-8662-47CC-A37F-CF3A3DE55FA6}" destId="{8003BEB1-09FB-4287-8DDC-638A9A4F4DC8}" srcOrd="2" destOrd="0" parTransId="{06A7C49F-9C8F-4C52-A39C-D67B6CE60890}" sibTransId="{90C0E8FB-0DBA-4322-B54E-A3FAA26DE510}"/>
    <dgm:cxn modelId="{D3CC1ECB-0581-4561-8E71-BCF6E761EFD8}" type="presOf" srcId="{8003BEB1-09FB-4287-8DDC-638A9A4F4DC8}" destId="{06F48A25-2E29-4912-A4B7-7E94922420A1}" srcOrd="0" destOrd="0" presId="urn:microsoft.com/office/officeart/2005/8/layout/pyramid1"/>
    <dgm:cxn modelId="{21681C90-B30B-47D1-9BC1-FCC2D66881A1}" type="presOf" srcId="{8003BEB1-09FB-4287-8DDC-638A9A4F4DC8}" destId="{15EAB849-EE65-44E0-A2E1-EB62121721EC}" srcOrd="1" destOrd="0" presId="urn:microsoft.com/office/officeart/2005/8/layout/pyramid1"/>
    <dgm:cxn modelId="{B63A27E4-34AC-45F5-9A21-0D99798DF24B}" type="presOf" srcId="{3E34AD76-8662-47CC-A37F-CF3A3DE55FA6}" destId="{07DF7921-0F7D-4A4F-A0CB-2D9872B73974}" srcOrd="0" destOrd="0" presId="urn:microsoft.com/office/officeart/2005/8/layout/pyramid1"/>
    <dgm:cxn modelId="{7249B4C4-8755-4BA1-B029-E41DFF254B64}" type="presOf" srcId="{9BD1B7B5-3BFA-4738-ACCD-D2E03E114975}" destId="{18D8EC8A-3D74-4566-B99C-0BF3D28EBCCC}" srcOrd="0" destOrd="0" presId="urn:microsoft.com/office/officeart/2005/8/layout/pyramid1"/>
    <dgm:cxn modelId="{5DC3EAAE-202A-464B-97A3-F147C16027BF}" srcId="{3E34AD76-8662-47CC-A37F-CF3A3DE55FA6}" destId="{F07E830E-B53D-4C14-BA54-324A6F090663}" srcOrd="1" destOrd="0" parTransId="{56EFB050-35B7-43ED-977E-67C819A3125A}" sibTransId="{7228D6B1-9727-43EB-82CE-0B3581A5D8FE}"/>
    <dgm:cxn modelId="{CCF844BC-91FD-4C98-8DEC-03FB0A29C554}" type="presOf" srcId="{F07E830E-B53D-4C14-BA54-324A6F090663}" destId="{4E9174F0-FF35-4F59-9F0E-EAEC00C1B14B}" srcOrd="1" destOrd="0" presId="urn:microsoft.com/office/officeart/2005/8/layout/pyramid1"/>
    <dgm:cxn modelId="{77A1B96E-D9D7-460F-B947-3776E9BF8799}" srcId="{3E34AD76-8662-47CC-A37F-CF3A3DE55FA6}" destId="{9BD1B7B5-3BFA-4738-ACCD-D2E03E114975}" srcOrd="0" destOrd="0" parTransId="{59273B4C-8608-428E-AB5C-9F881BFF5F18}" sibTransId="{25C1188D-6D88-496B-9D71-CD7F1011048B}"/>
    <dgm:cxn modelId="{7DCD06B9-D26C-4833-8BDF-CDC7BE403360}" type="presOf" srcId="{9BD1B7B5-3BFA-4738-ACCD-D2E03E114975}" destId="{10147FC2-70AA-43DA-BF29-019B3EB823B7}" srcOrd="1" destOrd="0" presId="urn:microsoft.com/office/officeart/2005/8/layout/pyramid1"/>
    <dgm:cxn modelId="{2277FE21-3004-4B1D-BBEF-DD149BA6092A}" type="presParOf" srcId="{07DF7921-0F7D-4A4F-A0CB-2D9872B73974}" destId="{2DE91F30-95A2-4B65-9DC6-42260E4CCF47}" srcOrd="0" destOrd="0" presId="urn:microsoft.com/office/officeart/2005/8/layout/pyramid1"/>
    <dgm:cxn modelId="{53FFE7FA-6F9D-4CDB-9F5D-03B9D1A967BF}" type="presParOf" srcId="{2DE91F30-95A2-4B65-9DC6-42260E4CCF47}" destId="{18D8EC8A-3D74-4566-B99C-0BF3D28EBCCC}" srcOrd="0" destOrd="0" presId="urn:microsoft.com/office/officeart/2005/8/layout/pyramid1"/>
    <dgm:cxn modelId="{05C3650E-A9E8-4BF7-AACA-761C61AFB622}" type="presParOf" srcId="{2DE91F30-95A2-4B65-9DC6-42260E4CCF47}" destId="{10147FC2-70AA-43DA-BF29-019B3EB823B7}" srcOrd="1" destOrd="0" presId="urn:microsoft.com/office/officeart/2005/8/layout/pyramid1"/>
    <dgm:cxn modelId="{2DB7B929-E2DB-48D5-825F-D19512156A3D}" type="presParOf" srcId="{07DF7921-0F7D-4A4F-A0CB-2D9872B73974}" destId="{64700330-CEC1-4C94-943F-0AF2BEB18E37}" srcOrd="1" destOrd="0" presId="urn:microsoft.com/office/officeart/2005/8/layout/pyramid1"/>
    <dgm:cxn modelId="{F6B2D93F-2032-4A2F-A498-D2CA87165B94}" type="presParOf" srcId="{64700330-CEC1-4C94-943F-0AF2BEB18E37}" destId="{A54F5119-50F7-4C77-B25E-7505A434FABF}" srcOrd="0" destOrd="0" presId="urn:microsoft.com/office/officeart/2005/8/layout/pyramid1"/>
    <dgm:cxn modelId="{F4E396B7-73E2-40FE-A962-8882EF27AAE1}" type="presParOf" srcId="{64700330-CEC1-4C94-943F-0AF2BEB18E37}" destId="{4E9174F0-FF35-4F59-9F0E-EAEC00C1B14B}" srcOrd="1" destOrd="0" presId="urn:microsoft.com/office/officeart/2005/8/layout/pyramid1"/>
    <dgm:cxn modelId="{9BBD0AF7-AA37-4826-910D-7B8F2F6AFD4A}" type="presParOf" srcId="{07DF7921-0F7D-4A4F-A0CB-2D9872B73974}" destId="{F3B34A64-4F6E-4C22-B776-C0AE8917A184}" srcOrd="2" destOrd="0" presId="urn:microsoft.com/office/officeart/2005/8/layout/pyramid1"/>
    <dgm:cxn modelId="{20CF5A61-EB87-4903-AF95-0B521B6C1E93}" type="presParOf" srcId="{F3B34A64-4F6E-4C22-B776-C0AE8917A184}" destId="{06F48A25-2E29-4912-A4B7-7E94922420A1}" srcOrd="0" destOrd="0" presId="urn:microsoft.com/office/officeart/2005/8/layout/pyramid1"/>
    <dgm:cxn modelId="{0A916807-1D21-4CD2-A1EC-5FF2ED87D689}" type="presParOf" srcId="{F3B34A64-4F6E-4C22-B776-C0AE8917A184}" destId="{15EAB849-EE65-44E0-A2E1-EB62121721EC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D8EC8A-3D74-4566-B99C-0BF3D28EBCCC}">
      <dsp:nvSpPr>
        <dsp:cNvPr id="0" name=""/>
        <dsp:cNvSpPr/>
      </dsp:nvSpPr>
      <dsp:spPr>
        <a:xfrm>
          <a:off x="2766400" y="0"/>
          <a:ext cx="2766400" cy="1776197"/>
        </a:xfrm>
        <a:prstGeom prst="trapezoid">
          <a:avLst>
            <a:gd name="adj" fmla="val 7787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solidFill>
                <a:schemeClr val="bg1"/>
              </a:solidFill>
            </a:rPr>
            <a:t>торф</a:t>
          </a:r>
          <a:endParaRPr lang="ru-RU" sz="3000" b="1" kern="1200" dirty="0">
            <a:solidFill>
              <a:schemeClr val="bg1"/>
            </a:solidFill>
          </a:endParaRPr>
        </a:p>
      </dsp:txBody>
      <dsp:txXfrm>
        <a:off x="2766400" y="0"/>
        <a:ext cx="2766400" cy="1776197"/>
      </dsp:txXfrm>
    </dsp:sp>
    <dsp:sp modelId="{A54F5119-50F7-4C77-B25E-7505A434FABF}">
      <dsp:nvSpPr>
        <dsp:cNvPr id="0" name=""/>
        <dsp:cNvSpPr/>
      </dsp:nvSpPr>
      <dsp:spPr>
        <a:xfrm>
          <a:off x="1383200" y="1776197"/>
          <a:ext cx="5532801" cy="1776197"/>
        </a:xfrm>
        <a:prstGeom prst="trapezoid">
          <a:avLst>
            <a:gd name="adj" fmla="val 7787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solidFill>
                <a:schemeClr val="bg1"/>
              </a:solidFill>
            </a:rPr>
            <a:t>Топливо, удобрения</a:t>
          </a:r>
          <a:endParaRPr lang="ru-RU" sz="3000" b="1" kern="1200" dirty="0">
            <a:solidFill>
              <a:schemeClr val="bg1"/>
            </a:solidFill>
          </a:endParaRPr>
        </a:p>
      </dsp:txBody>
      <dsp:txXfrm>
        <a:off x="2351440" y="1776197"/>
        <a:ext cx="3596320" cy="1776197"/>
      </dsp:txXfrm>
    </dsp:sp>
    <dsp:sp modelId="{06F48A25-2E29-4912-A4B7-7E94922420A1}">
      <dsp:nvSpPr>
        <dsp:cNvPr id="0" name=""/>
        <dsp:cNvSpPr/>
      </dsp:nvSpPr>
      <dsp:spPr>
        <a:xfrm>
          <a:off x="0" y="3552394"/>
          <a:ext cx="8299202" cy="1776197"/>
        </a:xfrm>
        <a:prstGeom prst="trapezoid">
          <a:avLst>
            <a:gd name="adj" fmla="val 7787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solidFill>
                <a:schemeClr val="bg1"/>
              </a:solidFill>
            </a:rPr>
            <a:t>Сырьё для получения древесного спирта, смол, пластмасс, карбоновых кислот</a:t>
          </a:r>
          <a:endParaRPr lang="ru-RU" sz="3000" b="1" kern="1200" dirty="0">
            <a:solidFill>
              <a:schemeClr val="bg1"/>
            </a:solidFill>
          </a:endParaRPr>
        </a:p>
      </dsp:txBody>
      <dsp:txXfrm>
        <a:off x="1452360" y="3552394"/>
        <a:ext cx="5394481" cy="17761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6A1125-E3E8-4A0D-B641-91B9995BE272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EBB51-D83B-40B4-BF06-D9CFE5BDC6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6A1125-E3E8-4A0D-B641-91B9995BE272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EBB51-D83B-40B4-BF06-D9CFE5BDC6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6A1125-E3E8-4A0D-B641-91B9995BE272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EBB51-D83B-40B4-BF06-D9CFE5BDC6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6A1125-E3E8-4A0D-B641-91B9995BE272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EBB51-D83B-40B4-BF06-D9CFE5BDC6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6A1125-E3E8-4A0D-B641-91B9995BE272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EBB51-D83B-40B4-BF06-D9CFE5BDC6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6A1125-E3E8-4A0D-B641-91B9995BE272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EBB51-D83B-40B4-BF06-D9CFE5BDC6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6A1125-E3E8-4A0D-B641-91B9995BE272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EBB51-D83B-40B4-BF06-D9CFE5BDC6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6A1125-E3E8-4A0D-B641-91B9995BE272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EBB51-D83B-40B4-BF06-D9CFE5BDC6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6A1125-E3E8-4A0D-B641-91B9995BE272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EBB51-D83B-40B4-BF06-D9CFE5BDC6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6A1125-E3E8-4A0D-B641-91B9995BE272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4EBB51-D83B-40B4-BF06-D9CFE5BDC6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46A1125-E3E8-4A0D-B641-91B9995BE272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F4EBB51-D83B-40B4-BF06-D9CFE5BDC6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46A1125-E3E8-4A0D-B641-91B9995BE272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F4EBB51-D83B-40B4-BF06-D9CFE5BDC6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56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2917" cy="6858000"/>
          </a:xfrm>
        </p:spPr>
      </p:pic>
      <p:pic>
        <p:nvPicPr>
          <p:cNvPr id="7" name="Рисунок 6" descr="24d8113a28f447543733f96ea77d40e25fddc410210520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4000504"/>
            <a:ext cx="2286005" cy="25717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5984" y="214290"/>
            <a:ext cx="5143536" cy="1500198"/>
          </a:xfrm>
          <a:prstGeom prst="rect">
            <a:avLst/>
          </a:prstGeom>
          <a:noFill/>
        </p:spPr>
        <p:txBody>
          <a:bodyPr wrap="square" rtlCol="0">
            <a:prstTxWarp prst="textFadeUp">
              <a:avLst/>
            </a:prstTxWarp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Мхи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2"/>
          <p:cNvPicPr>
            <a:picLocks noChangeAspect="1"/>
          </p:cNvPicPr>
          <p:nvPr/>
        </p:nvPicPr>
        <p:blipFill>
          <a:blip r:embed="rId2" cstate="print"/>
          <a:srcRect l="5859" t="26801" r="717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43807" y="1052735"/>
          <a:ext cx="2952329" cy="3218128"/>
        </p:xfrm>
        <a:graphic>
          <a:graphicData uri="http://schemas.openxmlformats.org/drawingml/2006/table">
            <a:tbl>
              <a:tblPr/>
              <a:tblGrid>
                <a:gridCol w="984007"/>
                <a:gridCol w="984007"/>
                <a:gridCol w="984315"/>
              </a:tblGrid>
              <a:tr h="115212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38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53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29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38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53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3"/>
          <a:ext cx="9144000" cy="6825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2667000"/>
                <a:gridCol w="3048000"/>
              </a:tblGrid>
              <a:tr h="1235915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Параметры</a:t>
                      </a:r>
                      <a:r>
                        <a:rPr lang="ru-RU" sz="3600" baseline="0" dirty="0" smtClean="0"/>
                        <a:t> сравнения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Кукушкин лен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Сфагнум</a:t>
                      </a:r>
                      <a:endParaRPr lang="ru-RU" sz="3600" dirty="0"/>
                    </a:p>
                  </a:txBody>
                  <a:tcPr/>
                </a:tc>
              </a:tr>
              <a:tr h="1155518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Наличие ризоидов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dirty="0"/>
                    </a:p>
                  </a:txBody>
                  <a:tcPr/>
                </a:tc>
              </a:tr>
              <a:tr h="2123239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Расположение мужских и женских органов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55518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Строение листа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55518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Строения стебля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3"/>
          <a:ext cx="9144000" cy="6825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2667000"/>
                <a:gridCol w="3048000"/>
              </a:tblGrid>
              <a:tr h="1235915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Параметры</a:t>
                      </a:r>
                      <a:r>
                        <a:rPr lang="ru-RU" sz="3600" baseline="0" dirty="0" smtClean="0"/>
                        <a:t> сравнения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Кукушкин лен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Сфагнум</a:t>
                      </a:r>
                      <a:endParaRPr lang="ru-RU" sz="3600" dirty="0"/>
                    </a:p>
                  </a:txBody>
                  <a:tcPr/>
                </a:tc>
              </a:tr>
              <a:tr h="1155518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Наличие ризоидов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dirty="0"/>
                    </a:p>
                  </a:txBody>
                  <a:tcPr/>
                </a:tc>
              </a:tr>
              <a:tr h="2123239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Расположение мужских и женских органов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55518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Строение листа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55518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Строения стебля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Значение мхов</a:t>
            </a:r>
            <a:endParaRPr lang="ru-RU" dirty="0"/>
          </a:p>
        </p:txBody>
      </p:sp>
      <p:graphicFrame>
        <p:nvGraphicFramePr>
          <p:cNvPr id="14" name="Содержимое 13"/>
          <p:cNvGraphicFramePr>
            <a:graphicFrameLocks noGrp="1"/>
          </p:cNvGraphicFramePr>
          <p:nvPr>
            <p:ph sz="half" idx="2"/>
          </p:nvPr>
        </p:nvGraphicFramePr>
        <p:xfrm>
          <a:off x="395536" y="1268760"/>
          <a:ext cx="8299202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7996088" cy="452596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Что общего у мхов и водорослей?</a:t>
            </a:r>
          </a:p>
          <a:p>
            <a:r>
              <a:rPr lang="ru-RU" sz="3200" dirty="0" smtClean="0"/>
              <a:t>Почему мхи относят к Высшим споровым растениям?</a:t>
            </a:r>
          </a:p>
          <a:p>
            <a:r>
              <a:rPr lang="ru-RU" sz="3200" dirty="0" smtClean="0"/>
              <a:t>Чем сфагнум отличается от Кукушкина льна?</a:t>
            </a:r>
          </a:p>
          <a:p>
            <a:r>
              <a:rPr lang="ru-RU" sz="3200" dirty="0" smtClean="0"/>
              <a:t>Каково значение мхов в природе и жизни человека?</a:t>
            </a:r>
            <a:endParaRPr lang="ru-RU" sz="3200" dirty="0"/>
          </a:p>
        </p:txBody>
      </p:sp>
      <p:pic>
        <p:nvPicPr>
          <p:cNvPr id="6" name="Рисунок 5" descr="24d8113a28f447543733f96ea77d40e25fddc410210520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4509120"/>
            <a:ext cx="3275856" cy="2348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412777"/>
            <a:ext cx="8212112" cy="5445224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запомнил………</a:t>
            </a:r>
          </a:p>
          <a:p>
            <a:pPr>
              <a:buFont typeface="Arial" pitchFamily="34" charset="0"/>
              <a:buChar char="•"/>
              <a:defRPr/>
            </a:pPr>
            <a:endParaRPr lang="ru-RU" sz="40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узнал…………..</a:t>
            </a:r>
          </a:p>
          <a:p>
            <a:pPr>
              <a:buFont typeface="Arial" pitchFamily="34" charset="0"/>
              <a:buChar char="•"/>
              <a:defRPr/>
            </a:pPr>
            <a:endParaRPr lang="ru-RU" sz="40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Мне понравилось…….</a:t>
            </a:r>
          </a:p>
          <a:p>
            <a:pPr>
              <a:buFont typeface="Arial" pitchFamily="34" charset="0"/>
              <a:buChar char="•"/>
              <a:defRPr/>
            </a:pPr>
            <a:endParaRPr lang="ru-RU" sz="40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меня не </a:t>
            </a:r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получилось</a:t>
            </a:r>
            <a:endParaRPr lang="ru-RU" sz="4000" b="1" dirty="0"/>
          </a:p>
        </p:txBody>
      </p:sp>
      <p:pic>
        <p:nvPicPr>
          <p:cNvPr id="5" name="Рисунок 4" descr="24d8113a28f447543733f96ea77d40e25fddc410210520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2492896"/>
            <a:ext cx="2771800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параграф, 15, ответить на 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340768"/>
            <a:ext cx="7924080" cy="504055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урок</a:t>
            </a:r>
            <a:endParaRPr lang="ru-RU" dirty="0"/>
          </a:p>
        </p:txBody>
      </p:sp>
      <p:pic>
        <p:nvPicPr>
          <p:cNvPr id="4" name="Содержимое 3" descr="736f44744b4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500042"/>
            <a:ext cx="6286512" cy="56436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35185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4498220" cy="3286124"/>
          </a:xfrm>
        </p:spPr>
      </p:pic>
      <p:pic>
        <p:nvPicPr>
          <p:cNvPr id="8" name="Рисунок 7" descr="post-134-1219306666_thum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-1"/>
            <a:ext cx="4643438" cy="3286125"/>
          </a:xfrm>
          <a:prstGeom prst="rect">
            <a:avLst/>
          </a:prstGeom>
        </p:spPr>
      </p:pic>
      <p:pic>
        <p:nvPicPr>
          <p:cNvPr id="9" name="Рисунок 8" descr="Moh_stou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" y="3286124"/>
            <a:ext cx="4567315" cy="3571876"/>
          </a:xfrm>
          <a:prstGeom prst="rect">
            <a:avLst/>
          </a:prstGeom>
        </p:spPr>
      </p:pic>
      <p:pic>
        <p:nvPicPr>
          <p:cNvPr id="11" name="Содержимое 10" descr="normal_p9040191.jpeg"/>
          <p:cNvPicPr>
            <a:picLocks noGrp="1" noChangeAspect="1"/>
          </p:cNvPicPr>
          <p:nvPr>
            <p:ph sz="half" idx="2"/>
          </p:nvPr>
        </p:nvPicPr>
        <p:blipFill>
          <a:blip r:embed="rId5" cstate="print"/>
          <a:stretch>
            <a:fillRect/>
          </a:stretch>
        </p:blipFill>
        <p:spPr>
          <a:xfrm>
            <a:off x="4547975" y="3286124"/>
            <a:ext cx="4596025" cy="357187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Общая характеристика моховидных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Имеют стебель и листья</a:t>
            </a:r>
          </a:p>
          <a:p>
            <a:r>
              <a:rPr lang="ru-RU" dirty="0" smtClean="0"/>
              <a:t>Нет корней ( есть ризоиды)</a:t>
            </a:r>
          </a:p>
          <a:p>
            <a:r>
              <a:rPr lang="ru-RU" dirty="0" smtClean="0"/>
              <a:t>Размножаются спорами</a:t>
            </a:r>
          </a:p>
          <a:p>
            <a:r>
              <a:rPr lang="ru-RU" dirty="0" smtClean="0"/>
              <a:t>Мхи относят к высшим споровым растениям</a:t>
            </a:r>
            <a:endParaRPr lang="ru-RU" dirty="0"/>
          </a:p>
        </p:txBody>
      </p:sp>
      <p:pic>
        <p:nvPicPr>
          <p:cNvPr id="6" name="Содержимое 5" descr="moh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46397" y="1770063"/>
            <a:ext cx="3058082" cy="4525962"/>
          </a:xfrm>
        </p:spPr>
      </p:pic>
      <p:pic>
        <p:nvPicPr>
          <p:cNvPr id="7" name="Рисунок 6" descr="24d8113a28f447543733f96ea77d40e25fddc410210520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4857760"/>
            <a:ext cx="2032009" cy="22860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Разновидности мхов</a:t>
            </a:r>
            <a:endParaRPr lang="ru-RU" dirty="0"/>
          </a:p>
        </p:txBody>
      </p:sp>
      <p:pic>
        <p:nvPicPr>
          <p:cNvPr id="10" name="Содержимое 9" descr="24d8113a28f447543733f96ea77d40e25fddc410210520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14678" y="4929198"/>
            <a:ext cx="2176474" cy="2448533"/>
          </a:xfrm>
        </p:spPr>
      </p:pic>
      <p:cxnSp>
        <p:nvCxnSpPr>
          <p:cNvPr id="7" name="Прямая со стрелкой 6"/>
          <p:cNvCxnSpPr/>
          <p:nvPr/>
        </p:nvCxnSpPr>
        <p:spPr>
          <a:xfrm rot="10800000" flipV="1">
            <a:off x="2857488" y="1142984"/>
            <a:ext cx="1285884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4893471" y="1250141"/>
            <a:ext cx="1071570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flipH="1">
            <a:off x="1188692" y="2132856"/>
            <a:ext cx="28832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Печеночные</a:t>
            </a:r>
          </a:p>
          <a:p>
            <a:pPr algn="ctr"/>
            <a:r>
              <a:rPr lang="ru-RU" sz="2800" dirty="0" smtClean="0"/>
              <a:t>Маршанция, </a:t>
            </a:r>
            <a:r>
              <a:rPr lang="ru-RU" sz="2800" dirty="0" err="1" smtClean="0"/>
              <a:t>риччия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 flipH="1">
            <a:off x="4786314" y="1988840"/>
            <a:ext cx="31432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Листостебельные </a:t>
            </a:r>
          </a:p>
          <a:p>
            <a:r>
              <a:rPr lang="ru-RU" sz="2800" dirty="0" smtClean="0"/>
              <a:t>Кукушкин лен, сфагнум</a:t>
            </a:r>
            <a:endParaRPr lang="ru-RU" sz="2800" dirty="0"/>
          </a:p>
        </p:txBody>
      </p:sp>
      <p:pic>
        <p:nvPicPr>
          <p:cNvPr id="13" name="Рисунок 12" descr="post-14807-12326430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3714752"/>
            <a:ext cx="3357586" cy="2339118"/>
          </a:xfrm>
          <a:prstGeom prst="rect">
            <a:avLst/>
          </a:prstGeom>
        </p:spPr>
      </p:pic>
      <p:pic>
        <p:nvPicPr>
          <p:cNvPr id="14" name="Рисунок 13" descr="f_97000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3357562"/>
            <a:ext cx="4214810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Печеночные мхи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marL="397764" indent="-342900">
              <a:buAutoNum type="arabicPeriod"/>
            </a:pPr>
            <a:r>
              <a:rPr lang="ru-RU" dirty="0" smtClean="0"/>
              <a:t>Тело состоит из слоевища</a:t>
            </a:r>
          </a:p>
          <a:p>
            <a:pPr marL="397764" indent="-342900"/>
            <a:endParaRPr lang="ru-RU" dirty="0" smtClean="0"/>
          </a:p>
          <a:p>
            <a:pPr marL="397764" indent="-342900">
              <a:buAutoNum type="arabicPeriod"/>
            </a:pPr>
            <a:r>
              <a:rPr lang="ru-RU" dirty="0" smtClean="0"/>
              <a:t>Нет ризоидов, но при высыхании водоемов может их образовывать</a:t>
            </a:r>
          </a:p>
          <a:p>
            <a:pPr marL="397764" indent="-342900">
              <a:buAutoNum type="arabicPeriod"/>
            </a:pPr>
            <a:endParaRPr lang="ru-RU" dirty="0" smtClean="0"/>
          </a:p>
          <a:p>
            <a:pPr marL="397764" indent="-342900"/>
            <a:endParaRPr lang="ru-RU" dirty="0" smtClean="0"/>
          </a:p>
          <a:p>
            <a:pPr marL="397764" indent="-342900">
              <a:buAutoNum type="arabicPeriod"/>
            </a:pPr>
            <a:r>
              <a:rPr lang="ru-RU" dirty="0" smtClean="0"/>
              <a:t>Встречается в сырых лесах, на </a:t>
            </a:r>
            <a:r>
              <a:rPr lang="ru-RU" dirty="0" err="1" smtClean="0"/>
              <a:t>болотах,водоемах</a:t>
            </a:r>
            <a:endParaRPr lang="ru-RU" dirty="0"/>
          </a:p>
        </p:txBody>
      </p:sp>
      <p:pic>
        <p:nvPicPr>
          <p:cNvPr id="8" name="Содержимое 7" descr="riccia_fluitans_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29058" y="1357298"/>
            <a:ext cx="4557199" cy="2591634"/>
          </a:xfrm>
        </p:spPr>
      </p:pic>
      <p:sp>
        <p:nvSpPr>
          <p:cNvPr id="9" name="TextBox 8"/>
          <p:cNvSpPr txBox="1"/>
          <p:nvPr/>
        </p:nvSpPr>
        <p:spPr>
          <a:xfrm>
            <a:off x="4286248" y="4214818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err="1" smtClean="0"/>
              <a:t>Риччия</a:t>
            </a:r>
            <a:endParaRPr lang="ru-RU" sz="3600" dirty="0"/>
          </a:p>
        </p:txBody>
      </p:sp>
      <p:pic>
        <p:nvPicPr>
          <p:cNvPr id="10" name="Рисунок 9" descr="24d8113a28f447543733f96ea77d40e25fddc410210520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4214818"/>
            <a:ext cx="2738446" cy="3080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Листостебельные мхи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Кукушкин лен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Сфагнум</a:t>
            </a:r>
            <a:endParaRPr lang="ru-RU" dirty="0"/>
          </a:p>
        </p:txBody>
      </p:sp>
      <p:pic>
        <p:nvPicPr>
          <p:cNvPr id="9" name="Содержимое 8" descr="351854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962893"/>
            <a:ext cx="4040188" cy="2951515"/>
          </a:xfrm>
        </p:spPr>
      </p:pic>
      <p:pic>
        <p:nvPicPr>
          <p:cNvPr id="8" name="Содержимое 7" descr="bryophytes-mosses-i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922985"/>
            <a:ext cx="4041775" cy="3031331"/>
          </a:xfrm>
        </p:spPr>
      </p:pic>
      <p:pic>
        <p:nvPicPr>
          <p:cNvPr id="10" name="Рисунок 9" descr="24d8113a28f447543733f96ea77d40e25fddc410210520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4786322"/>
            <a:ext cx="2214578" cy="249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Кукушкин лен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4" descr="f_07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7920880" cy="4538491"/>
          </a:xfrm>
          <a:prstGeom prst="rect">
            <a:avLst/>
          </a:prstGeom>
          <a:noFill/>
          <a:ln w="5715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8" name="Рисунок 7" descr="24d8113a28f447543733f96ea77d40e25fddc410210520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0"/>
            <a:ext cx="3528392" cy="17407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Сфагнум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1.Не имеет ризоидов</a:t>
            </a:r>
          </a:p>
          <a:p>
            <a:endParaRPr lang="ru-RU" dirty="0" smtClean="0"/>
          </a:p>
          <a:p>
            <a:r>
              <a:rPr lang="ru-RU" dirty="0" smtClean="0"/>
              <a:t>2.Листья состоят из одного слоя клеток</a:t>
            </a:r>
          </a:p>
          <a:p>
            <a:endParaRPr lang="ru-RU" dirty="0" smtClean="0"/>
          </a:p>
          <a:p>
            <a:r>
              <a:rPr lang="ru-RU" dirty="0" smtClean="0"/>
              <a:t>3.Клетки  двух разных типов.</a:t>
            </a:r>
            <a:endParaRPr lang="ru-RU" dirty="0"/>
          </a:p>
        </p:txBody>
      </p:sp>
      <p:pic>
        <p:nvPicPr>
          <p:cNvPr id="5" name="Содержимое 4" descr="bryophytes-mosses-i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429000" y="1663700"/>
            <a:ext cx="5486400" cy="4114800"/>
          </a:xfrm>
        </p:spPr>
      </p:pic>
      <p:pic>
        <p:nvPicPr>
          <p:cNvPr id="6" name="Рисунок 5" descr="24d8113a28f447543733f96ea77d40e25fddc410210520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3143248"/>
            <a:ext cx="4071934" cy="4580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8613"/>
            <a:ext cx="9144000" cy="6886613"/>
          </a:xfrm>
        </p:spPr>
      </p:pic>
      <p:sp>
        <p:nvSpPr>
          <p:cNvPr id="5" name="TextBox 4"/>
          <p:cNvSpPr txBox="1"/>
          <p:nvPr/>
        </p:nvSpPr>
        <p:spPr>
          <a:xfrm>
            <a:off x="1500166" y="5572141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Клетки   с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хлоропластами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14744" y="6000768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Мертвые клетки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15074" y="600076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Отверстия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260</TotalTime>
  <Words>187</Words>
  <Application>Microsoft Office PowerPoint</Application>
  <PresentationFormat>Экран (4:3)</PresentationFormat>
  <Paragraphs>66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Метро</vt:lpstr>
      <vt:lpstr>Слайд 1</vt:lpstr>
      <vt:lpstr>Слайд 2</vt:lpstr>
      <vt:lpstr>Общая характеристика моховидных</vt:lpstr>
      <vt:lpstr>Разновидности мхов</vt:lpstr>
      <vt:lpstr>Печеночные мхи</vt:lpstr>
      <vt:lpstr>Листостебельные мхи</vt:lpstr>
      <vt:lpstr>Кукушкин лен</vt:lpstr>
      <vt:lpstr>Сфагнум</vt:lpstr>
      <vt:lpstr>Слайд 9</vt:lpstr>
      <vt:lpstr>Слайд 10</vt:lpstr>
      <vt:lpstr>Слайд 11</vt:lpstr>
      <vt:lpstr>Слайд 12</vt:lpstr>
      <vt:lpstr>Слайд 13</vt:lpstr>
      <vt:lpstr>Значение мхов</vt:lpstr>
      <vt:lpstr>Проверь себя</vt:lpstr>
      <vt:lpstr>Рефлексия</vt:lpstr>
      <vt:lpstr>Домашнее задание  параграф, 15, ответить на вопросы</vt:lpstr>
      <vt:lpstr>Спасибо за урок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Полосинова Ирина Анатольевна</dc:creator>
  <cp:lastModifiedBy>1</cp:lastModifiedBy>
  <cp:revision>14</cp:revision>
  <dcterms:created xsi:type="dcterms:W3CDTF">2013-11-22T13:34:07Z</dcterms:created>
  <dcterms:modified xsi:type="dcterms:W3CDTF">2015-11-16T15:43:06Z</dcterms:modified>
</cp:coreProperties>
</file>